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handoutMasterIdLst>
    <p:handoutMasterId r:id="rId13"/>
  </p:handoutMasterIdLst>
  <p:sldIdLst>
    <p:sldId id="6563" r:id="rId2"/>
    <p:sldId id="6520" r:id="rId3"/>
    <p:sldId id="6616" r:id="rId4"/>
    <p:sldId id="6614" r:id="rId5"/>
    <p:sldId id="6591" r:id="rId6"/>
    <p:sldId id="6615" r:id="rId7"/>
    <p:sldId id="6617" r:id="rId8"/>
    <p:sldId id="6597" r:id="rId9"/>
    <p:sldId id="6613" r:id="rId10"/>
    <p:sldId id="6612" r:id="rId11"/>
  </p:sldIdLst>
  <p:sldSz cx="9144000" cy="5143500" type="screen16x9"/>
  <p:notesSz cx="6858000" cy="9144000"/>
  <p:custDataLst>
    <p:tags r:id="rId1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50">
          <p15:clr>
            <a:srgbClr val="A4A3A4"/>
          </p15:clr>
        </p15:guide>
        <p15:guide id="2" orient="horz" pos="1620">
          <p15:clr>
            <a:srgbClr val="A4A3A4"/>
          </p15:clr>
        </p15:guide>
        <p15:guide id="3" orient="horz" pos="89">
          <p15:clr>
            <a:srgbClr val="A4A3A4"/>
          </p15:clr>
        </p15:guide>
        <p15:guide id="4" pos="5489">
          <p15:clr>
            <a:srgbClr val="A4A3A4"/>
          </p15:clr>
        </p15:guide>
        <p15:guide id="5">
          <p15:clr>
            <a:srgbClr val="A4A3A4"/>
          </p15:clr>
        </p15:guide>
        <p15:guide id="6" orient="horz" pos="3060">
          <p15:clr>
            <a:srgbClr val="A4A3A4"/>
          </p15:clr>
        </p15:guide>
        <p15:guide id="7" pos="198">
          <p15:clr>
            <a:srgbClr val="A4A3A4"/>
          </p15:clr>
        </p15:guide>
        <p15:guide id="8" pos="445">
          <p15:clr>
            <a:srgbClr val="A4A3A4"/>
          </p15:clr>
        </p15:guide>
        <p15:guide id="9" orient="horz" pos="2758">
          <p15:clr>
            <a:srgbClr val="A4A3A4"/>
          </p15:clr>
        </p15:guide>
        <p15:guide id="10" orient="horz" pos="902">
          <p15:clr>
            <a:srgbClr val="A4A3A4"/>
          </p15:clr>
        </p15:guide>
        <p15:guide id="11" pos="30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A3ED"/>
    <a:srgbClr val="FFFFFF"/>
    <a:srgbClr val="1B68A0"/>
    <a:srgbClr val="397EE6"/>
    <a:srgbClr val="166299"/>
    <a:srgbClr val="214E80"/>
    <a:srgbClr val="5796B2"/>
    <a:srgbClr val="3F7592"/>
    <a:srgbClr val="316A8F"/>
    <a:srgbClr val="4688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26" autoAdjust="0"/>
    <p:restoredTop sz="95012" autoAdjust="0"/>
  </p:normalViewPr>
  <p:slideViewPr>
    <p:cSldViewPr>
      <p:cViewPr varScale="1">
        <p:scale>
          <a:sx n="148" d="100"/>
          <a:sy n="148" d="100"/>
        </p:scale>
        <p:origin x="420" y="126"/>
      </p:cViewPr>
      <p:guideLst>
        <p:guide pos="2850"/>
        <p:guide orient="horz" pos="1620"/>
        <p:guide orient="horz" pos="89"/>
        <p:guide pos="5489"/>
        <p:guide/>
        <p:guide orient="horz" pos="3060"/>
        <p:guide pos="198"/>
        <p:guide pos="445"/>
        <p:guide orient="horz" pos="2758"/>
        <p:guide orient="horz" pos="902"/>
        <p:guide pos="30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4" d="100"/>
          <a:sy n="84" d="100"/>
        </p:scale>
        <p:origin x="3846"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oleObject" Target="file:///F:\&#24037;&#20316;&#25991;&#20214;\2020&#24180;&#19978;&#23398;&#26399;\&#22823;&#23398;&#29983;&#28909;&#28857;&#38382;&#39064;&#30740;&#31350;\&#22270;&#34920;0827&#40644;&#2286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F:\&#24037;&#20316;&#25991;&#20214;\2020&#24180;&#19978;&#23398;&#26399;\&#22823;&#23398;&#29983;&#28909;&#28857;&#38382;&#39064;&#30740;&#31350;\&#22270;&#34920;0827&#40644;&#2286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F:\&#24037;&#20316;&#25991;&#20214;\2020&#24180;&#19978;&#23398;&#26399;\&#22823;&#23398;&#29983;&#28909;&#28857;&#38382;&#39064;&#30740;&#31350;\&#22270;&#34920;0827&#40644;&#2286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F:\&#24037;&#20316;&#25991;&#20214;\2020&#24180;&#19978;&#23398;&#26399;\&#22823;&#23398;&#29983;&#28909;&#28857;&#38382;&#39064;&#30740;&#31350;\&#22270;&#34920;0827&#40644;&#2286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F:\&#24037;&#20316;&#25991;&#20214;\2020&#24180;&#19978;&#23398;&#26399;\&#22823;&#23398;&#29983;&#28909;&#28857;&#38382;&#39064;&#30740;&#31350;\&#22270;&#34920;0827&#40644;&#22862;.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Sheet2!$B$8</c:f>
              <c:strCache>
                <c:ptCount val="1"/>
                <c:pt idx="0">
                  <c:v>人数</c:v>
                </c:pt>
              </c:strCache>
            </c:strRef>
          </c:tx>
          <c:spPr>
            <a:pattFill prst="wdUpDiag">
              <a:fgClr>
                <a:schemeClr val="tx1"/>
              </a:fgClr>
              <a:bgClr>
                <a:schemeClr val="bg1"/>
              </a:bgClr>
            </a:pattFill>
            <a:ln w="15875">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zh-CN"/>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Sheet2!$C$7:$F$7</c:f>
              <c:strCache>
                <c:ptCount val="4"/>
                <c:pt idx="0">
                  <c:v>不拖延</c:v>
                </c:pt>
                <c:pt idx="1">
                  <c:v>轻度拖延</c:v>
                </c:pt>
                <c:pt idx="2">
                  <c:v>中度拖延</c:v>
                </c:pt>
                <c:pt idx="3">
                  <c:v>重度拖延</c:v>
                </c:pt>
              </c:strCache>
            </c:strRef>
          </c:cat>
          <c:val>
            <c:numRef>
              <c:f>Sheet2!$C$8:$F$8</c:f>
              <c:numCache>
                <c:formatCode>General</c:formatCode>
                <c:ptCount val="4"/>
                <c:pt idx="0">
                  <c:v>363</c:v>
                </c:pt>
                <c:pt idx="1">
                  <c:v>1028</c:v>
                </c:pt>
                <c:pt idx="2">
                  <c:v>160</c:v>
                </c:pt>
                <c:pt idx="3">
                  <c:v>1</c:v>
                </c:pt>
              </c:numCache>
            </c:numRef>
          </c:val>
          <c:extLst xmlns:c16r2="http://schemas.microsoft.com/office/drawing/2015/06/chart">
            <c:ext xmlns:c16="http://schemas.microsoft.com/office/drawing/2014/chart" uri="{C3380CC4-5D6E-409C-BE32-E72D297353CC}">
              <c16:uniqueId val="{00000000-8C27-442F-B433-A096A079C3BA}"/>
            </c:ext>
          </c:extLst>
        </c:ser>
        <c:ser>
          <c:idx val="2"/>
          <c:order val="1"/>
          <c:tx>
            <c:strRef>
              <c:f>Sheet2!$G$7:$G$9</c:f>
              <c:strCache>
                <c:ptCount val="1"/>
              </c:strCache>
            </c:strRef>
          </c:tx>
          <c:spPr>
            <a:noFill/>
            <a:ln>
              <a:noFill/>
            </a:ln>
            <a:effectLst/>
          </c:spPr>
          <c:invertIfNegative val="0"/>
          <c:val>
            <c:numLit>
              <c:formatCode>General</c:formatCode>
              <c:ptCount val="1"/>
              <c:pt idx="0">
                <c:v>1</c:v>
              </c:pt>
            </c:numLit>
          </c:val>
          <c:extLst xmlns:c16r2="http://schemas.microsoft.com/office/drawing/2015/06/chart">
            <c:ext xmlns:c16="http://schemas.microsoft.com/office/drawing/2014/chart" uri="{C3380CC4-5D6E-409C-BE32-E72D297353CC}">
              <c16:uniqueId val="{00000001-8C27-442F-B433-A096A079C3BA}"/>
            </c:ext>
          </c:extLst>
        </c:ser>
        <c:dLbls>
          <c:showLegendKey val="0"/>
          <c:showVal val="0"/>
          <c:showCatName val="0"/>
          <c:showSerName val="0"/>
          <c:showPercent val="0"/>
          <c:showBubbleSize val="0"/>
        </c:dLbls>
        <c:gapWidth val="90"/>
        <c:overlap val="-100"/>
        <c:axId val="704467464"/>
        <c:axId val="704470208"/>
      </c:barChart>
      <c:barChart>
        <c:barDir val="col"/>
        <c:grouping val="clustered"/>
        <c:varyColors val="0"/>
        <c:ser>
          <c:idx val="1"/>
          <c:order val="2"/>
          <c:tx>
            <c:strRef>
              <c:f>Sheet2!$B$9</c:f>
              <c:strCache>
                <c:ptCount val="1"/>
                <c:pt idx="0">
                  <c:v>比例</c:v>
                </c:pt>
              </c:strCache>
            </c:strRef>
          </c:tx>
          <c:spPr>
            <a:solidFill>
              <a:schemeClr val="bg1"/>
            </a:solidFill>
            <a:ln w="15875">
              <a:solidFill>
                <a:schemeClr val="tx1"/>
              </a:solidFill>
            </a:ln>
            <a:effectLst/>
          </c:spPr>
          <c:invertIfNegative val="0"/>
          <c:dLbls>
            <c:dLbl>
              <c:idx val="0"/>
              <c:layout>
                <c:manualLayout>
                  <c:x val="1.9508679716634756E-2"/>
                  <c:y val="-8.6452545721142776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8C27-442F-B433-A096A079C3BA}"/>
                </c:ext>
                <c:ext xmlns:c15="http://schemas.microsoft.com/office/drawing/2012/chart" uri="{CE6537A1-D6FC-4f65-9D91-7224C49458BB}"/>
              </c:extLst>
            </c:dLbl>
            <c:dLbl>
              <c:idx val="1"/>
              <c:layout>
                <c:manualLayout>
                  <c:x val="2.786954245233535E-2"/>
                  <c:y val="-8.6452545721143574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8C27-442F-B433-A096A079C3BA}"/>
                </c:ext>
                <c:ext xmlns:c15="http://schemas.microsoft.com/office/drawing/2012/chart" uri="{CE6537A1-D6FC-4f65-9D91-7224C49458BB}"/>
              </c:extLst>
            </c:dLbl>
            <c:dLbl>
              <c:idx val="2"/>
              <c:layout>
                <c:manualLayout>
                  <c:x val="1.6721725471401241E-2"/>
                  <c:y val="-7.9247251440037204E-17"/>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8C27-442F-B433-A096A079C3BA}"/>
                </c:ext>
                <c:ext xmlns:c15="http://schemas.microsoft.com/office/drawing/2012/chart" uri="{CE6537A1-D6FC-4f65-9D91-7224C49458BB}"/>
              </c:extLst>
            </c:dLbl>
            <c:dLbl>
              <c:idx val="3"/>
              <c:layout>
                <c:manualLayout>
                  <c:x val="8.3612040133779261E-3"/>
                  <c:y val="-8.6467790747946395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8C27-442F-B433-A096A079C3BA}"/>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zh-CN"/>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Sheet2!$C$7:$F$7</c:f>
              <c:strCache>
                <c:ptCount val="4"/>
                <c:pt idx="0">
                  <c:v>不拖延</c:v>
                </c:pt>
                <c:pt idx="1">
                  <c:v>轻度拖延</c:v>
                </c:pt>
                <c:pt idx="2">
                  <c:v>中度拖延</c:v>
                </c:pt>
                <c:pt idx="3">
                  <c:v>重度拖延</c:v>
                </c:pt>
              </c:strCache>
            </c:strRef>
          </c:cat>
          <c:val>
            <c:numRef>
              <c:f>Sheet2!$C$9:$F$9</c:f>
              <c:numCache>
                <c:formatCode>0.00%</c:formatCode>
                <c:ptCount val="4"/>
                <c:pt idx="0">
                  <c:v>0.23400000000000001</c:v>
                </c:pt>
                <c:pt idx="1">
                  <c:v>0.66200000000000003</c:v>
                </c:pt>
                <c:pt idx="2">
                  <c:v>0.10299999999999999</c:v>
                </c:pt>
                <c:pt idx="3">
                  <c:v>1E-3</c:v>
                </c:pt>
              </c:numCache>
            </c:numRef>
          </c:val>
          <c:extLst xmlns:c16r2="http://schemas.microsoft.com/office/drawing/2015/06/chart">
            <c:ext xmlns:c16="http://schemas.microsoft.com/office/drawing/2014/chart" uri="{C3380CC4-5D6E-409C-BE32-E72D297353CC}">
              <c16:uniqueId val="{00000006-8C27-442F-B433-A096A079C3BA}"/>
            </c:ext>
          </c:extLst>
        </c:ser>
        <c:ser>
          <c:idx val="3"/>
          <c:order val="3"/>
          <c:tx>
            <c:strRef>
              <c:f>Sheet2!$G$7:$G$9</c:f>
              <c:strCache>
                <c:ptCount val="1"/>
              </c:strCache>
            </c:strRef>
          </c:tx>
          <c:spPr>
            <a:noFill/>
            <a:ln>
              <a:noFill/>
            </a:ln>
            <a:effectLst/>
          </c:spPr>
          <c:invertIfNegative val="0"/>
          <c:val>
            <c:numLit>
              <c:formatCode>General</c:formatCode>
              <c:ptCount val="1"/>
              <c:pt idx="0">
                <c:v>1</c:v>
              </c:pt>
            </c:numLit>
          </c:val>
          <c:extLst xmlns:c16r2="http://schemas.microsoft.com/office/drawing/2015/06/chart">
            <c:ext xmlns:c16="http://schemas.microsoft.com/office/drawing/2014/chart" uri="{C3380CC4-5D6E-409C-BE32-E72D297353CC}">
              <c16:uniqueId val="{00000007-8C27-442F-B433-A096A079C3BA}"/>
            </c:ext>
          </c:extLst>
        </c:ser>
        <c:dLbls>
          <c:showLegendKey val="0"/>
          <c:showVal val="0"/>
          <c:showCatName val="0"/>
          <c:showSerName val="0"/>
          <c:showPercent val="0"/>
          <c:showBubbleSize val="0"/>
        </c:dLbls>
        <c:gapWidth val="300"/>
        <c:overlap val="90"/>
        <c:axId val="704467856"/>
        <c:axId val="704463544"/>
      </c:barChart>
      <c:catAx>
        <c:axId val="704467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宋体" panose="02010600030101010101" pitchFamily="2" charset="-122"/>
                <a:ea typeface="宋体" panose="02010600030101010101" pitchFamily="2" charset="-122"/>
                <a:cs typeface="+mn-cs"/>
              </a:defRPr>
            </a:pPr>
            <a:endParaRPr lang="zh-CN"/>
          </a:p>
        </c:txPr>
        <c:crossAx val="704470208"/>
        <c:crosses val="autoZero"/>
        <c:auto val="1"/>
        <c:lblAlgn val="ctr"/>
        <c:lblOffset val="100"/>
        <c:noMultiLvlLbl val="0"/>
      </c:catAx>
      <c:valAx>
        <c:axId val="704470208"/>
        <c:scaling>
          <c:orientation val="minMax"/>
        </c:scaling>
        <c:delete val="0"/>
        <c:axPos val="l"/>
        <c:majorGridlines>
          <c:spPr>
            <a:ln w="9525" cap="flat" cmpd="sng" algn="ctr">
              <a:solidFill>
                <a:schemeClr val="tx1">
                  <a:lumMod val="15000"/>
                  <a:lumOff val="85000"/>
                </a:schemeClr>
              </a:solidFill>
              <a:prstDash val="dashDot"/>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zh-CN" altLang="en-US" sz="500" dirty="0">
                    <a:latin typeface="宋体" panose="02010600030101010101" pitchFamily="2" charset="-122"/>
                    <a:ea typeface="宋体" panose="02010600030101010101" pitchFamily="2" charset="-122"/>
                  </a:rPr>
                  <a:t>人数（人）</a:t>
                </a:r>
              </a:p>
            </c:rich>
          </c:tx>
          <c:layout>
            <c:manualLayout>
              <c:xMode val="edge"/>
              <c:yMode val="edge"/>
              <c:x val="2.7311827956989249E-2"/>
              <c:y val="0.300092222222222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zh-CN"/>
          </a:p>
        </c:txPr>
        <c:crossAx val="704467464"/>
        <c:crosses val="autoZero"/>
        <c:crossBetween val="between"/>
      </c:valAx>
      <c:valAx>
        <c:axId val="704463544"/>
        <c:scaling>
          <c:orientation val="minMax"/>
          <c:max val="1"/>
        </c:scaling>
        <c:delete val="0"/>
        <c:axPos val="r"/>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zh-CN" altLang="en-US" sz="600" dirty="0">
                    <a:latin typeface="宋体" panose="02010600030101010101" pitchFamily="2" charset="-122"/>
                    <a:ea typeface="宋体" panose="02010600030101010101" pitchFamily="2" charset="-122"/>
                  </a:rPr>
                  <a:t>比例</a:t>
                </a:r>
                <a:r>
                  <a:rPr lang="en-US" altLang="zh-CN" sz="6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en-US" sz="600" dirty="0">
                  <a:latin typeface="Times New Roman" panose="02020603050405020304" pitchFamily="18" charset="0"/>
                  <a:ea typeface="宋体" panose="02010600030101010101" pitchFamily="2" charset="-122"/>
                  <a:cs typeface="Times New Roman" panose="02020603050405020304" pitchFamily="18" charset="0"/>
                </a:endParaRPr>
              </a:p>
            </c:rich>
          </c:tx>
          <c:layout>
            <c:manualLayout>
              <c:xMode val="edge"/>
              <c:yMode val="edge"/>
              <c:x val="0.92807885304659499"/>
              <c:y val="0.33537"/>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title>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zh-CN"/>
          </a:p>
        </c:txPr>
        <c:crossAx val="704467856"/>
        <c:crosses val="max"/>
        <c:crossBetween val="between"/>
        <c:majorUnit val="0.2"/>
      </c:valAx>
      <c:catAx>
        <c:axId val="704467856"/>
        <c:scaling>
          <c:orientation val="minMax"/>
        </c:scaling>
        <c:delete val="1"/>
        <c:axPos val="b"/>
        <c:numFmt formatCode="General" sourceLinked="1"/>
        <c:majorTickMark val="out"/>
        <c:minorTickMark val="none"/>
        <c:tickLblPos val="nextTo"/>
        <c:crossAx val="70446354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宋体" panose="02010600030101010101" pitchFamily="2" charset="-122"/>
              <a:ea typeface="宋体" panose="02010600030101010101" pitchFamily="2" charset="-122"/>
              <a:cs typeface="+mn-cs"/>
            </a:defRPr>
          </a:pPr>
          <a:endParaRPr lang="zh-CN"/>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noFill/>
    </a:ln>
    <a:effectLst>
      <a:outerShdw blurRad="50800" dist="38100" dir="2700000" algn="tl" rotWithShape="0">
        <a:prstClr val="black">
          <a:alpha val="40000"/>
        </a:prstClr>
      </a:outerShdw>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Sheet2!$B$3</c:f>
              <c:strCache>
                <c:ptCount val="1"/>
                <c:pt idx="0">
                  <c:v>人数</c:v>
                </c:pt>
              </c:strCache>
            </c:strRef>
          </c:tx>
          <c:spPr>
            <a:pattFill prst="wdUpDiag">
              <a:fgClr>
                <a:schemeClr val="tx1"/>
              </a:fgClr>
              <a:bgClr>
                <a:schemeClr val="bg1"/>
              </a:bgClr>
            </a:pattFill>
            <a:ln w="15875">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zh-CN"/>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Sheet2!$C$2:$D$2</c:f>
              <c:strCache>
                <c:ptCount val="2"/>
                <c:pt idx="0">
                  <c:v>不存在拖延行为</c:v>
                </c:pt>
                <c:pt idx="1">
                  <c:v>存在拖延行为</c:v>
                </c:pt>
              </c:strCache>
            </c:strRef>
          </c:cat>
          <c:val>
            <c:numRef>
              <c:f>Sheet2!$C$3:$D$3</c:f>
              <c:numCache>
                <c:formatCode>General</c:formatCode>
                <c:ptCount val="2"/>
                <c:pt idx="0">
                  <c:v>48</c:v>
                </c:pt>
                <c:pt idx="1">
                  <c:v>489</c:v>
                </c:pt>
              </c:numCache>
            </c:numRef>
          </c:val>
          <c:extLst xmlns:c16r2="http://schemas.microsoft.com/office/drawing/2015/06/chart">
            <c:ext xmlns:c16="http://schemas.microsoft.com/office/drawing/2014/chart" uri="{C3380CC4-5D6E-409C-BE32-E72D297353CC}">
              <c16:uniqueId val="{00000000-BD51-4EA9-B430-45D6AD20D6A6}"/>
            </c:ext>
          </c:extLst>
        </c:ser>
        <c:ser>
          <c:idx val="3"/>
          <c:order val="1"/>
          <c:tx>
            <c:strRef>
              <c:f>Sheet2!$E$2:$E$4</c:f>
              <c:strCache>
                <c:ptCount val="1"/>
              </c:strCache>
            </c:strRef>
          </c:tx>
          <c:spPr>
            <a:noFill/>
            <a:ln>
              <a:noFill/>
            </a:ln>
            <a:effectLst/>
          </c:spPr>
          <c:invertIfNegative val="0"/>
          <c:val>
            <c:numLit>
              <c:formatCode>General</c:formatCode>
              <c:ptCount val="1"/>
              <c:pt idx="0">
                <c:v>1</c:v>
              </c:pt>
            </c:numLit>
          </c:val>
          <c:extLst xmlns:c16r2="http://schemas.microsoft.com/office/drawing/2015/06/chart">
            <c:ext xmlns:c16="http://schemas.microsoft.com/office/drawing/2014/chart" uri="{C3380CC4-5D6E-409C-BE32-E72D297353CC}">
              <c16:uniqueId val="{00000001-BD51-4EA9-B430-45D6AD20D6A6}"/>
            </c:ext>
          </c:extLst>
        </c:ser>
        <c:dLbls>
          <c:showLegendKey val="0"/>
          <c:showVal val="0"/>
          <c:showCatName val="0"/>
          <c:showSerName val="0"/>
          <c:showPercent val="0"/>
          <c:showBubbleSize val="0"/>
        </c:dLbls>
        <c:gapWidth val="300"/>
        <c:overlap val="-100"/>
        <c:axId val="704468248"/>
        <c:axId val="704472560"/>
      </c:barChart>
      <c:barChart>
        <c:barDir val="col"/>
        <c:grouping val="clustered"/>
        <c:varyColors val="0"/>
        <c:ser>
          <c:idx val="1"/>
          <c:order val="2"/>
          <c:tx>
            <c:strRef>
              <c:f>Sheet2!$B$4</c:f>
              <c:strCache>
                <c:ptCount val="1"/>
                <c:pt idx="0">
                  <c:v>比例</c:v>
                </c:pt>
              </c:strCache>
            </c:strRef>
          </c:tx>
          <c:spPr>
            <a:solidFill>
              <a:schemeClr val="bg1"/>
            </a:solidFill>
            <a:ln w="15875">
              <a:solidFill>
                <a:schemeClr val="tx1"/>
              </a:solidFill>
            </a:ln>
            <a:effectLst/>
          </c:spPr>
          <c:invertIfNegative val="0"/>
          <c:dLbls>
            <c:dLbl>
              <c:idx val="0"/>
              <c:layout>
                <c:manualLayout>
                  <c:x val="4.409722222222222E-3"/>
                  <c:y val="-2.822223790124334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BD51-4EA9-B430-45D6AD20D6A6}"/>
                </c:ext>
                <c:ext xmlns:c15="http://schemas.microsoft.com/office/drawing/2012/chart" uri="{CE6537A1-D6FC-4f65-9D91-7224C49458BB}"/>
              </c:extLst>
            </c:dLbl>
            <c:dLbl>
              <c:idx val="1"/>
              <c:layout>
                <c:manualLayout>
                  <c:x val="1.6713091922005572E-2"/>
                  <c:y val="-8.6467790747946586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BD51-4EA9-B430-45D6AD20D6A6}"/>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zh-CN"/>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Sheet2!$C$2:$D$2</c:f>
              <c:strCache>
                <c:ptCount val="2"/>
                <c:pt idx="0">
                  <c:v>不存在拖延行为</c:v>
                </c:pt>
                <c:pt idx="1">
                  <c:v>存在拖延行为</c:v>
                </c:pt>
              </c:strCache>
            </c:strRef>
          </c:cat>
          <c:val>
            <c:numRef>
              <c:f>Sheet2!$C$4:$D$4</c:f>
              <c:numCache>
                <c:formatCode>0.00%</c:formatCode>
                <c:ptCount val="2"/>
                <c:pt idx="0">
                  <c:v>8.8999999999999996E-2</c:v>
                </c:pt>
                <c:pt idx="1">
                  <c:v>0.91100000000000003</c:v>
                </c:pt>
              </c:numCache>
            </c:numRef>
          </c:val>
          <c:extLst xmlns:c16r2="http://schemas.microsoft.com/office/drawing/2015/06/chart">
            <c:ext xmlns:c16="http://schemas.microsoft.com/office/drawing/2014/chart" uri="{C3380CC4-5D6E-409C-BE32-E72D297353CC}">
              <c16:uniqueId val="{00000003-BD51-4EA9-B430-45D6AD20D6A6}"/>
            </c:ext>
          </c:extLst>
        </c:ser>
        <c:ser>
          <c:idx val="2"/>
          <c:order val="3"/>
          <c:tx>
            <c:strRef>
              <c:f>Sheet2!$E$2:$E$4</c:f>
              <c:strCache>
                <c:ptCount val="1"/>
              </c:strCache>
            </c:strRef>
          </c:tx>
          <c:spPr>
            <a:noFill/>
            <a:ln>
              <a:noFill/>
            </a:ln>
            <a:effectLst/>
          </c:spPr>
          <c:invertIfNegative val="0"/>
          <c:val>
            <c:numLit>
              <c:formatCode>General</c:formatCode>
              <c:ptCount val="1"/>
              <c:pt idx="0">
                <c:v>1</c:v>
              </c:pt>
            </c:numLit>
          </c:val>
          <c:extLst xmlns:c16r2="http://schemas.microsoft.com/office/drawing/2015/06/chart">
            <c:ext xmlns:c16="http://schemas.microsoft.com/office/drawing/2014/chart" uri="{C3380CC4-5D6E-409C-BE32-E72D297353CC}">
              <c16:uniqueId val="{00000004-BD51-4EA9-B430-45D6AD20D6A6}"/>
            </c:ext>
          </c:extLst>
        </c:ser>
        <c:dLbls>
          <c:showLegendKey val="0"/>
          <c:showVal val="0"/>
          <c:showCatName val="0"/>
          <c:showSerName val="0"/>
          <c:showPercent val="0"/>
          <c:showBubbleSize val="0"/>
        </c:dLbls>
        <c:gapWidth val="500"/>
        <c:overlap val="100"/>
        <c:axId val="704468640"/>
        <c:axId val="704461976"/>
      </c:barChart>
      <c:catAx>
        <c:axId val="704468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宋体" panose="02010600030101010101" pitchFamily="2" charset="-122"/>
                <a:ea typeface="宋体" panose="02010600030101010101" pitchFamily="2" charset="-122"/>
                <a:cs typeface="+mn-cs"/>
              </a:defRPr>
            </a:pPr>
            <a:endParaRPr lang="zh-CN"/>
          </a:p>
        </c:txPr>
        <c:crossAx val="704472560"/>
        <c:crosses val="autoZero"/>
        <c:auto val="1"/>
        <c:lblAlgn val="ctr"/>
        <c:lblOffset val="100"/>
        <c:noMultiLvlLbl val="0"/>
      </c:catAx>
      <c:valAx>
        <c:axId val="704472560"/>
        <c:scaling>
          <c:orientation val="minMax"/>
          <c:max val="500"/>
        </c:scaling>
        <c:delete val="0"/>
        <c:axPos val="l"/>
        <c:majorGridlines>
          <c:spPr>
            <a:ln w="9525" cap="flat" cmpd="sng" algn="ctr">
              <a:solidFill>
                <a:schemeClr val="tx1">
                  <a:lumMod val="15000"/>
                  <a:lumOff val="85000"/>
                </a:schemeClr>
              </a:solidFill>
              <a:prstDash val="dash"/>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zh-CN" altLang="en-US" sz="500" dirty="0">
                    <a:latin typeface="宋体" panose="02010600030101010101" pitchFamily="2" charset="-122"/>
                    <a:ea typeface="宋体" panose="02010600030101010101" pitchFamily="2" charset="-122"/>
                  </a:rPr>
                  <a:t>人数（人）</a:t>
                </a:r>
              </a:p>
            </c:rich>
          </c:tx>
          <c:layout>
            <c:manualLayout>
              <c:xMode val="edge"/>
              <c:yMode val="edge"/>
              <c:x val="2.6458333333333334E-2"/>
              <c:y val="0.27183459546366417"/>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zh-CN"/>
          </a:p>
        </c:txPr>
        <c:crossAx val="704468248"/>
        <c:crosses val="autoZero"/>
        <c:crossBetween val="between"/>
        <c:majorUnit val="100"/>
      </c:valAx>
      <c:valAx>
        <c:axId val="704461976"/>
        <c:scaling>
          <c:orientation val="minMax"/>
          <c:max val="1"/>
        </c:scaling>
        <c:delete val="0"/>
        <c:axPos val="r"/>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zh-CN" altLang="zh-CN" sz="600" b="0" i="0" baseline="0" dirty="0">
                    <a:effectLst/>
                    <a:latin typeface="宋体" panose="02010600030101010101" pitchFamily="2" charset="-122"/>
                    <a:ea typeface="宋体" panose="02010600030101010101" pitchFamily="2" charset="-122"/>
                  </a:rPr>
                  <a:t>比例</a:t>
                </a:r>
                <a:r>
                  <a:rPr lang="en-US" altLang="zh-CN" sz="600" b="0" i="0" baseline="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600" dirty="0">
                  <a:effectLst/>
                  <a:latin typeface="Times New Roman" panose="02020603050405020304" pitchFamily="18" charset="0"/>
                  <a:ea typeface="宋体" panose="02010600030101010101" pitchFamily="2" charset="-122"/>
                  <a:cs typeface="Times New Roman" panose="02020603050405020304" pitchFamily="18" charset="0"/>
                </a:endParaRPr>
              </a:p>
            </c:rich>
          </c:tx>
          <c:layout>
            <c:manualLayout>
              <c:xMode val="edge"/>
              <c:yMode val="edge"/>
              <c:x val="0.92591666666666672"/>
              <c:y val="0.3247512915284953"/>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title>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zh-CN"/>
          </a:p>
        </c:txPr>
        <c:crossAx val="704468640"/>
        <c:crosses val="max"/>
        <c:crossBetween val="between"/>
        <c:majorUnit val="0.2"/>
      </c:valAx>
      <c:catAx>
        <c:axId val="704468640"/>
        <c:scaling>
          <c:orientation val="minMax"/>
        </c:scaling>
        <c:delete val="1"/>
        <c:axPos val="b"/>
        <c:numFmt formatCode="General" sourceLinked="1"/>
        <c:majorTickMark val="out"/>
        <c:minorTickMark val="none"/>
        <c:tickLblPos val="nextTo"/>
        <c:crossAx val="70446197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600" b="0" i="0" u="none" strike="noStrike" kern="1200" baseline="0">
              <a:solidFill>
                <a:schemeClr val="tx1">
                  <a:lumMod val="65000"/>
                  <a:lumOff val="35000"/>
                </a:schemeClr>
              </a:solidFill>
              <a:latin typeface="宋体" panose="02010600030101010101" pitchFamily="2" charset="-122"/>
              <a:ea typeface="宋体" panose="02010600030101010101" pitchFamily="2" charset="-122"/>
              <a:cs typeface="+mn-cs"/>
            </a:defRPr>
          </a:pPr>
          <a:endParaRPr lang="zh-CN"/>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noFill/>
    </a:ln>
    <a:effectLst>
      <a:outerShdw blurRad="50800" dist="38100" dir="2700000" algn="tl" rotWithShape="0">
        <a:prstClr val="black">
          <a:alpha val="40000"/>
        </a:prstClr>
      </a:outerShdw>
    </a:effectLst>
  </c:spPr>
  <c:txPr>
    <a:bodyPr/>
    <a:lstStyle/>
    <a:p>
      <a:pPr>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Sheet2!$B$14</c:f>
              <c:strCache>
                <c:ptCount val="1"/>
                <c:pt idx="0">
                  <c:v>人数</c:v>
                </c:pt>
              </c:strCache>
            </c:strRef>
          </c:tx>
          <c:spPr>
            <a:pattFill prst="wdUpDiag">
              <a:fgClr>
                <a:schemeClr val="tx1"/>
              </a:fgClr>
              <a:bgClr>
                <a:schemeClr val="bg1"/>
              </a:bgClr>
            </a:pattFill>
            <a:ln w="15875">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zh-CN"/>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Sheet2!$C$13:$D$13</c:f>
              <c:strCache>
                <c:ptCount val="2"/>
                <c:pt idx="0">
                  <c:v>不存在拖延行为</c:v>
                </c:pt>
                <c:pt idx="1">
                  <c:v>存在拖延行为</c:v>
                </c:pt>
              </c:strCache>
            </c:strRef>
          </c:cat>
          <c:val>
            <c:numRef>
              <c:f>Sheet2!$C$14:$D$14</c:f>
              <c:numCache>
                <c:formatCode>General</c:formatCode>
                <c:ptCount val="2"/>
                <c:pt idx="0">
                  <c:v>20</c:v>
                </c:pt>
                <c:pt idx="1">
                  <c:v>423</c:v>
                </c:pt>
              </c:numCache>
            </c:numRef>
          </c:val>
          <c:extLst xmlns:c16r2="http://schemas.microsoft.com/office/drawing/2015/06/chart">
            <c:ext xmlns:c16="http://schemas.microsoft.com/office/drawing/2014/chart" uri="{C3380CC4-5D6E-409C-BE32-E72D297353CC}">
              <c16:uniqueId val="{00000000-1745-4123-848F-2BA76F6DAFDD}"/>
            </c:ext>
          </c:extLst>
        </c:ser>
        <c:ser>
          <c:idx val="2"/>
          <c:order val="1"/>
          <c:tx>
            <c:strRef>
              <c:f>Sheet2!$E$13:$E$15</c:f>
              <c:strCache>
                <c:ptCount val="1"/>
              </c:strCache>
            </c:strRef>
          </c:tx>
          <c:spPr>
            <a:noFill/>
            <a:ln>
              <a:noFill/>
            </a:ln>
            <a:effectLst/>
          </c:spPr>
          <c:invertIfNegative val="0"/>
          <c:val>
            <c:numLit>
              <c:formatCode>General</c:formatCode>
              <c:ptCount val="1"/>
              <c:pt idx="0">
                <c:v>1</c:v>
              </c:pt>
            </c:numLit>
          </c:val>
          <c:extLst xmlns:c16r2="http://schemas.microsoft.com/office/drawing/2015/06/chart">
            <c:ext xmlns:c16="http://schemas.microsoft.com/office/drawing/2014/chart" uri="{C3380CC4-5D6E-409C-BE32-E72D297353CC}">
              <c16:uniqueId val="{00000001-1745-4123-848F-2BA76F6DAFDD}"/>
            </c:ext>
          </c:extLst>
        </c:ser>
        <c:dLbls>
          <c:showLegendKey val="0"/>
          <c:showVal val="0"/>
          <c:showCatName val="0"/>
          <c:showSerName val="0"/>
          <c:showPercent val="0"/>
          <c:showBubbleSize val="0"/>
        </c:dLbls>
        <c:gapWidth val="300"/>
        <c:overlap val="-100"/>
        <c:axId val="704470992"/>
        <c:axId val="704469032"/>
      </c:barChart>
      <c:barChart>
        <c:barDir val="col"/>
        <c:grouping val="clustered"/>
        <c:varyColors val="0"/>
        <c:ser>
          <c:idx val="1"/>
          <c:order val="2"/>
          <c:tx>
            <c:strRef>
              <c:f>Sheet2!$B$15</c:f>
              <c:strCache>
                <c:ptCount val="1"/>
                <c:pt idx="0">
                  <c:v>比例</c:v>
                </c:pt>
              </c:strCache>
            </c:strRef>
          </c:tx>
          <c:spPr>
            <a:noFill/>
            <a:ln w="15875">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zh-CN"/>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Sheet2!$C$13:$D$13</c:f>
              <c:strCache>
                <c:ptCount val="2"/>
                <c:pt idx="0">
                  <c:v>不存在拖延行为</c:v>
                </c:pt>
                <c:pt idx="1">
                  <c:v>存在拖延行为</c:v>
                </c:pt>
              </c:strCache>
            </c:strRef>
          </c:cat>
          <c:val>
            <c:numRef>
              <c:f>Sheet2!$C$15:$D$15</c:f>
              <c:numCache>
                <c:formatCode>0.00%</c:formatCode>
                <c:ptCount val="2"/>
                <c:pt idx="0">
                  <c:v>4.4999999999999998E-2</c:v>
                </c:pt>
                <c:pt idx="1">
                  <c:v>0.95499999999999996</c:v>
                </c:pt>
              </c:numCache>
            </c:numRef>
          </c:val>
          <c:extLst xmlns:c16r2="http://schemas.microsoft.com/office/drawing/2015/06/chart">
            <c:ext xmlns:c16="http://schemas.microsoft.com/office/drawing/2014/chart" uri="{C3380CC4-5D6E-409C-BE32-E72D297353CC}">
              <c16:uniqueId val="{00000002-1745-4123-848F-2BA76F6DAFDD}"/>
            </c:ext>
          </c:extLst>
        </c:ser>
        <c:ser>
          <c:idx val="3"/>
          <c:order val="3"/>
          <c:tx>
            <c:strRef>
              <c:f>Sheet2!$E$13:$E$15</c:f>
              <c:strCache>
                <c:ptCount val="1"/>
              </c:strCache>
            </c:strRef>
          </c:tx>
          <c:spPr>
            <a:noFill/>
            <a:ln>
              <a:noFill/>
            </a:ln>
            <a:effectLst/>
          </c:spPr>
          <c:invertIfNegative val="0"/>
          <c:val>
            <c:numLit>
              <c:formatCode>General</c:formatCode>
              <c:ptCount val="1"/>
              <c:pt idx="0">
                <c:v>1</c:v>
              </c:pt>
            </c:numLit>
          </c:val>
          <c:extLst xmlns:c16r2="http://schemas.microsoft.com/office/drawing/2015/06/chart">
            <c:ext xmlns:c16="http://schemas.microsoft.com/office/drawing/2014/chart" uri="{C3380CC4-5D6E-409C-BE32-E72D297353CC}">
              <c16:uniqueId val="{00000003-1745-4123-848F-2BA76F6DAFDD}"/>
            </c:ext>
          </c:extLst>
        </c:ser>
        <c:dLbls>
          <c:showLegendKey val="0"/>
          <c:showVal val="0"/>
          <c:showCatName val="0"/>
          <c:showSerName val="0"/>
          <c:showPercent val="0"/>
          <c:showBubbleSize val="0"/>
        </c:dLbls>
        <c:gapWidth val="500"/>
        <c:overlap val="100"/>
        <c:axId val="704473344"/>
        <c:axId val="704469424"/>
      </c:barChart>
      <c:catAx>
        <c:axId val="704470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宋体" panose="02010600030101010101" pitchFamily="2" charset="-122"/>
                <a:ea typeface="宋体" panose="02010600030101010101" pitchFamily="2" charset="-122"/>
                <a:cs typeface="+mn-cs"/>
              </a:defRPr>
            </a:pPr>
            <a:endParaRPr lang="zh-CN"/>
          </a:p>
        </c:txPr>
        <c:crossAx val="704469032"/>
        <c:crosses val="autoZero"/>
        <c:auto val="1"/>
        <c:lblAlgn val="ctr"/>
        <c:lblOffset val="100"/>
        <c:noMultiLvlLbl val="0"/>
      </c:catAx>
      <c:valAx>
        <c:axId val="704469032"/>
        <c:scaling>
          <c:orientation val="minMax"/>
        </c:scaling>
        <c:delete val="0"/>
        <c:axPos val="l"/>
        <c:majorGridlines>
          <c:spPr>
            <a:ln w="9525" cap="flat" cmpd="sng" algn="ctr">
              <a:solidFill>
                <a:schemeClr val="bg1">
                  <a:lumMod val="85000"/>
                </a:schemeClr>
              </a:solidFill>
              <a:prstDash val="dash"/>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zh-CN" altLang="en-US" sz="500" dirty="0">
                    <a:latin typeface="宋体" panose="02010600030101010101" pitchFamily="2" charset="-122"/>
                    <a:ea typeface="宋体" panose="02010600030101010101" pitchFamily="2" charset="-122"/>
                  </a:rPr>
                  <a:t>人数（人）</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zh-CN"/>
          </a:p>
        </c:txPr>
        <c:crossAx val="704470992"/>
        <c:crosses val="autoZero"/>
        <c:crossBetween val="between"/>
        <c:majorUnit val="100"/>
      </c:valAx>
      <c:valAx>
        <c:axId val="704469424"/>
        <c:scaling>
          <c:orientation val="minMax"/>
          <c:max val="1"/>
        </c:scaling>
        <c:delete val="0"/>
        <c:axPos val="r"/>
        <c:majorGridlines>
          <c:spPr>
            <a:ln w="9525" cap="flat" cmpd="sng" algn="ctr">
              <a:solidFill>
                <a:schemeClr val="tx1">
                  <a:lumMod val="15000"/>
                  <a:lumOff val="85000"/>
                </a:schemeClr>
              </a:solidFill>
              <a:round/>
            </a:ln>
            <a:effectLst/>
          </c:spPr>
        </c:majorGridlines>
        <c:minorGridlines>
          <c:spPr>
            <a:ln w="9525" cap="flat" cmpd="sng" algn="ctr">
              <a:noFill/>
              <a:round/>
            </a:ln>
            <a:effectLst/>
          </c:spPr>
        </c:min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zh-CN" altLang="zh-CN" sz="500" b="0" i="0" baseline="0" dirty="0">
                    <a:effectLst/>
                    <a:latin typeface="宋体" panose="02010600030101010101" pitchFamily="2" charset="-122"/>
                    <a:ea typeface="宋体" panose="02010600030101010101" pitchFamily="2" charset="-122"/>
                  </a:rPr>
                  <a:t>比例</a:t>
                </a:r>
                <a:r>
                  <a:rPr lang="en-US" altLang="zh-CN" sz="500" b="0" i="0" baseline="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0" dirty="0">
                  <a:effectLst/>
                  <a:latin typeface="Times New Roman" panose="02020603050405020304" pitchFamily="18" charset="0"/>
                  <a:ea typeface="宋体" panose="02010600030101010101" pitchFamily="2" charset="-122"/>
                  <a:cs typeface="Times New Roman" panose="02020603050405020304" pitchFamily="18" charset="0"/>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title>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zh-CN"/>
          </a:p>
        </c:txPr>
        <c:crossAx val="704473344"/>
        <c:crosses val="max"/>
        <c:crossBetween val="between"/>
        <c:majorUnit val="0.2"/>
      </c:valAx>
      <c:catAx>
        <c:axId val="704473344"/>
        <c:scaling>
          <c:orientation val="minMax"/>
        </c:scaling>
        <c:delete val="1"/>
        <c:axPos val="b"/>
        <c:numFmt formatCode="General" sourceLinked="1"/>
        <c:majorTickMark val="out"/>
        <c:minorTickMark val="none"/>
        <c:tickLblPos val="nextTo"/>
        <c:crossAx val="70446942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宋体" panose="02010600030101010101" pitchFamily="2" charset="-122"/>
              <a:ea typeface="宋体" panose="02010600030101010101" pitchFamily="2" charset="-122"/>
              <a:cs typeface="+mn-cs"/>
            </a:defRPr>
          </a:pPr>
          <a:endParaRPr lang="zh-CN"/>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noFill/>
    </a:ln>
    <a:effectLst>
      <a:outerShdw blurRad="50800" dist="38100" dir="2700000" algn="tl" rotWithShape="0">
        <a:prstClr val="black">
          <a:alpha val="40000"/>
        </a:prstClr>
      </a:outerShdw>
    </a:effectLst>
  </c:spPr>
  <c:txPr>
    <a:bodyPr/>
    <a:lstStyle/>
    <a:p>
      <a:pPr>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宋体" panose="02010600030101010101" pitchFamily="2" charset="-122"/>
                <a:ea typeface="宋体" panose="02010600030101010101" pitchFamily="2" charset="-122"/>
                <a:cs typeface="+mn-cs"/>
              </a:defRPr>
            </a:pPr>
            <a:r>
              <a:rPr lang="zh-CN" altLang="en-US" sz="1100">
                <a:latin typeface="宋体" panose="02010600030101010101" pitchFamily="2" charset="-122"/>
                <a:ea typeface="宋体" panose="02010600030101010101" pitchFamily="2" charset="-122"/>
              </a:rPr>
              <a:t>不同年级大学生拖延程度的比较</a:t>
            </a:r>
          </a:p>
        </c:rich>
      </c:tx>
      <c:layout>
        <c:manualLayout>
          <c:xMode val="edge"/>
          <c:yMode val="edge"/>
          <c:x val="0.21944444444444447"/>
          <c:y val="2.7777777777777776E-2"/>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宋体" panose="02010600030101010101" pitchFamily="2" charset="-122"/>
              <a:ea typeface="宋体" panose="02010600030101010101" pitchFamily="2" charset="-122"/>
              <a:cs typeface="+mn-cs"/>
            </a:defRPr>
          </a:pPr>
          <a:endParaRPr lang="zh-CN"/>
        </a:p>
      </c:txPr>
    </c:title>
    <c:autoTitleDeleted val="0"/>
    <c:plotArea>
      <c:layout/>
      <c:barChart>
        <c:barDir val="col"/>
        <c:grouping val="clustered"/>
        <c:varyColors val="0"/>
        <c:ser>
          <c:idx val="0"/>
          <c:order val="0"/>
          <c:tx>
            <c:strRef>
              <c:f>Sheet1!$A$20</c:f>
              <c:strCache>
                <c:ptCount val="1"/>
                <c:pt idx="0">
                  <c:v>大一</c:v>
                </c:pt>
              </c:strCache>
            </c:strRef>
          </c:tx>
          <c:spPr>
            <a:pattFill prst="wdUpDiag">
              <a:fgClr>
                <a:schemeClr val="tx1"/>
              </a:fgClr>
              <a:bgClr>
                <a:schemeClr val="bg1"/>
              </a:bgClr>
            </a:patt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5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zh-CN"/>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Sheet1!$B$19:$E$19</c:f>
              <c:strCache>
                <c:ptCount val="4"/>
                <c:pt idx="0">
                  <c:v>不拖延</c:v>
                </c:pt>
                <c:pt idx="1">
                  <c:v>轻度拖延</c:v>
                </c:pt>
                <c:pt idx="2">
                  <c:v>中度拖延</c:v>
                </c:pt>
                <c:pt idx="3">
                  <c:v>重度拖延</c:v>
                </c:pt>
              </c:strCache>
            </c:strRef>
          </c:cat>
          <c:val>
            <c:numRef>
              <c:f>Sheet1!$B$20:$E$20</c:f>
              <c:numCache>
                <c:formatCode>0.00%</c:formatCode>
                <c:ptCount val="4"/>
                <c:pt idx="0">
                  <c:v>0.22159999999999999</c:v>
                </c:pt>
                <c:pt idx="1">
                  <c:v>0.66910000000000003</c:v>
                </c:pt>
                <c:pt idx="2">
                  <c:v>0.10780000000000001</c:v>
                </c:pt>
                <c:pt idx="3">
                  <c:v>1.5E-3</c:v>
                </c:pt>
              </c:numCache>
            </c:numRef>
          </c:val>
          <c:extLst xmlns:c16r2="http://schemas.microsoft.com/office/drawing/2015/06/chart">
            <c:ext xmlns:c16="http://schemas.microsoft.com/office/drawing/2014/chart" uri="{C3380CC4-5D6E-409C-BE32-E72D297353CC}">
              <c16:uniqueId val="{00000000-9A70-4D3A-B431-B6602D9AFD39}"/>
            </c:ext>
          </c:extLst>
        </c:ser>
        <c:ser>
          <c:idx val="1"/>
          <c:order val="1"/>
          <c:tx>
            <c:strRef>
              <c:f>Sheet1!$A$21</c:f>
              <c:strCache>
                <c:ptCount val="1"/>
                <c:pt idx="0">
                  <c:v>大二</c:v>
                </c:pt>
              </c:strCache>
            </c:strRef>
          </c:tx>
          <c:spPr>
            <a:pattFill prst="pct5">
              <a:fgClr>
                <a:schemeClr val="tx1"/>
              </a:fgClr>
              <a:bgClr>
                <a:schemeClr val="bg1"/>
              </a:bgClr>
            </a:pattFill>
            <a:ln>
              <a:solidFill>
                <a:schemeClr val="tx1"/>
              </a:solidFill>
            </a:ln>
            <a:effectLst/>
          </c:spPr>
          <c:invertIfNegative val="0"/>
          <c:dLbls>
            <c:dLbl>
              <c:idx val="0"/>
              <c:layout>
                <c:manualLayout>
                  <c:x val="-3.233758939637078E-17"/>
                  <c:y val="-7.0152025515451674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9A70-4D3A-B431-B6602D9AFD39}"/>
                </c:ext>
                <c:ext xmlns:c15="http://schemas.microsoft.com/office/drawing/2012/chart" uri="{CE6537A1-D6FC-4f65-9D91-7224C49458BB}">
                  <c15:layout/>
                </c:ext>
              </c:extLst>
            </c:dLbl>
            <c:dLbl>
              <c:idx val="1"/>
              <c:layout>
                <c:manualLayout>
                  <c:x val="3.5277777777777131E-3"/>
                  <c:y val="-2.8060810206180668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9A70-4D3A-B431-B6602D9AFD39}"/>
                </c:ext>
                <c:ext xmlns:c15="http://schemas.microsoft.com/office/drawing/2012/chart" uri="{CE6537A1-D6FC-4f65-9D91-7224C49458BB}">
                  <c15:layout/>
                </c:ext>
              </c:extLst>
            </c:dLbl>
            <c:dLbl>
              <c:idx val="2"/>
              <c:layout>
                <c:manualLayout>
                  <c:x val="0"/>
                  <c:y val="-3.5076012757725775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9A70-4D3A-B431-B6602D9AFD39}"/>
                </c:ext>
                <c:ext xmlns:c15="http://schemas.microsoft.com/office/drawing/2012/chart" uri="{CE6537A1-D6FC-4f65-9D91-7224C49458BB}">
                  <c15:layout/>
                </c:ext>
              </c:extLst>
            </c:dLbl>
            <c:dLbl>
              <c:idx val="3"/>
              <c:layout>
                <c:manualLayout>
                  <c:x val="-3.5277777777777777E-3"/>
                  <c:y val="-4.2091215309271006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9A70-4D3A-B431-B6602D9AFD39}"/>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5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zh-CN"/>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Sheet1!$B$19:$E$19</c:f>
              <c:strCache>
                <c:ptCount val="4"/>
                <c:pt idx="0">
                  <c:v>不拖延</c:v>
                </c:pt>
                <c:pt idx="1">
                  <c:v>轻度拖延</c:v>
                </c:pt>
                <c:pt idx="2">
                  <c:v>中度拖延</c:v>
                </c:pt>
                <c:pt idx="3">
                  <c:v>重度拖延</c:v>
                </c:pt>
              </c:strCache>
            </c:strRef>
          </c:cat>
          <c:val>
            <c:numRef>
              <c:f>Sheet1!$B$21:$E$21</c:f>
              <c:numCache>
                <c:formatCode>0.00%</c:formatCode>
                <c:ptCount val="4"/>
                <c:pt idx="0">
                  <c:v>0.1968</c:v>
                </c:pt>
                <c:pt idx="1">
                  <c:v>0.69810000000000005</c:v>
                </c:pt>
                <c:pt idx="2">
                  <c:v>0.1051</c:v>
                </c:pt>
                <c:pt idx="3">
                  <c:v>0</c:v>
                </c:pt>
              </c:numCache>
            </c:numRef>
          </c:val>
          <c:extLst xmlns:c16r2="http://schemas.microsoft.com/office/drawing/2015/06/chart">
            <c:ext xmlns:c16="http://schemas.microsoft.com/office/drawing/2014/chart" uri="{C3380CC4-5D6E-409C-BE32-E72D297353CC}">
              <c16:uniqueId val="{00000001-9A70-4D3A-B431-B6602D9AFD39}"/>
            </c:ext>
          </c:extLst>
        </c:ser>
        <c:ser>
          <c:idx val="2"/>
          <c:order val="2"/>
          <c:tx>
            <c:strRef>
              <c:f>Sheet1!$A$22</c:f>
              <c:strCache>
                <c:ptCount val="1"/>
                <c:pt idx="0">
                  <c:v>大三</c:v>
                </c:pt>
              </c:strCache>
            </c:strRef>
          </c:tx>
          <c:spPr>
            <a:pattFill prst="wdDnDiag">
              <a:fgClr>
                <a:schemeClr val="tx1"/>
              </a:fgClr>
              <a:bgClr>
                <a:schemeClr val="bg1"/>
              </a:bgClr>
            </a:patt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5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zh-CN"/>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Sheet1!$B$19:$E$19</c:f>
              <c:strCache>
                <c:ptCount val="4"/>
                <c:pt idx="0">
                  <c:v>不拖延</c:v>
                </c:pt>
                <c:pt idx="1">
                  <c:v>轻度拖延</c:v>
                </c:pt>
                <c:pt idx="2">
                  <c:v>中度拖延</c:v>
                </c:pt>
                <c:pt idx="3">
                  <c:v>重度拖延</c:v>
                </c:pt>
              </c:strCache>
            </c:strRef>
          </c:cat>
          <c:val>
            <c:numRef>
              <c:f>Sheet1!$B$22:$E$22</c:f>
              <c:numCache>
                <c:formatCode>0.00%</c:formatCode>
                <c:ptCount val="4"/>
                <c:pt idx="0">
                  <c:v>0.21540000000000001</c:v>
                </c:pt>
                <c:pt idx="1">
                  <c:v>0.66149999999999998</c:v>
                </c:pt>
                <c:pt idx="2">
                  <c:v>0.1231</c:v>
                </c:pt>
                <c:pt idx="3">
                  <c:v>0</c:v>
                </c:pt>
              </c:numCache>
            </c:numRef>
          </c:val>
          <c:extLst xmlns:c16r2="http://schemas.microsoft.com/office/drawing/2015/06/chart">
            <c:ext xmlns:c16="http://schemas.microsoft.com/office/drawing/2014/chart" uri="{C3380CC4-5D6E-409C-BE32-E72D297353CC}">
              <c16:uniqueId val="{00000002-9A70-4D3A-B431-B6602D9AFD39}"/>
            </c:ext>
          </c:extLst>
        </c:ser>
        <c:ser>
          <c:idx val="3"/>
          <c:order val="3"/>
          <c:tx>
            <c:strRef>
              <c:f>Sheet1!$A$23</c:f>
              <c:strCache>
                <c:ptCount val="1"/>
                <c:pt idx="0">
                  <c:v>大四</c:v>
                </c:pt>
              </c:strCache>
            </c:strRef>
          </c:tx>
          <c:spPr>
            <a:noFill/>
            <a:ln>
              <a:solidFill>
                <a:schemeClr val="tx1"/>
              </a:solidFill>
            </a:ln>
            <a:effectLst/>
          </c:spPr>
          <c:invertIfNegative val="0"/>
          <c:dLbls>
            <c:dLbl>
              <c:idx val="1"/>
              <c:layout>
                <c:manualLayout>
                  <c:x val="1.1111111111111046E-2"/>
                  <c:y val="-6.285372916015320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9A70-4D3A-B431-B6602D9AFD39}"/>
                </c:ext>
                <c:ext xmlns:c15="http://schemas.microsoft.com/office/drawing/2012/chart" uri="{CE6537A1-D6FC-4f65-9D91-7224C49458BB}">
                  <c15:layout>
                    <c:manualLayout>
                      <c:w val="7.5547500000000004E-2"/>
                      <c:h val="6.1348222502339317E-2"/>
                    </c:manualLayout>
                  </c15:layout>
                </c:ext>
              </c:extLst>
            </c:dLbl>
            <c:dLbl>
              <c:idx val="3"/>
              <c:layout>
                <c:manualLayout>
                  <c:x val="0"/>
                  <c:y val="-4.209121530927100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9A70-4D3A-B431-B6602D9AFD39}"/>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5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zh-CN"/>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Sheet1!$B$19:$E$19</c:f>
              <c:strCache>
                <c:ptCount val="4"/>
                <c:pt idx="0">
                  <c:v>不拖延</c:v>
                </c:pt>
                <c:pt idx="1">
                  <c:v>轻度拖延</c:v>
                </c:pt>
                <c:pt idx="2">
                  <c:v>中度拖延</c:v>
                </c:pt>
                <c:pt idx="3">
                  <c:v>重度拖延</c:v>
                </c:pt>
              </c:strCache>
            </c:strRef>
          </c:cat>
          <c:val>
            <c:numRef>
              <c:f>Sheet1!$B$23:$E$23</c:f>
              <c:numCache>
                <c:formatCode>0.00%</c:formatCode>
                <c:ptCount val="4"/>
                <c:pt idx="0">
                  <c:v>0.31719999999999998</c:v>
                </c:pt>
                <c:pt idx="1">
                  <c:v>0.60519999999999996</c:v>
                </c:pt>
                <c:pt idx="2">
                  <c:v>7.7700000000000005E-2</c:v>
                </c:pt>
                <c:pt idx="3">
                  <c:v>0</c:v>
                </c:pt>
              </c:numCache>
            </c:numRef>
          </c:val>
          <c:extLst xmlns:c16r2="http://schemas.microsoft.com/office/drawing/2015/06/chart">
            <c:ext xmlns:c16="http://schemas.microsoft.com/office/drawing/2014/chart" uri="{C3380CC4-5D6E-409C-BE32-E72D297353CC}">
              <c16:uniqueId val="{00000004-9A70-4D3A-B431-B6602D9AFD39}"/>
            </c:ext>
          </c:extLst>
        </c:ser>
        <c:dLbls>
          <c:showLegendKey val="0"/>
          <c:showVal val="0"/>
          <c:showCatName val="0"/>
          <c:showSerName val="0"/>
          <c:showPercent val="0"/>
          <c:showBubbleSize val="0"/>
        </c:dLbls>
        <c:gapWidth val="219"/>
        <c:overlap val="-27"/>
        <c:axId val="704479224"/>
        <c:axId val="704476088"/>
      </c:barChart>
      <c:catAx>
        <c:axId val="704479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宋体" panose="02010600030101010101" pitchFamily="2" charset="-122"/>
                <a:ea typeface="宋体" panose="02010600030101010101" pitchFamily="2" charset="-122"/>
                <a:cs typeface="+mn-cs"/>
              </a:defRPr>
            </a:pPr>
            <a:endParaRPr lang="zh-CN"/>
          </a:p>
        </c:txPr>
        <c:crossAx val="704476088"/>
        <c:crosses val="autoZero"/>
        <c:auto val="1"/>
        <c:lblAlgn val="ctr"/>
        <c:lblOffset val="100"/>
        <c:noMultiLvlLbl val="0"/>
      </c:catAx>
      <c:valAx>
        <c:axId val="704476088"/>
        <c:scaling>
          <c:orientation val="minMax"/>
        </c:scaling>
        <c:delete val="0"/>
        <c:axPos val="l"/>
        <c:majorGridlines>
          <c:spPr>
            <a:ln w="9525" cap="flat" cmpd="sng" algn="ctr">
              <a:solidFill>
                <a:schemeClr val="bg1">
                  <a:lumMod val="85000"/>
                </a:schemeClr>
              </a:solidFill>
              <a:prstDash val="lgDash"/>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zh-CN"/>
          </a:p>
        </c:txPr>
        <c:crossAx val="70447922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600" b="0" i="0" u="none" strike="noStrike" kern="1200" baseline="0">
              <a:solidFill>
                <a:schemeClr val="tx1">
                  <a:lumMod val="65000"/>
                  <a:lumOff val="35000"/>
                </a:schemeClr>
              </a:solidFill>
              <a:latin typeface="宋体" panose="02010600030101010101" pitchFamily="2" charset="-122"/>
              <a:ea typeface="宋体" panose="02010600030101010101" pitchFamily="2" charset="-122"/>
              <a:cs typeface="+mn-cs"/>
            </a:defRPr>
          </a:pPr>
          <a:endParaRPr lang="zh-CN"/>
        </a:p>
      </c:txPr>
    </c:legend>
    <c:plotVisOnly val="1"/>
    <c:dispBlanksAs val="gap"/>
    <c:showDLblsOverMax val="0"/>
  </c:chart>
  <c:spPr>
    <a:solidFill>
      <a:schemeClr val="bg1"/>
    </a:solidFill>
    <a:ln>
      <a:noFill/>
    </a:ln>
    <a:effectLst>
      <a:outerShdw blurRad="50800" dist="38100" dir="2700000" algn="tl" rotWithShape="0">
        <a:prstClr val="black">
          <a:alpha val="40000"/>
        </a:prstClr>
      </a:outerShdw>
    </a:effectLst>
  </c:spPr>
  <c:txPr>
    <a:bodyPr/>
    <a:lstStyle/>
    <a:p>
      <a:pPr>
        <a:defRPr/>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宋体" panose="02010600030101010101" pitchFamily="2" charset="-122"/>
                <a:ea typeface="宋体" panose="02010600030101010101" pitchFamily="2" charset="-122"/>
                <a:cs typeface="+mn-cs"/>
              </a:defRPr>
            </a:pPr>
            <a:r>
              <a:rPr lang="zh-CN" altLang="zh-CN" sz="1100" b="0" i="0" baseline="0">
                <a:effectLst/>
                <a:latin typeface="宋体" panose="02010600030101010101" pitchFamily="2" charset="-122"/>
                <a:ea typeface="宋体" panose="02010600030101010101" pitchFamily="2" charset="-122"/>
              </a:rPr>
              <a:t>不同学院大学生拖延程度的比较</a:t>
            </a:r>
            <a:endParaRPr lang="zh-CN" altLang="zh-CN" sz="1100">
              <a:effectLst/>
              <a:latin typeface="宋体" panose="02010600030101010101" pitchFamily="2" charset="-122"/>
              <a:ea typeface="宋体" panose="02010600030101010101" pitchFamily="2" charset="-122"/>
            </a:endParaRPr>
          </a:p>
        </c:rich>
      </c:tx>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宋体" panose="02010600030101010101" pitchFamily="2" charset="-122"/>
              <a:ea typeface="宋体" panose="02010600030101010101" pitchFamily="2" charset="-122"/>
              <a:cs typeface="+mn-cs"/>
            </a:defRPr>
          </a:pPr>
          <a:endParaRPr lang="zh-CN"/>
        </a:p>
      </c:txPr>
    </c:title>
    <c:autoTitleDeleted val="0"/>
    <c:plotArea>
      <c:layout/>
      <c:barChart>
        <c:barDir val="col"/>
        <c:grouping val="clustered"/>
        <c:varyColors val="0"/>
        <c:ser>
          <c:idx val="0"/>
          <c:order val="0"/>
          <c:tx>
            <c:strRef>
              <c:f>Sheet1!$A$2</c:f>
              <c:strCache>
                <c:ptCount val="1"/>
                <c:pt idx="0">
                  <c:v>财政税务学院</c:v>
                </c:pt>
              </c:strCache>
            </c:strRef>
          </c:tx>
          <c:spPr>
            <a:noFill/>
            <a:ln>
              <a:solidFill>
                <a:schemeClr val="tx1"/>
              </a:solidFill>
            </a:ln>
            <a:effectLst/>
          </c:spPr>
          <c:invertIfNegative val="0"/>
          <c:dLbls>
            <c:dLbl>
              <c:idx val="0"/>
              <c:layout>
                <c:manualLayout>
                  <c:x val="-8.629989212513494E-3"/>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C8A4-43F7-951C-C63F32546A7B}"/>
                </c:ext>
                <c:ext xmlns:c15="http://schemas.microsoft.com/office/drawing/2012/chart" uri="{CE6537A1-D6FC-4f65-9D91-7224C49458BB}">
                  <c15:layout/>
                </c:ext>
              </c:extLst>
            </c:dLbl>
            <c:dLbl>
              <c:idx val="2"/>
              <c:layout>
                <c:manualLayout>
                  <c:x val="0"/>
                  <c:y val="-3.490401396160558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C8A4-43F7-951C-C63F32546A7B}"/>
                </c:ext>
                <c:ext xmlns:c15="http://schemas.microsoft.com/office/drawing/2012/chart" uri="{CE6537A1-D6FC-4f65-9D91-7224C49458BB}">
                  <c15:layout/>
                </c:ext>
              </c:extLst>
            </c:dLbl>
            <c:dLbl>
              <c:idx val="3"/>
              <c:layout>
                <c:manualLayout>
                  <c:x val="0"/>
                  <c:y val="-3.490401396160570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C8A4-43F7-951C-C63F32546A7B}"/>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500" b="0" i="0" u="none" strike="noStrike" kern="1200" baseline="0">
                    <a:solidFill>
                      <a:schemeClr val="tx1">
                        <a:lumMod val="75000"/>
                        <a:lumOff val="25000"/>
                      </a:schemeClr>
                    </a:solidFill>
                    <a:latin typeface="宋体" panose="02010600030101010101" pitchFamily="2" charset="-122"/>
                    <a:ea typeface="宋体" panose="02010600030101010101" pitchFamily="2" charset="-122"/>
                    <a:cs typeface="+mn-cs"/>
                  </a:defRPr>
                </a:pPr>
                <a:endParaRPr lang="zh-CN"/>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不拖延</c:v>
                </c:pt>
                <c:pt idx="1">
                  <c:v>轻度拖延</c:v>
                </c:pt>
                <c:pt idx="2">
                  <c:v>中度拖延</c:v>
                </c:pt>
                <c:pt idx="3">
                  <c:v>重度拖延</c:v>
                </c:pt>
              </c:strCache>
            </c:strRef>
          </c:cat>
          <c:val>
            <c:numRef>
              <c:f>Sheet1!$B$2:$E$2</c:f>
              <c:numCache>
                <c:formatCode>0.00%</c:formatCode>
                <c:ptCount val="4"/>
                <c:pt idx="0">
                  <c:v>0.1915</c:v>
                </c:pt>
                <c:pt idx="1">
                  <c:v>0.70209999999999995</c:v>
                </c:pt>
                <c:pt idx="2">
                  <c:v>0.10639999999999999</c:v>
                </c:pt>
                <c:pt idx="3">
                  <c:v>0</c:v>
                </c:pt>
              </c:numCache>
            </c:numRef>
          </c:val>
          <c:extLst xmlns:c16r2="http://schemas.microsoft.com/office/drawing/2015/06/chart">
            <c:ext xmlns:c16="http://schemas.microsoft.com/office/drawing/2014/chart" uri="{C3380CC4-5D6E-409C-BE32-E72D297353CC}">
              <c16:uniqueId val="{00000003-C8A4-43F7-951C-C63F32546A7B}"/>
            </c:ext>
          </c:extLst>
        </c:ser>
        <c:ser>
          <c:idx val="1"/>
          <c:order val="1"/>
          <c:tx>
            <c:strRef>
              <c:f>Sheet1!$A$3</c:f>
              <c:strCache>
                <c:ptCount val="1"/>
                <c:pt idx="0">
                  <c:v>法学院</c:v>
                </c:pt>
              </c:strCache>
            </c:strRef>
          </c:tx>
          <c:spPr>
            <a:pattFill prst="ltDnDiag">
              <a:fgClr>
                <a:schemeClr val="tx1"/>
              </a:fgClr>
              <a:bgClr>
                <a:schemeClr val="bg1"/>
              </a:bgClr>
            </a:pattFill>
            <a:ln>
              <a:solidFill>
                <a:schemeClr val="tx1"/>
              </a:solidFill>
            </a:ln>
            <a:effectLst/>
          </c:spPr>
          <c:invertIfNegative val="0"/>
          <c:dLbls>
            <c:dLbl>
              <c:idx val="1"/>
              <c:layout>
                <c:manualLayout>
                  <c:x val="-3.9553660296761144E-17"/>
                  <c:y val="-0.13612565445026181"/>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C8A4-43F7-951C-C63F32546A7B}"/>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500" b="0" i="0" u="none" strike="noStrike" kern="1200" baseline="0">
                    <a:solidFill>
                      <a:schemeClr val="tx1">
                        <a:lumMod val="75000"/>
                        <a:lumOff val="25000"/>
                      </a:schemeClr>
                    </a:solidFill>
                    <a:latin typeface="宋体" panose="02010600030101010101" pitchFamily="2" charset="-122"/>
                    <a:ea typeface="宋体" panose="02010600030101010101" pitchFamily="2" charset="-122"/>
                    <a:cs typeface="+mn-cs"/>
                  </a:defRPr>
                </a:pPr>
                <a:endParaRPr lang="zh-CN"/>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不拖延</c:v>
                </c:pt>
                <c:pt idx="1">
                  <c:v>轻度拖延</c:v>
                </c:pt>
                <c:pt idx="2">
                  <c:v>中度拖延</c:v>
                </c:pt>
                <c:pt idx="3">
                  <c:v>重度拖延</c:v>
                </c:pt>
              </c:strCache>
            </c:strRef>
          </c:cat>
          <c:val>
            <c:numRef>
              <c:f>Sheet1!$B$3:$E$3</c:f>
              <c:numCache>
                <c:formatCode>0.00%</c:formatCode>
                <c:ptCount val="4"/>
                <c:pt idx="0">
                  <c:v>0.30430000000000001</c:v>
                </c:pt>
                <c:pt idx="1">
                  <c:v>0.5776</c:v>
                </c:pt>
                <c:pt idx="2">
                  <c:v>0.11799999999999999</c:v>
                </c:pt>
                <c:pt idx="3">
                  <c:v>0</c:v>
                </c:pt>
              </c:numCache>
            </c:numRef>
          </c:val>
          <c:extLst xmlns:c16r2="http://schemas.microsoft.com/office/drawing/2015/06/chart">
            <c:ext xmlns:c16="http://schemas.microsoft.com/office/drawing/2014/chart" uri="{C3380CC4-5D6E-409C-BE32-E72D297353CC}">
              <c16:uniqueId val="{00000005-C8A4-43F7-951C-C63F32546A7B}"/>
            </c:ext>
          </c:extLst>
        </c:ser>
        <c:ser>
          <c:idx val="2"/>
          <c:order val="2"/>
          <c:tx>
            <c:strRef>
              <c:f>Sheet1!$A$4</c:f>
              <c:strCache>
                <c:ptCount val="1"/>
                <c:pt idx="0">
                  <c:v>旅游学院</c:v>
                </c:pt>
              </c:strCache>
            </c:strRef>
          </c:tx>
          <c:spPr>
            <a:pattFill prst="wdUpDiag">
              <a:fgClr>
                <a:schemeClr val="tx1"/>
              </a:fgClr>
              <a:bgClr>
                <a:schemeClr val="bg1"/>
              </a:bgClr>
            </a:pattFill>
            <a:ln>
              <a:solidFill>
                <a:schemeClr val="tx1"/>
              </a:solidFill>
            </a:ln>
            <a:effectLst/>
          </c:spPr>
          <c:invertIfNegative val="0"/>
          <c:dLbls>
            <c:dLbl>
              <c:idx val="0"/>
              <c:layout>
                <c:manualLayout>
                  <c:x val="2.1574973031283709E-3"/>
                  <c:y val="-6.282722513089011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C8A4-43F7-951C-C63F32546A7B}"/>
                </c:ext>
                <c:ext xmlns:c15="http://schemas.microsoft.com/office/drawing/2012/chart" uri="{CE6537A1-D6FC-4f65-9D91-7224C49458BB}">
                  <c15:layout/>
                </c:ext>
              </c:extLst>
            </c:dLbl>
            <c:dLbl>
              <c:idx val="2"/>
              <c:layout>
                <c:manualLayout>
                  <c:x val="-7.9107320593522287E-17"/>
                  <c:y val="-8.027923211169284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C8A4-43F7-951C-C63F32546A7B}"/>
                </c:ext>
                <c:ext xmlns:c15="http://schemas.microsoft.com/office/drawing/2012/chart" uri="{CE6537A1-D6FC-4f65-9D91-7224C49458BB}">
                  <c15:layout/>
                </c:ext>
              </c:extLst>
            </c:dLbl>
            <c:dLbl>
              <c:idx val="3"/>
              <c:layout>
                <c:manualLayout>
                  <c:x val="0"/>
                  <c:y val="-3.141361256544502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C8A4-43F7-951C-C63F32546A7B}"/>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500" b="0" i="0" u="none" strike="noStrike" kern="1200" baseline="0">
                    <a:solidFill>
                      <a:schemeClr val="tx1">
                        <a:lumMod val="75000"/>
                        <a:lumOff val="25000"/>
                      </a:schemeClr>
                    </a:solidFill>
                    <a:latin typeface="宋体" panose="02010600030101010101" pitchFamily="2" charset="-122"/>
                    <a:ea typeface="宋体" panose="02010600030101010101" pitchFamily="2" charset="-122"/>
                    <a:cs typeface="+mn-cs"/>
                  </a:defRPr>
                </a:pPr>
                <a:endParaRPr lang="zh-CN"/>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不拖延</c:v>
                </c:pt>
                <c:pt idx="1">
                  <c:v>轻度拖延</c:v>
                </c:pt>
                <c:pt idx="2">
                  <c:v>中度拖延</c:v>
                </c:pt>
                <c:pt idx="3">
                  <c:v>重度拖延</c:v>
                </c:pt>
              </c:strCache>
            </c:strRef>
          </c:cat>
          <c:val>
            <c:numRef>
              <c:f>Sheet1!$B$4:$E$4</c:f>
              <c:numCache>
                <c:formatCode>0.00%</c:formatCode>
                <c:ptCount val="4"/>
                <c:pt idx="0">
                  <c:v>0.29409999999999997</c:v>
                </c:pt>
                <c:pt idx="1">
                  <c:v>0.63870000000000005</c:v>
                </c:pt>
                <c:pt idx="2">
                  <c:v>6.7199999999999996E-2</c:v>
                </c:pt>
                <c:pt idx="3">
                  <c:v>0</c:v>
                </c:pt>
              </c:numCache>
            </c:numRef>
          </c:val>
          <c:extLst xmlns:c16r2="http://schemas.microsoft.com/office/drawing/2015/06/chart">
            <c:ext xmlns:c16="http://schemas.microsoft.com/office/drawing/2014/chart" uri="{C3380CC4-5D6E-409C-BE32-E72D297353CC}">
              <c16:uniqueId val="{00000009-C8A4-43F7-951C-C63F32546A7B}"/>
            </c:ext>
          </c:extLst>
        </c:ser>
        <c:ser>
          <c:idx val="3"/>
          <c:order val="3"/>
          <c:tx>
            <c:strRef>
              <c:f>Sheet1!$A$5</c:f>
              <c:strCache>
                <c:ptCount val="1"/>
                <c:pt idx="0">
                  <c:v>商学院</c:v>
                </c:pt>
              </c:strCache>
            </c:strRef>
          </c:tx>
          <c:spPr>
            <a:pattFill prst="pct10">
              <a:fgClr>
                <a:schemeClr val="tx1"/>
              </a:fgClr>
              <a:bgClr>
                <a:schemeClr val="bg1"/>
              </a:bgClr>
            </a:pattFill>
            <a:ln>
              <a:solidFill>
                <a:schemeClr val="tx1"/>
              </a:solidFill>
            </a:ln>
            <a:effectLst/>
          </c:spPr>
          <c:invertIfNegative val="0"/>
          <c:dLbls>
            <c:dLbl>
              <c:idx val="0"/>
              <c:layout>
                <c:manualLayout>
                  <c:x val="-2.1574973031283709E-3"/>
                  <c:y val="-0.1012216404886561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C8A4-43F7-951C-C63F32546A7B}"/>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500" b="0" i="0" u="none" strike="noStrike" kern="1200" baseline="0">
                    <a:solidFill>
                      <a:schemeClr val="tx1">
                        <a:lumMod val="75000"/>
                        <a:lumOff val="25000"/>
                      </a:schemeClr>
                    </a:solidFill>
                    <a:latin typeface="宋体" panose="02010600030101010101" pitchFamily="2" charset="-122"/>
                    <a:ea typeface="宋体" panose="02010600030101010101" pitchFamily="2" charset="-122"/>
                    <a:cs typeface="+mn-cs"/>
                  </a:defRPr>
                </a:pPr>
                <a:endParaRPr lang="zh-CN"/>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不拖延</c:v>
                </c:pt>
                <c:pt idx="1">
                  <c:v>轻度拖延</c:v>
                </c:pt>
                <c:pt idx="2">
                  <c:v>中度拖延</c:v>
                </c:pt>
                <c:pt idx="3">
                  <c:v>重度拖延</c:v>
                </c:pt>
              </c:strCache>
            </c:strRef>
          </c:cat>
          <c:val>
            <c:numRef>
              <c:f>Sheet1!$B$5:$E$5</c:f>
              <c:numCache>
                <c:formatCode>0.00%</c:formatCode>
                <c:ptCount val="4"/>
                <c:pt idx="0">
                  <c:v>0.17910000000000001</c:v>
                </c:pt>
                <c:pt idx="1">
                  <c:v>0.68930000000000002</c:v>
                </c:pt>
                <c:pt idx="2">
                  <c:v>0.1293</c:v>
                </c:pt>
                <c:pt idx="3">
                  <c:v>2.3E-3</c:v>
                </c:pt>
              </c:numCache>
            </c:numRef>
          </c:val>
          <c:extLst xmlns:c16r2="http://schemas.microsoft.com/office/drawing/2015/06/chart">
            <c:ext xmlns:c16="http://schemas.microsoft.com/office/drawing/2014/chart" uri="{C3380CC4-5D6E-409C-BE32-E72D297353CC}">
              <c16:uniqueId val="{0000000B-C8A4-43F7-951C-C63F32546A7B}"/>
            </c:ext>
          </c:extLst>
        </c:ser>
        <c:ser>
          <c:idx val="4"/>
          <c:order val="4"/>
          <c:tx>
            <c:strRef>
              <c:f>Sheet1!$A$6</c:f>
              <c:strCache>
                <c:ptCount val="1"/>
                <c:pt idx="0">
                  <c:v>艺术学院</c:v>
                </c:pt>
              </c:strCache>
            </c:strRef>
          </c:tx>
          <c:spPr>
            <a:pattFill prst="dotGrid">
              <a:fgClr>
                <a:schemeClr val="tx1"/>
              </a:fgClr>
              <a:bgClr>
                <a:schemeClr val="bg1"/>
              </a:bgClr>
            </a:pattFill>
            <a:ln>
              <a:solidFill>
                <a:schemeClr val="tx1"/>
              </a:solidFill>
            </a:ln>
            <a:effectLst/>
          </c:spPr>
          <c:invertIfNegative val="0"/>
          <c:dLbls>
            <c:dLbl>
              <c:idx val="1"/>
              <c:layout>
                <c:manualLayout>
                  <c:x val="0"/>
                  <c:y val="-6.980802792321116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C8A4-43F7-951C-C63F32546A7B}"/>
                </c:ext>
                <c:ext xmlns:c15="http://schemas.microsoft.com/office/drawing/2012/chart" uri="{CE6537A1-D6FC-4f65-9D91-7224C49458BB}">
                  <c15:layout/>
                </c:ext>
              </c:extLst>
            </c:dLbl>
            <c:dLbl>
              <c:idx val="3"/>
              <c:layout>
                <c:manualLayout>
                  <c:x val="-1.5821464118704457E-16"/>
                  <c:y val="-2.792321116928446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C8A4-43F7-951C-C63F32546A7B}"/>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500" b="0" i="0" u="none" strike="noStrike" kern="1200" baseline="0">
                    <a:solidFill>
                      <a:schemeClr val="tx1">
                        <a:lumMod val="75000"/>
                        <a:lumOff val="25000"/>
                      </a:schemeClr>
                    </a:solidFill>
                    <a:latin typeface="宋体" panose="02010600030101010101" pitchFamily="2" charset="-122"/>
                    <a:ea typeface="宋体" panose="02010600030101010101" pitchFamily="2" charset="-122"/>
                    <a:cs typeface="+mn-cs"/>
                  </a:defRPr>
                </a:pPr>
                <a:endParaRPr lang="zh-CN"/>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不拖延</c:v>
                </c:pt>
                <c:pt idx="1">
                  <c:v>轻度拖延</c:v>
                </c:pt>
                <c:pt idx="2">
                  <c:v>中度拖延</c:v>
                </c:pt>
                <c:pt idx="3">
                  <c:v>重度拖延</c:v>
                </c:pt>
              </c:strCache>
            </c:strRef>
          </c:cat>
          <c:val>
            <c:numRef>
              <c:f>Sheet1!$B$6:$E$6</c:f>
              <c:numCache>
                <c:formatCode>0.00%</c:formatCode>
                <c:ptCount val="4"/>
                <c:pt idx="0">
                  <c:v>0.33329999999999999</c:v>
                </c:pt>
                <c:pt idx="1">
                  <c:v>0.64370000000000005</c:v>
                </c:pt>
                <c:pt idx="2">
                  <c:v>2.3E-2</c:v>
                </c:pt>
                <c:pt idx="3">
                  <c:v>0</c:v>
                </c:pt>
              </c:numCache>
            </c:numRef>
          </c:val>
          <c:extLst xmlns:c16r2="http://schemas.microsoft.com/office/drawing/2015/06/chart">
            <c:ext xmlns:c16="http://schemas.microsoft.com/office/drawing/2014/chart" uri="{C3380CC4-5D6E-409C-BE32-E72D297353CC}">
              <c16:uniqueId val="{0000000E-C8A4-43F7-951C-C63F32546A7B}"/>
            </c:ext>
          </c:extLst>
        </c:ser>
        <c:ser>
          <c:idx val="5"/>
          <c:order val="5"/>
          <c:tx>
            <c:strRef>
              <c:f>Sheet1!$A$7</c:f>
              <c:strCache>
                <c:ptCount val="1"/>
                <c:pt idx="0">
                  <c:v>生物科学与工程</c:v>
                </c:pt>
              </c:strCache>
            </c:strRef>
          </c:tx>
          <c:spPr>
            <a:pattFill prst="openDmnd">
              <a:fgClr>
                <a:schemeClr val="tx1"/>
              </a:fgClr>
              <a:bgClr>
                <a:schemeClr val="bg1"/>
              </a:bgClr>
            </a:pattFill>
            <a:ln>
              <a:solidFill>
                <a:schemeClr val="tx1"/>
              </a:solidFill>
            </a:ln>
            <a:effectLst/>
          </c:spPr>
          <c:invertIfNegative val="0"/>
          <c:dLbls>
            <c:dLbl>
              <c:idx val="0"/>
              <c:layout>
                <c:manualLayout>
                  <c:x val="6.4724919093851136E-3"/>
                  <c:y val="-6.9808027923211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C8A4-43F7-951C-C63F32546A7B}"/>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500" b="0" i="0" u="none" strike="noStrike" kern="1200" baseline="0">
                    <a:solidFill>
                      <a:schemeClr val="tx1">
                        <a:lumMod val="75000"/>
                        <a:lumOff val="25000"/>
                      </a:schemeClr>
                    </a:solidFill>
                    <a:latin typeface="宋体" panose="02010600030101010101" pitchFamily="2" charset="-122"/>
                    <a:ea typeface="宋体" panose="02010600030101010101" pitchFamily="2" charset="-122"/>
                    <a:cs typeface="+mn-cs"/>
                  </a:defRPr>
                </a:pPr>
                <a:endParaRPr lang="zh-CN"/>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不拖延</c:v>
                </c:pt>
                <c:pt idx="1">
                  <c:v>轻度拖延</c:v>
                </c:pt>
                <c:pt idx="2">
                  <c:v>中度拖延</c:v>
                </c:pt>
                <c:pt idx="3">
                  <c:v>重度拖延</c:v>
                </c:pt>
              </c:strCache>
            </c:strRef>
          </c:cat>
          <c:val>
            <c:numRef>
              <c:f>Sheet1!$B$7:$E$7</c:f>
              <c:numCache>
                <c:formatCode>0.00%</c:formatCode>
                <c:ptCount val="4"/>
                <c:pt idx="0">
                  <c:v>0.2</c:v>
                </c:pt>
                <c:pt idx="1">
                  <c:v>0.66900000000000004</c:v>
                </c:pt>
                <c:pt idx="2">
                  <c:v>0.13100000000000001</c:v>
                </c:pt>
                <c:pt idx="3">
                  <c:v>0</c:v>
                </c:pt>
              </c:numCache>
            </c:numRef>
          </c:val>
          <c:extLst xmlns:c16r2="http://schemas.microsoft.com/office/drawing/2015/06/chart">
            <c:ext xmlns:c16="http://schemas.microsoft.com/office/drawing/2014/chart" uri="{C3380CC4-5D6E-409C-BE32-E72D297353CC}">
              <c16:uniqueId val="{00000010-C8A4-43F7-951C-C63F32546A7B}"/>
            </c:ext>
          </c:extLst>
        </c:ser>
        <c:ser>
          <c:idx val="6"/>
          <c:order val="6"/>
          <c:tx>
            <c:strRef>
              <c:f>Sheet1!$A$8</c:f>
              <c:strCache>
                <c:ptCount val="1"/>
                <c:pt idx="0">
                  <c:v>数学与统计</c:v>
                </c:pt>
              </c:strCache>
            </c:strRef>
          </c:tx>
          <c:spPr>
            <a:pattFill prst="dashHorz">
              <a:fgClr>
                <a:schemeClr val="tx1"/>
              </a:fgClr>
              <a:bgClr>
                <a:schemeClr val="bg1"/>
              </a:bgClr>
            </a:pattFill>
            <a:ln>
              <a:solidFill>
                <a:schemeClr val="tx1"/>
              </a:solidFill>
            </a:ln>
            <a:effectLst/>
          </c:spPr>
          <c:invertIfNegative val="0"/>
          <c:dLbls>
            <c:dLbl>
              <c:idx val="1"/>
              <c:layout>
                <c:manualLayout>
                  <c:x val="0"/>
                  <c:y val="-2.792321116928446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1-C8A4-43F7-951C-C63F32546A7B}"/>
                </c:ext>
                <c:ext xmlns:c15="http://schemas.microsoft.com/office/drawing/2012/chart" uri="{CE6537A1-D6FC-4f65-9D91-7224C49458BB}">
                  <c15:layout/>
                </c:ext>
              </c:extLst>
            </c:dLbl>
            <c:dLbl>
              <c:idx val="2"/>
              <c:layout>
                <c:manualLayout>
                  <c:x val="-7.9107320593522287E-17"/>
                  <c:y val="-6.980802792321116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2-C8A4-43F7-951C-C63F32546A7B}"/>
                </c:ext>
                <c:ext xmlns:c15="http://schemas.microsoft.com/office/drawing/2012/chart" uri="{CE6537A1-D6FC-4f65-9D91-7224C49458BB}">
                  <c15:layout/>
                </c:ext>
              </c:extLst>
            </c:dLbl>
            <c:dLbl>
              <c:idx val="3"/>
              <c:layout>
                <c:manualLayout>
                  <c:x val="0"/>
                  <c:y val="-3.490401396160570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3-C8A4-43F7-951C-C63F32546A7B}"/>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500" b="0" i="0" u="none" strike="noStrike" kern="1200" baseline="0">
                    <a:solidFill>
                      <a:schemeClr val="tx1">
                        <a:lumMod val="75000"/>
                        <a:lumOff val="25000"/>
                      </a:schemeClr>
                    </a:solidFill>
                    <a:latin typeface="宋体" panose="02010600030101010101" pitchFamily="2" charset="-122"/>
                    <a:ea typeface="宋体" panose="02010600030101010101" pitchFamily="2" charset="-122"/>
                    <a:cs typeface="+mn-cs"/>
                  </a:defRPr>
                </a:pPr>
                <a:endParaRPr lang="zh-CN"/>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不拖延</c:v>
                </c:pt>
                <c:pt idx="1">
                  <c:v>轻度拖延</c:v>
                </c:pt>
                <c:pt idx="2">
                  <c:v>中度拖延</c:v>
                </c:pt>
                <c:pt idx="3">
                  <c:v>重度拖延</c:v>
                </c:pt>
              </c:strCache>
            </c:strRef>
          </c:cat>
          <c:val>
            <c:numRef>
              <c:f>Sheet1!$B$8:$E$8</c:f>
              <c:numCache>
                <c:formatCode>0.00%</c:formatCode>
                <c:ptCount val="4"/>
                <c:pt idx="0">
                  <c:v>0.23760000000000001</c:v>
                </c:pt>
                <c:pt idx="1">
                  <c:v>0.68320000000000003</c:v>
                </c:pt>
                <c:pt idx="2">
                  <c:v>7.9200000000000007E-2</c:v>
                </c:pt>
                <c:pt idx="3">
                  <c:v>0</c:v>
                </c:pt>
              </c:numCache>
            </c:numRef>
          </c:val>
          <c:extLst xmlns:c16r2="http://schemas.microsoft.com/office/drawing/2015/06/chart">
            <c:ext xmlns:c16="http://schemas.microsoft.com/office/drawing/2014/chart" uri="{C3380CC4-5D6E-409C-BE32-E72D297353CC}">
              <c16:uniqueId val="{00000014-C8A4-43F7-951C-C63F32546A7B}"/>
            </c:ext>
          </c:extLst>
        </c:ser>
        <c:ser>
          <c:idx val="7"/>
          <c:order val="7"/>
          <c:tx>
            <c:strRef>
              <c:f>Sheet1!$A$9</c:f>
              <c:strCache>
                <c:ptCount val="1"/>
                <c:pt idx="0">
                  <c:v>信息技术学院</c:v>
                </c:pt>
              </c:strCache>
            </c:strRef>
          </c:tx>
          <c:spPr>
            <a:pattFill prst="diagBrick">
              <a:fgClr>
                <a:schemeClr val="tx1"/>
              </a:fgClr>
              <a:bgClr>
                <a:schemeClr val="bg1"/>
              </a:bgClr>
            </a:pattFill>
            <a:ln>
              <a:solidFill>
                <a:schemeClr val="tx1"/>
              </a:solidFill>
            </a:ln>
            <a:effectLst/>
          </c:spPr>
          <c:invertIfNegative val="0"/>
          <c:dLbls>
            <c:dLbl>
              <c:idx val="0"/>
              <c:layout>
                <c:manualLayout>
                  <c:x val="4.3149946062567418E-3"/>
                  <c:y val="-1.2797990609109102E-16"/>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5-C8A4-43F7-951C-C63F32546A7B}"/>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500" b="0" i="0" u="none" strike="noStrike" kern="1200" baseline="0">
                    <a:solidFill>
                      <a:schemeClr val="tx1">
                        <a:lumMod val="75000"/>
                        <a:lumOff val="25000"/>
                      </a:schemeClr>
                    </a:solidFill>
                    <a:latin typeface="宋体" panose="02010600030101010101" pitchFamily="2" charset="-122"/>
                    <a:ea typeface="宋体" panose="02010600030101010101" pitchFamily="2" charset="-122"/>
                    <a:cs typeface="+mn-cs"/>
                  </a:defRPr>
                </a:pPr>
                <a:endParaRPr lang="zh-CN"/>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不拖延</c:v>
                </c:pt>
                <c:pt idx="1">
                  <c:v>轻度拖延</c:v>
                </c:pt>
                <c:pt idx="2">
                  <c:v>中度拖延</c:v>
                </c:pt>
                <c:pt idx="3">
                  <c:v>重度拖延</c:v>
                </c:pt>
              </c:strCache>
            </c:strRef>
          </c:cat>
          <c:val>
            <c:numRef>
              <c:f>Sheet1!$B$9:$E$9</c:f>
              <c:numCache>
                <c:formatCode>0.00%</c:formatCode>
                <c:ptCount val="4"/>
                <c:pt idx="0">
                  <c:v>0.2258</c:v>
                </c:pt>
                <c:pt idx="1">
                  <c:v>0.6774</c:v>
                </c:pt>
                <c:pt idx="2">
                  <c:v>9.6799999999999997E-2</c:v>
                </c:pt>
                <c:pt idx="3">
                  <c:v>0</c:v>
                </c:pt>
              </c:numCache>
            </c:numRef>
          </c:val>
          <c:extLst xmlns:c16r2="http://schemas.microsoft.com/office/drawing/2015/06/chart">
            <c:ext xmlns:c16="http://schemas.microsoft.com/office/drawing/2014/chart" uri="{C3380CC4-5D6E-409C-BE32-E72D297353CC}">
              <c16:uniqueId val="{00000016-C8A4-43F7-951C-C63F32546A7B}"/>
            </c:ext>
          </c:extLst>
        </c:ser>
        <c:dLbls>
          <c:showLegendKey val="0"/>
          <c:showVal val="0"/>
          <c:showCatName val="0"/>
          <c:showSerName val="0"/>
          <c:showPercent val="0"/>
          <c:showBubbleSize val="0"/>
        </c:dLbls>
        <c:gapWidth val="219"/>
        <c:overlap val="-27"/>
        <c:axId val="704478440"/>
        <c:axId val="704476480"/>
      </c:barChart>
      <c:catAx>
        <c:axId val="704478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宋体" panose="02010600030101010101" pitchFamily="2" charset="-122"/>
                <a:ea typeface="宋体" panose="02010600030101010101" pitchFamily="2" charset="-122"/>
                <a:cs typeface="+mn-cs"/>
              </a:defRPr>
            </a:pPr>
            <a:endParaRPr lang="zh-CN"/>
          </a:p>
        </c:txPr>
        <c:crossAx val="704476480"/>
        <c:crosses val="autoZero"/>
        <c:auto val="1"/>
        <c:lblAlgn val="ctr"/>
        <c:lblOffset val="100"/>
        <c:noMultiLvlLbl val="0"/>
      </c:catAx>
      <c:valAx>
        <c:axId val="704476480"/>
        <c:scaling>
          <c:orientation val="minMax"/>
        </c:scaling>
        <c:delete val="0"/>
        <c:axPos val="l"/>
        <c:majorGridlines>
          <c:spPr>
            <a:ln w="9525" cap="flat" cmpd="sng" algn="ctr">
              <a:solidFill>
                <a:schemeClr val="tx1">
                  <a:lumMod val="15000"/>
                  <a:lumOff val="85000"/>
                </a:schemeClr>
              </a:solidFill>
              <a:prstDash val="lgDash"/>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zh-CN"/>
          </a:p>
        </c:txPr>
        <c:crossAx val="70447844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400" b="0" i="0" u="none" strike="noStrike" kern="1200" baseline="0">
              <a:solidFill>
                <a:schemeClr val="tx1">
                  <a:lumMod val="65000"/>
                  <a:lumOff val="35000"/>
                </a:schemeClr>
              </a:solidFill>
              <a:latin typeface="宋体" panose="02010600030101010101" pitchFamily="2" charset="-122"/>
              <a:ea typeface="宋体" panose="02010600030101010101" pitchFamily="2" charset="-122"/>
              <a:cs typeface="+mn-cs"/>
            </a:defRPr>
          </a:pPr>
          <a:endParaRPr lang="zh-CN"/>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noFill/>
    </a:ln>
    <a:effectLst>
      <a:outerShdw blurRad="50800" dist="38100" dir="2700000" algn="tl" rotWithShape="0">
        <a:prstClr val="black">
          <a:alpha val="40000"/>
        </a:prstClr>
      </a:outerShdw>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zh-CN" altLang="en-US"/>
              <a:t>——输入标题——</a:t>
            </a: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A671E8F-9B2B-491C-BF18-E33909BE8334}" type="datetimeFigureOut">
              <a:rPr lang="zh-CN" altLang="en-US" smtClean="0"/>
              <a:t>2021/1/14 Thursday</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A1C2023-A398-416E-AC65-CBA0D090EB2B}" type="slidenum">
              <a:rPr lang="zh-CN" altLang="en-US" smtClean="0"/>
              <a:t>‹#›</a:t>
            </a:fld>
            <a:endParaRPr lang="zh-CN" altLang="en-US"/>
          </a:p>
        </p:txBody>
      </p:sp>
    </p:spTree>
    <p:extLst>
      <p:ext uri="{BB962C8B-B14F-4D97-AF65-F5344CB8AC3E}">
        <p14:creationId xmlns:p14="http://schemas.microsoft.com/office/powerpoint/2010/main" val="14740064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zh-CN" altLang="en-US"/>
              <a:t>——输入标题——</a:t>
            </a:r>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91C0ED-1C8B-4FF3-91A6-E652895D4634}" type="datetimeFigureOut">
              <a:rPr lang="zh-CN" altLang="en-US" smtClean="0"/>
              <a:t>2021/1/14 Thursday</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6ED419-5B3F-423C-8358-46E41EBE13C9}" type="slidenum">
              <a:rPr lang="zh-CN" altLang="en-US" smtClean="0"/>
              <a:t>‹#›</a:t>
            </a:fld>
            <a:endParaRPr lang="zh-CN" altLang="en-US"/>
          </a:p>
        </p:txBody>
      </p:sp>
    </p:spTree>
    <p:extLst>
      <p:ext uri="{BB962C8B-B14F-4D97-AF65-F5344CB8AC3E}">
        <p14:creationId xmlns:p14="http://schemas.microsoft.com/office/powerpoint/2010/main" val="314138758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00178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28250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3</a:t>
            </a:fld>
            <a:endParaRPr lang="zh-CN" altLang="en-US"/>
          </a:p>
        </p:txBody>
      </p:sp>
    </p:spTree>
    <p:extLst>
      <p:ext uri="{BB962C8B-B14F-4D97-AF65-F5344CB8AC3E}">
        <p14:creationId xmlns:p14="http://schemas.microsoft.com/office/powerpoint/2010/main" val="3685487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4</a:t>
            </a:fld>
            <a:endParaRPr lang="zh-CN" altLang="en-US"/>
          </a:p>
        </p:txBody>
      </p:sp>
    </p:spTree>
    <p:extLst>
      <p:ext uri="{BB962C8B-B14F-4D97-AF65-F5344CB8AC3E}">
        <p14:creationId xmlns:p14="http://schemas.microsoft.com/office/powerpoint/2010/main" val="1306358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5</a:t>
            </a:fld>
            <a:endParaRPr lang="zh-CN" altLang="en-US"/>
          </a:p>
        </p:txBody>
      </p:sp>
    </p:spTree>
    <p:extLst>
      <p:ext uri="{BB962C8B-B14F-4D97-AF65-F5344CB8AC3E}">
        <p14:creationId xmlns:p14="http://schemas.microsoft.com/office/powerpoint/2010/main" val="3240054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795DCD-EFCC-4862-B595-0A233B6EF921}" type="slidenum">
              <a:rPr lang="zh-CN" altLang="en-US" smtClean="0"/>
              <a:t>7</a:t>
            </a:fld>
            <a:endParaRPr lang="zh-CN" altLang="en-US"/>
          </a:p>
        </p:txBody>
      </p:sp>
    </p:spTree>
    <p:extLst>
      <p:ext uri="{BB962C8B-B14F-4D97-AF65-F5344CB8AC3E}">
        <p14:creationId xmlns:p14="http://schemas.microsoft.com/office/powerpoint/2010/main" val="3510713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8</a:t>
            </a:fld>
            <a:endParaRPr lang="zh-CN" altLang="en-US"/>
          </a:p>
        </p:txBody>
      </p:sp>
    </p:spTree>
    <p:extLst>
      <p:ext uri="{BB962C8B-B14F-4D97-AF65-F5344CB8AC3E}">
        <p14:creationId xmlns:p14="http://schemas.microsoft.com/office/powerpoint/2010/main" val="587680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795DCD-EFCC-4862-B595-0A233B6EF921}" type="slidenum">
              <a:rPr lang="zh-CN" altLang="en-US" smtClean="0"/>
              <a:t>9</a:t>
            </a:fld>
            <a:endParaRPr lang="zh-CN" altLang="en-US"/>
          </a:p>
        </p:txBody>
      </p:sp>
    </p:spTree>
    <p:extLst>
      <p:ext uri="{BB962C8B-B14F-4D97-AF65-F5344CB8AC3E}">
        <p14:creationId xmlns:p14="http://schemas.microsoft.com/office/powerpoint/2010/main" val="1998716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10</a:t>
            </a:fld>
            <a:endParaRPr lang="zh-CN" altLang="en-US"/>
          </a:p>
        </p:txBody>
      </p:sp>
    </p:spTree>
    <p:extLst>
      <p:ext uri="{BB962C8B-B14F-4D97-AF65-F5344CB8AC3E}">
        <p14:creationId xmlns:p14="http://schemas.microsoft.com/office/powerpoint/2010/main" val="6775587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pic>
        <p:nvPicPr>
          <p:cNvPr id="3" name="图片 2" descr="C:\Users\dell\Desktop\余若冰\校庆ppt\微信图片_20200425233959.jpg微信图片_20200425233959"/>
          <p:cNvPicPr>
            <a:picLocks noChangeAspect="1"/>
          </p:cNvPicPr>
          <p:nvPr userDrawn="1"/>
        </p:nvPicPr>
        <p:blipFill>
          <a:blip r:embed="rId2">
            <a:clrChange>
              <a:clrFrom>
                <a:srgbClr val="FFFFFF">
                  <a:alpha val="100000"/>
                </a:srgbClr>
              </a:clrFrom>
              <a:clrTo>
                <a:srgbClr val="FFFFFF">
                  <a:alpha val="100000"/>
                  <a:alpha val="0"/>
                </a:srgbClr>
              </a:clrTo>
            </a:clrChange>
          </a:blip>
          <a:srcRect/>
          <a:stretch>
            <a:fillRect/>
          </a:stretch>
        </p:blipFill>
        <p:spPr>
          <a:xfrm>
            <a:off x="7420039" y="132869"/>
            <a:ext cx="1688465" cy="494665"/>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window dir="vert"/>
      </p:transition>
    </mc:Choice>
    <mc:Fallback xmlns="">
      <p:transition>
        <p:fade/>
      </p:transition>
    </mc:Fallback>
  </mc:AlternateContent>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a:lstStyle/>
          <a:p>
            <a:r>
              <a:rPr lang="zh-CN" altLang="en-US"/>
              <a:t>单击此处编辑母版标题样式</a:t>
            </a:r>
          </a:p>
        </p:txBody>
      </p:sp>
      <p:sp>
        <p:nvSpPr>
          <p:cNvPr id="3" name="内容占位符 2"/>
          <p:cNvSpPr>
            <a:spLocks noGrp="1"/>
          </p:cNvSpPr>
          <p:nvPr>
            <p:ph idx="1" hasCustomPrompt="1"/>
          </p:nvPr>
        </p:nvSpPr>
        <p:spPr>
          <a:xfrm>
            <a:off x="628650" y="1369219"/>
            <a:ext cx="78867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28650" y="4767263"/>
            <a:ext cx="2057400" cy="273844"/>
          </a:xfrm>
        </p:spPr>
        <p:txBody>
          <a:bodyPr/>
          <a:lstStyle/>
          <a:p>
            <a:fld id="{86127FFA-4618-4F6A-807B-C0F0D6197D53}" type="datetimeFigureOut">
              <a:rPr lang="zh-CN" altLang="en-US" smtClean="0"/>
              <a:t>2021/1/14 Thursday</a:t>
            </a:fld>
            <a:endParaRPr lang="zh-CN" altLang="en-US"/>
          </a:p>
        </p:txBody>
      </p:sp>
      <p:sp>
        <p:nvSpPr>
          <p:cNvPr id="5" name="页脚占位符 4"/>
          <p:cNvSpPr>
            <a:spLocks noGrp="1"/>
          </p:cNvSpPr>
          <p:nvPr>
            <p:ph type="ftr" sz="quarter" idx="11"/>
          </p:nvPr>
        </p:nvSpPr>
        <p:spPr>
          <a:xfrm>
            <a:off x="3028950" y="4767263"/>
            <a:ext cx="3086100" cy="273844"/>
          </a:xfrm>
        </p:spPr>
        <p:txBody>
          <a:bodyPr/>
          <a:lstStyle/>
          <a:p>
            <a:endParaRPr lang="zh-CN" altLang="en-US"/>
          </a:p>
        </p:txBody>
      </p:sp>
      <p:sp>
        <p:nvSpPr>
          <p:cNvPr id="6" name="灯片编号占位符 5"/>
          <p:cNvSpPr>
            <a:spLocks noGrp="1"/>
          </p:cNvSpPr>
          <p:nvPr>
            <p:ph type="sldNum" sz="quarter" idx="12"/>
          </p:nvPr>
        </p:nvSpPr>
        <p:spPr>
          <a:xfrm>
            <a:off x="6457950" y="4767263"/>
            <a:ext cx="2057400" cy="273844"/>
          </a:xfrm>
        </p:spPr>
        <p:txBody>
          <a:bodyPr/>
          <a:lstStyle/>
          <a:p>
            <a:fld id="{DD90DE65-C238-4CD8-B02B-65BA4A9937F7}" type="slidenum">
              <a:rPr lang="zh-CN" altLang="en-US" smtClean="0"/>
              <a:t>‹#›</a:t>
            </a:fld>
            <a:endParaRPr lang="zh-CN" altLang="en-US"/>
          </a:p>
        </p:txBody>
      </p:sp>
      <p:pic>
        <p:nvPicPr>
          <p:cNvPr id="8" name="图片 7" descr="C:\Users\dell\Desktop\余若冰\校庆ppt\微信图片_20200425233959.jpg微信图片_20200425233959"/>
          <p:cNvPicPr>
            <a:picLocks noChangeAspect="1"/>
          </p:cNvPicPr>
          <p:nvPr userDrawn="1"/>
        </p:nvPicPr>
        <p:blipFill>
          <a:blip r:embed="rId2">
            <a:clrChange>
              <a:clrFrom>
                <a:srgbClr val="FFFFFF">
                  <a:alpha val="100000"/>
                </a:srgbClr>
              </a:clrFrom>
              <a:clrTo>
                <a:srgbClr val="FFFFFF">
                  <a:alpha val="100000"/>
                  <a:alpha val="0"/>
                </a:srgbClr>
              </a:clrTo>
            </a:clrChange>
          </a:blip>
          <a:srcRect/>
          <a:stretch>
            <a:fillRect/>
          </a:stretch>
        </p:blipFill>
        <p:spPr>
          <a:xfrm>
            <a:off x="7420039" y="132869"/>
            <a:ext cx="1688465" cy="494665"/>
          </a:xfrm>
          <a:prstGeom prst="rect">
            <a:avLst/>
          </a:prstGeom>
        </p:spPr>
      </p:pic>
    </p:spTree>
  </p:cSld>
  <p:clrMapOvr>
    <a:masterClrMapping/>
  </p:clrMapOvr>
  <mc:AlternateContent xmlns:mc="http://schemas.openxmlformats.org/markup-compatibility/2006" xmlns:p14="http://schemas.microsoft.com/office/powerpoint/2010/main">
    <mc:Choice Requires="p14">
      <p:transition>
        <p14:window dir="vert"/>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a:lstStyle/>
          <a:p>
            <a:r>
              <a:rPr lang="zh-CN" altLang="en-US"/>
              <a:t>单击此处编辑母版标题样式</a:t>
            </a:r>
          </a:p>
        </p:txBody>
      </p:sp>
      <p:sp>
        <p:nvSpPr>
          <p:cNvPr id="3" name="日期占位符 2"/>
          <p:cNvSpPr>
            <a:spLocks noGrp="1"/>
          </p:cNvSpPr>
          <p:nvPr>
            <p:ph type="dt" sz="half" idx="10"/>
          </p:nvPr>
        </p:nvSpPr>
        <p:spPr>
          <a:xfrm>
            <a:off x="628650" y="4767263"/>
            <a:ext cx="2057400" cy="273844"/>
          </a:xfrm>
        </p:spPr>
        <p:txBody>
          <a:bodyPr/>
          <a:lstStyle/>
          <a:p>
            <a:fld id="{2DAE23EF-B885-40DA-B8B7-699679604089}" type="datetimeFigureOut">
              <a:rPr lang="zh-CN" altLang="en-US" smtClean="0"/>
              <a:t>2021/1/14 Thursday</a:t>
            </a:fld>
            <a:endParaRPr lang="zh-CN" altLang="en-US"/>
          </a:p>
        </p:txBody>
      </p:sp>
      <p:sp>
        <p:nvSpPr>
          <p:cNvPr id="4" name="页脚占位符 3"/>
          <p:cNvSpPr>
            <a:spLocks noGrp="1"/>
          </p:cNvSpPr>
          <p:nvPr>
            <p:ph type="ftr" sz="quarter" idx="11"/>
          </p:nvPr>
        </p:nvSpPr>
        <p:spPr>
          <a:xfrm>
            <a:off x="3028950" y="4767263"/>
            <a:ext cx="3086100" cy="273844"/>
          </a:xfrm>
        </p:spPr>
        <p:txBody>
          <a:bodyPr/>
          <a:lstStyle/>
          <a:p>
            <a:endParaRPr lang="zh-CN" altLang="en-US"/>
          </a:p>
        </p:txBody>
      </p:sp>
      <p:sp>
        <p:nvSpPr>
          <p:cNvPr id="5" name="灯片编号占位符 4"/>
          <p:cNvSpPr>
            <a:spLocks noGrp="1"/>
          </p:cNvSpPr>
          <p:nvPr>
            <p:ph type="sldNum" sz="quarter" idx="12"/>
          </p:nvPr>
        </p:nvSpPr>
        <p:spPr>
          <a:xfrm>
            <a:off x="6457950" y="4767263"/>
            <a:ext cx="2057400" cy="273844"/>
          </a:xfrm>
        </p:spPr>
        <p:txBody>
          <a:bodyPr/>
          <a:lstStyle/>
          <a:p>
            <a:fld id="{4D1AE932-46A2-4375-B11E-94872FD85640}" type="slidenum">
              <a:rPr lang="zh-CN" altLang="en-US" smtClean="0"/>
              <a:t>‹#›</a:t>
            </a:fld>
            <a:endParaRPr lang="zh-CN" altLang="en-US"/>
          </a:p>
        </p:txBody>
      </p:sp>
      <p:pic>
        <p:nvPicPr>
          <p:cNvPr id="7" name="图片 6" descr="C:\Users\dell\Desktop\余若冰\校庆ppt\微信图片_20200425233959.jpg微信图片_20200425233959"/>
          <p:cNvPicPr>
            <a:picLocks noChangeAspect="1"/>
          </p:cNvPicPr>
          <p:nvPr userDrawn="1"/>
        </p:nvPicPr>
        <p:blipFill>
          <a:blip r:embed="rId2">
            <a:clrChange>
              <a:clrFrom>
                <a:srgbClr val="FFFFFF">
                  <a:alpha val="100000"/>
                </a:srgbClr>
              </a:clrFrom>
              <a:clrTo>
                <a:srgbClr val="FFFFFF">
                  <a:alpha val="100000"/>
                  <a:alpha val="0"/>
                </a:srgbClr>
              </a:clrTo>
            </a:clrChange>
          </a:blip>
          <a:srcRect/>
          <a:stretch>
            <a:fillRect/>
          </a:stretch>
        </p:blipFill>
        <p:spPr>
          <a:xfrm>
            <a:off x="7420039" y="132869"/>
            <a:ext cx="1688465" cy="494665"/>
          </a:xfrm>
          <a:prstGeom prst="rect">
            <a:avLst/>
          </a:prstGeom>
        </p:spPr>
      </p:pic>
    </p:spTree>
  </p:cSld>
  <p:clrMapOvr>
    <a:masterClrMapping/>
  </p:clrMapOvr>
  <mc:AlternateContent xmlns:mc="http://schemas.openxmlformats.org/markup-compatibility/2006" xmlns:p14="http://schemas.microsoft.com/office/powerpoint/2010/main">
    <mc:Choice Requires="p14">
      <p:transition>
        <p14:window dir="vert"/>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window dir="vert"/>
      </p:transition>
    </mc:Choice>
    <mc:Fallback xmlns="">
      <p:transition>
        <p:fade/>
      </p:transition>
    </mc:Fallback>
  </mc:AlternateContent>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window dir="vert"/>
      </p:transition>
    </mc:Choice>
    <mc:Fallback xmlns="">
      <p:transition>
        <p:fade/>
      </p:transition>
    </mc:Fallback>
  </mc:AlternateContent>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window dir="vert"/>
      </p:transition>
    </mc:Choice>
    <mc:Fallback xmlns="">
      <p:transition>
        <p:fade/>
      </p:transition>
    </mc:Fallback>
  </mc:AlternateContent>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window dir="vert"/>
      </p:transition>
    </mc:Choice>
    <mc:Fallback xmlns="">
      <p:transition>
        <p:fade/>
      </p:transition>
    </mc:Fallback>
  </mc:AlternateContent>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5_标题幻灯片">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 y="1"/>
            <a:ext cx="9143499" cy="5143499"/>
          </a:xfrm>
          <a:prstGeom prst="rect">
            <a:avLst/>
          </a:prstGeom>
        </p:spPr>
      </p:pic>
    </p:spTree>
  </p:cSld>
  <p:clrMapOvr>
    <a:masterClrMapping/>
  </p:clrMapOvr>
  <mc:AlternateContent xmlns:mc="http://schemas.openxmlformats.org/markup-compatibility/2006" xmlns:p14="http://schemas.microsoft.com/office/powerpoint/2010/main">
    <mc:Choice Requires="p14">
      <p:transition>
        <p14:window dir="vert"/>
      </p:transition>
    </mc:Choice>
    <mc:Fallback xmlns="">
      <p:transition>
        <p:fade/>
      </p:transition>
    </mc:Fallback>
  </mc:AlternateContent>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window dir="vert"/>
      </p:transition>
    </mc:Choice>
    <mc:Fallback xmlns="">
      <p:transition>
        <p:fade/>
      </p:transition>
    </mc:Fallback>
  </mc:AlternateContent>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ur Image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571500" y="1314450"/>
            <a:ext cx="1820466" cy="1257300"/>
          </a:xfrm>
          <a:prstGeom prst="rect">
            <a:avLst/>
          </a:prstGeom>
          <a:solidFill>
            <a:schemeClr val="bg1">
              <a:lumMod val="95000"/>
            </a:schemeClr>
          </a:solidFill>
        </p:spPr>
        <p:txBody>
          <a:bodyPr/>
          <a:lstStyle>
            <a:lvl1pPr>
              <a:defRPr sz="750"/>
            </a:lvl1pPr>
          </a:lstStyle>
          <a:p>
            <a:endParaRPr lang="en-US"/>
          </a:p>
        </p:txBody>
      </p:sp>
      <p:sp>
        <p:nvSpPr>
          <p:cNvPr id="8" name="Picture Placeholder 6"/>
          <p:cNvSpPr>
            <a:spLocks noGrp="1"/>
          </p:cNvSpPr>
          <p:nvPr>
            <p:ph type="pic" sz="quarter" idx="11"/>
          </p:nvPr>
        </p:nvSpPr>
        <p:spPr>
          <a:xfrm>
            <a:off x="2631199" y="1314450"/>
            <a:ext cx="1820466" cy="1257300"/>
          </a:xfrm>
          <a:prstGeom prst="rect">
            <a:avLst/>
          </a:prstGeom>
          <a:solidFill>
            <a:schemeClr val="bg1">
              <a:lumMod val="95000"/>
            </a:schemeClr>
          </a:solidFill>
        </p:spPr>
        <p:txBody>
          <a:bodyPr/>
          <a:lstStyle>
            <a:lvl1pPr>
              <a:defRPr sz="750"/>
            </a:lvl1pPr>
          </a:lstStyle>
          <a:p>
            <a:endParaRPr lang="en-US"/>
          </a:p>
        </p:txBody>
      </p:sp>
      <p:sp>
        <p:nvSpPr>
          <p:cNvPr id="9" name="Picture Placeholder 6"/>
          <p:cNvSpPr>
            <a:spLocks noGrp="1"/>
          </p:cNvSpPr>
          <p:nvPr>
            <p:ph type="pic" sz="quarter" idx="12"/>
          </p:nvPr>
        </p:nvSpPr>
        <p:spPr>
          <a:xfrm>
            <a:off x="4690538" y="1314450"/>
            <a:ext cx="1820466" cy="1947087"/>
          </a:xfrm>
          <a:prstGeom prst="rect">
            <a:avLst/>
          </a:prstGeom>
          <a:solidFill>
            <a:schemeClr val="bg1">
              <a:lumMod val="95000"/>
            </a:schemeClr>
          </a:solidFill>
        </p:spPr>
        <p:txBody>
          <a:bodyPr/>
          <a:lstStyle>
            <a:lvl1pPr>
              <a:defRPr sz="750"/>
            </a:lvl1pPr>
          </a:lstStyle>
          <a:p>
            <a:endParaRPr lang="en-US"/>
          </a:p>
        </p:txBody>
      </p:sp>
      <p:sp>
        <p:nvSpPr>
          <p:cNvPr id="11" name="Picture Placeholder 6"/>
          <p:cNvSpPr>
            <a:spLocks noGrp="1"/>
          </p:cNvSpPr>
          <p:nvPr>
            <p:ph type="pic" sz="quarter" idx="13"/>
          </p:nvPr>
        </p:nvSpPr>
        <p:spPr>
          <a:xfrm>
            <a:off x="6752034" y="1314450"/>
            <a:ext cx="1820466" cy="1257300"/>
          </a:xfrm>
          <a:prstGeom prst="rect">
            <a:avLst/>
          </a:prstGeom>
          <a:solidFill>
            <a:schemeClr val="bg1">
              <a:lumMod val="95000"/>
            </a:schemeClr>
          </a:solidFill>
        </p:spPr>
        <p:txBody>
          <a:bodyPr/>
          <a:lstStyle>
            <a:lvl1pPr>
              <a:defRPr sz="750"/>
            </a:lvl1pPr>
          </a:lstStyle>
          <a:p>
            <a:endParaRPr lang="en-US"/>
          </a:p>
        </p:txBody>
      </p:sp>
    </p:spTree>
  </p:cSld>
  <p:clrMapOvr>
    <a:masterClrMapping/>
  </p:clrMapOvr>
  <mc:AlternateContent xmlns:mc="http://schemas.openxmlformats.org/markup-compatibility/2006" xmlns:p14="http://schemas.microsoft.com/office/powerpoint/2010/main">
    <mc:Choice Requires="p14">
      <p:transition>
        <p14:window dir="vert"/>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window dir="vert"/>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1">
              <a:lumMod val="95000"/>
            </a:schemeClr>
          </a:fgClr>
          <a:bgClr>
            <a:schemeClr val="bg1"/>
          </a:bgClr>
        </a:patt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window dir="vert"/>
      </p:transition>
    </mc:Choice>
    <mc:Fallback xmlns="">
      <p:transition>
        <p:fade/>
      </p:transition>
    </mc:Fallback>
  </mc:AlternateConten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0.xml"/><Relationship Id="rId1" Type="http://schemas.openxmlformats.org/officeDocument/2006/relationships/tags" Target="../tags/tag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0" name="剪去单角的矩形 9"/>
          <p:cNvSpPr/>
          <p:nvPr/>
        </p:nvSpPr>
        <p:spPr>
          <a:xfrm>
            <a:off x="437515" y="816610"/>
            <a:ext cx="8175625" cy="3244850"/>
          </a:xfrm>
          <a:prstGeom prst="snip1Rect">
            <a:avLst>
              <a:gd name="adj" fmla="val 25141"/>
            </a:avLst>
          </a:prstGeom>
          <a:solidFill>
            <a:srgbClr val="397EE6">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cs typeface="+mn-ea"/>
            </a:endParaRPr>
          </a:p>
        </p:txBody>
      </p:sp>
      <p:sp>
        <p:nvSpPr>
          <p:cNvPr id="4" name="矩形 3"/>
          <p:cNvSpPr/>
          <p:nvPr/>
        </p:nvSpPr>
        <p:spPr>
          <a:xfrm>
            <a:off x="437515" y="4228465"/>
            <a:ext cx="8174990" cy="744220"/>
          </a:xfrm>
          <a:prstGeom prst="rect">
            <a:avLst/>
          </a:prstGeom>
          <a:solidFill>
            <a:srgbClr val="397EE6">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cs typeface="+mn-ea"/>
            </a:endParaRPr>
          </a:p>
        </p:txBody>
      </p:sp>
      <p:sp>
        <p:nvSpPr>
          <p:cNvPr id="12" name="文本框 11"/>
          <p:cNvSpPr txBox="1"/>
          <p:nvPr/>
        </p:nvSpPr>
        <p:spPr>
          <a:xfrm>
            <a:off x="708660" y="1695628"/>
            <a:ext cx="7632699" cy="1753235"/>
          </a:xfrm>
          <a:prstGeom prst="rect">
            <a:avLst/>
          </a:prstGeom>
          <a:noFill/>
          <a:extLst>
            <a:ext uri="{909E8E84-426E-40DD-AFC4-6F175D3DCCD1}">
              <a14:hiddenFill xmlns:a14="http://schemas.microsoft.com/office/drawing/2010/main">
                <a:solidFill>
                  <a:srgbClr val="3F7592"/>
                </a:solidFill>
              </a14:hiddenFill>
            </a:ext>
          </a:extLst>
        </p:spPr>
        <p:txBody>
          <a:bodyPr wrap="square" rtlCol="0">
            <a:spAutoFit/>
          </a:bodyPr>
          <a:lstStyle/>
          <a:p>
            <a:pPr algn="ctr"/>
            <a:r>
              <a:rPr lang="zh-CN" altLang="en-US" sz="5400" b="1" spc="225" dirty="0">
                <a:solidFill>
                  <a:schemeClr val="bg1"/>
                </a:solidFill>
                <a:effectLst>
                  <a:outerShdw blurRad="38100" dist="38100" dir="2700000" algn="tl">
                    <a:srgbClr val="000000">
                      <a:alpha val="43137"/>
                    </a:srgbClr>
                  </a:outerShdw>
                </a:effectLst>
                <a:latin typeface="+mn-ea"/>
                <a:cs typeface="+mn-ea"/>
              </a:rPr>
              <a:t>面对拖延</a:t>
            </a:r>
            <a:r>
              <a:rPr lang="zh-CN" altLang="en-US" sz="5400" b="1" spc="225" dirty="0" smtClean="0">
                <a:solidFill>
                  <a:schemeClr val="bg1"/>
                </a:solidFill>
                <a:effectLst>
                  <a:outerShdw blurRad="38100" dist="38100" dir="2700000" algn="tl">
                    <a:srgbClr val="000000">
                      <a:alpha val="43137"/>
                    </a:srgbClr>
                  </a:outerShdw>
                </a:effectLst>
                <a:latin typeface="+mn-ea"/>
                <a:cs typeface="+mn-ea"/>
              </a:rPr>
              <a:t>症，</a:t>
            </a:r>
            <a:endParaRPr lang="zh-CN" altLang="en-US" sz="5400" b="1" spc="225" dirty="0">
              <a:solidFill>
                <a:schemeClr val="bg1"/>
              </a:solidFill>
              <a:effectLst>
                <a:outerShdw blurRad="38100" dist="38100" dir="2700000" algn="tl">
                  <a:srgbClr val="000000">
                    <a:alpha val="43137"/>
                  </a:srgbClr>
                </a:outerShdw>
              </a:effectLst>
              <a:latin typeface="+mn-ea"/>
              <a:cs typeface="+mn-ea"/>
            </a:endParaRPr>
          </a:p>
          <a:p>
            <a:pPr algn="ctr"/>
            <a:r>
              <a:rPr lang="zh-CN" altLang="en-US" sz="5400" b="1" spc="225" dirty="0">
                <a:solidFill>
                  <a:schemeClr val="bg1"/>
                </a:solidFill>
                <a:effectLst>
                  <a:outerShdw blurRad="38100" dist="38100" dir="2700000" algn="tl">
                    <a:srgbClr val="000000">
                      <a:alpha val="43137"/>
                    </a:srgbClr>
                  </a:outerShdw>
                </a:effectLst>
                <a:latin typeface="+mn-ea"/>
                <a:cs typeface="+mn-ea"/>
              </a:rPr>
              <a:t>大学生</a:t>
            </a:r>
            <a:r>
              <a:rPr lang="zh-CN" altLang="en-US" sz="5400" b="1" spc="225" dirty="0" smtClean="0">
                <a:solidFill>
                  <a:schemeClr val="bg1"/>
                </a:solidFill>
                <a:effectLst>
                  <a:outerShdw blurRad="38100" dist="38100" dir="2700000" algn="tl">
                    <a:srgbClr val="000000">
                      <a:alpha val="43137"/>
                    </a:srgbClr>
                  </a:outerShdw>
                </a:effectLst>
                <a:latin typeface="+mn-ea"/>
                <a:cs typeface="+mn-ea"/>
              </a:rPr>
              <a:t>何去何从？</a:t>
            </a:r>
            <a:endParaRPr lang="zh-CN" altLang="en-US" sz="5400" b="1" spc="225" dirty="0">
              <a:solidFill>
                <a:schemeClr val="bg1"/>
              </a:solidFill>
              <a:effectLst>
                <a:outerShdw blurRad="38100" dist="38100" dir="2700000" algn="tl">
                  <a:srgbClr val="000000">
                    <a:alpha val="43137"/>
                  </a:srgbClr>
                </a:outerShdw>
              </a:effectLst>
              <a:latin typeface="+mn-ea"/>
              <a:cs typeface="+mn-ea"/>
            </a:endParaRPr>
          </a:p>
        </p:txBody>
      </p:sp>
      <p:grpSp>
        <p:nvGrpSpPr>
          <p:cNvPr id="14" name="组合 13"/>
          <p:cNvGrpSpPr/>
          <p:nvPr/>
        </p:nvGrpSpPr>
        <p:grpSpPr>
          <a:xfrm>
            <a:off x="3120694" y="4325481"/>
            <a:ext cx="2459418" cy="309319"/>
            <a:chOff x="-1123608" y="3521318"/>
            <a:chExt cx="2062120" cy="309319"/>
          </a:xfrm>
        </p:grpSpPr>
        <p:sp>
          <p:nvSpPr>
            <p:cNvPr id="15" name="Rounded Rectangle 28"/>
            <p:cNvSpPr/>
            <p:nvPr/>
          </p:nvSpPr>
          <p:spPr>
            <a:xfrm>
              <a:off x="-1123608" y="3521318"/>
              <a:ext cx="2062120" cy="309318"/>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dirty="0">
                  <a:solidFill>
                    <a:schemeClr val="bg1"/>
                  </a:solidFill>
                  <a:latin typeface="微软雅黑" panose="020B0503020204020204" pitchFamily="34" charset="-122"/>
                  <a:ea typeface="微软雅黑" panose="020B0503020204020204" pitchFamily="34" charset="-122"/>
                </a:rPr>
                <a:t>                 </a:t>
              </a:r>
            </a:p>
          </p:txBody>
        </p:sp>
        <p:sp>
          <p:nvSpPr>
            <p:cNvPr id="16" name="Rounded Rectangle 29"/>
            <p:cNvSpPr/>
            <p:nvPr/>
          </p:nvSpPr>
          <p:spPr>
            <a:xfrm>
              <a:off x="-1123608" y="3521319"/>
              <a:ext cx="2062120" cy="30931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lumMod val="75000"/>
                      <a:lumOff val="25000"/>
                    </a:schemeClr>
                  </a:solidFill>
                </a:rPr>
                <a:t>肖楚楚 黄奎 谭鑫 刘璐</a:t>
              </a:r>
              <a:endParaRPr lang="zh-CN" altLang="en-US" sz="1400" dirty="0">
                <a:solidFill>
                  <a:schemeClr val="accent1"/>
                </a:solidFill>
                <a:latin typeface="微软雅黑" panose="020B0503020204020204" pitchFamily="34" charset="-122"/>
                <a:ea typeface="微软雅黑" panose="020B0503020204020204" pitchFamily="34" charset="-122"/>
              </a:endParaRPr>
            </a:p>
          </p:txBody>
        </p:sp>
      </p:grpSp>
      <p:sp>
        <p:nvSpPr>
          <p:cNvPr id="21" name="半闭框 20"/>
          <p:cNvSpPr/>
          <p:nvPr/>
        </p:nvSpPr>
        <p:spPr>
          <a:xfrm rot="5400000">
            <a:off x="8144510" y="807720"/>
            <a:ext cx="459740" cy="476885"/>
          </a:xfrm>
          <a:prstGeom prst="halfFrame">
            <a:avLst>
              <a:gd name="adj1" fmla="val 19820"/>
              <a:gd name="adj2" fmla="val 20096"/>
            </a:avLst>
          </a:prstGeom>
          <a:solidFill>
            <a:srgbClr val="397EE6">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schemeClr val="tx1"/>
              </a:solidFill>
              <a:cs typeface="+mn-ea"/>
            </a:endParaRPr>
          </a:p>
        </p:txBody>
      </p:sp>
      <p:sp>
        <p:nvSpPr>
          <p:cNvPr id="3" name="矩形 2"/>
          <p:cNvSpPr/>
          <p:nvPr/>
        </p:nvSpPr>
        <p:spPr>
          <a:xfrm>
            <a:off x="723900" y="1059180"/>
            <a:ext cx="7664450" cy="3674110"/>
          </a:xfrm>
          <a:prstGeom prst="rect">
            <a:avLst/>
          </a:prstGeom>
          <a:noFill/>
          <a:ln w="22225">
            <a:solidFill>
              <a:srgbClr val="397E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cs typeface="+mn-ea"/>
            </a:endParaRPr>
          </a:p>
        </p:txBody>
      </p:sp>
      <p:pic>
        <p:nvPicPr>
          <p:cNvPr id="26" name="图片 25" descr="C:\Users\dell\Desktop\余若冰\校庆ppt\微信图片_20200425233959.jpg微信图片_20200425233959"/>
          <p:cNvPicPr>
            <a:picLocks noChangeAspect="1"/>
          </p:cNvPicPr>
          <p:nvPr/>
        </p:nvPicPr>
        <p:blipFill>
          <a:blip r:embed="rId4">
            <a:clrChange>
              <a:clrFrom>
                <a:srgbClr val="FFFFFF">
                  <a:alpha val="100000"/>
                </a:srgbClr>
              </a:clrFrom>
              <a:clrTo>
                <a:srgbClr val="FFFFFF">
                  <a:alpha val="100000"/>
                  <a:alpha val="0"/>
                </a:srgbClr>
              </a:clrTo>
            </a:clrChange>
          </a:blip>
          <a:srcRect/>
          <a:stretch>
            <a:fillRect/>
          </a:stretch>
        </p:blipFill>
        <p:spPr>
          <a:xfrm>
            <a:off x="232093" y="140970"/>
            <a:ext cx="1688465" cy="494665"/>
          </a:xfrm>
          <a:prstGeom prst="rect">
            <a:avLst/>
          </a:prstGeom>
        </p:spPr>
      </p:pic>
    </p:spTree>
  </p:cSld>
  <p:clrMapOvr>
    <a:masterClrMapping/>
  </p:clrMapOvr>
  <mc:AlternateContent xmlns:mc="http://schemas.openxmlformats.org/markup-compatibility/2006" xmlns:p14="http://schemas.microsoft.com/office/powerpoint/2010/main">
    <mc:Choice Requires="p14">
      <p:transition>
        <p14:window dir="ver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000"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par>
                                <p:cTn id="8" presetID="10" presetClass="entr" presetSubtype="0" fill="hold" grpId="0" nodeType="withEffect">
                                  <p:stCondLst>
                                    <p:cond delay="0"/>
                                  </p:stCondLst>
                                  <p:childTnLst>
                                    <p:set>
                                      <p:cBhvr>
                                        <p:cTn id="9" dur="1000"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par>
                                <p:cTn id="11" presetID="10" presetClass="entr" presetSubtype="0" fill="hold" grpId="0" nodeType="withEffect">
                                  <p:stCondLst>
                                    <p:cond delay="0"/>
                                  </p:stCondLst>
                                  <p:childTnLst>
                                    <p:set>
                                      <p:cBhvr>
                                        <p:cTn id="12" dur="1000"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childTnLst>
                                </p:cTn>
                              </p:par>
                              <p:par>
                                <p:cTn id="14" presetID="10" presetClass="entr" presetSubtype="0" fill="hold" nodeType="withEffect">
                                  <p:stCondLst>
                                    <p:cond delay="0"/>
                                  </p:stCondLst>
                                  <p:childTnLst>
                                    <p:set>
                                      <p:cBhvr>
                                        <p:cTn id="15" dur="1000"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childTnLst>
                                </p:cTn>
                              </p:par>
                              <p:par>
                                <p:cTn id="17" presetID="10" presetClass="entr" presetSubtype="0" fill="hold" grpId="0" nodeType="withEffect">
                                  <p:stCondLst>
                                    <p:cond delay="0"/>
                                  </p:stCondLst>
                                  <p:childTnLst>
                                    <p:set>
                                      <p:cBhvr>
                                        <p:cTn id="18" dur="1000"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childTnLst>
                                </p:cTn>
                              </p:par>
                              <p:par>
                                <p:cTn id="20" presetID="42"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12" presetClass="entr" presetSubtype="8" fill="hold" nodeType="afterEffect">
                                  <p:stCondLst>
                                    <p:cond delay="0"/>
                                  </p:stCondLst>
                                  <p:childTnLst>
                                    <p:set>
                                      <p:cBhvr>
                                        <p:cTn id="27" dur="1000" fill="hold">
                                          <p:stCondLst>
                                            <p:cond delay="0"/>
                                          </p:stCondLst>
                                        </p:cTn>
                                        <p:tgtEl>
                                          <p:spTgt spid="14"/>
                                        </p:tgtEl>
                                        <p:attrNameLst>
                                          <p:attrName>style.visibility</p:attrName>
                                        </p:attrNameLst>
                                      </p:cBhvr>
                                      <p:to>
                                        <p:strVal val="visible"/>
                                      </p:to>
                                    </p:set>
                                    <p:anim calcmode="lin" valueType="num">
                                      <p:cBhvr additive="base">
                                        <p:cTn id="28" dur="1000"/>
                                        <p:tgtEl>
                                          <p:spTgt spid="14"/>
                                        </p:tgtEl>
                                        <p:attrNameLst>
                                          <p:attrName>ppt_x</p:attrName>
                                        </p:attrNameLst>
                                      </p:cBhvr>
                                      <p:tavLst>
                                        <p:tav tm="0">
                                          <p:val>
                                            <p:strVal val="#ppt_x-#ppt_w*1.125000"/>
                                          </p:val>
                                        </p:tav>
                                        <p:tav tm="100000">
                                          <p:val>
                                            <p:strVal val="#ppt_x"/>
                                          </p:val>
                                        </p:tav>
                                      </p:tavLst>
                                    </p:anim>
                                    <p:animEffect transition="in" filter="wipe(right)">
                                      <p:cBhvr>
                                        <p:cTn id="2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4" grpId="0" bldLvl="0" animBg="1"/>
      <p:bldP spid="12" grpId="0"/>
      <p:bldP spid="21" grpId="0" bldLvl="0" animBg="1"/>
      <p:bldP spid="3"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
          <p:cNvSpPr/>
          <p:nvPr/>
        </p:nvSpPr>
        <p:spPr>
          <a:xfrm>
            <a:off x="0" y="247207"/>
            <a:ext cx="314325" cy="263156"/>
          </a:xfrm>
          <a:prstGeom prst="roundRect">
            <a:avLst/>
          </a:prstGeom>
          <a:solidFill>
            <a:srgbClr val="397EE6"/>
          </a:solidFill>
          <a:ln>
            <a:solidFill>
              <a:srgbClr val="397E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TextBox 2"/>
          <p:cNvSpPr txBox="1"/>
          <p:nvPr/>
        </p:nvSpPr>
        <p:spPr>
          <a:xfrm>
            <a:off x="314325" y="224195"/>
            <a:ext cx="1338828" cy="323165"/>
          </a:xfrm>
          <a:prstGeom prst="rect">
            <a:avLst/>
          </a:prstGeom>
          <a:noFill/>
        </p:spPr>
        <p:txBody>
          <a:bodyPr wrap="none" rtlCol="0">
            <a:spAutoFit/>
          </a:bodyPr>
          <a:lstStyle/>
          <a:p>
            <a:r>
              <a:rPr lang="zh-CN" altLang="en-US" sz="1500" dirty="0">
                <a:solidFill>
                  <a:srgbClr val="397EE6"/>
                </a:solidFill>
                <a:latin typeface="微软雅黑" panose="020B0503020204020204" pitchFamily="34" charset="-122"/>
                <a:ea typeface="微软雅黑" panose="020B0503020204020204" pitchFamily="34" charset="-122"/>
                <a:sym typeface="微软雅黑" panose="020B0503020204020204" pitchFamily="34" charset="-122"/>
              </a:rPr>
              <a:t>解决方案参考</a:t>
            </a:r>
          </a:p>
        </p:txBody>
      </p:sp>
      <p:cxnSp>
        <p:nvCxnSpPr>
          <p:cNvPr id="17" name="直接连接符 16"/>
          <p:cNvCxnSpPr>
            <a:stCxn id="16" idx="3"/>
          </p:cNvCxnSpPr>
          <p:nvPr/>
        </p:nvCxnSpPr>
        <p:spPr>
          <a:xfrm>
            <a:off x="1653153" y="385778"/>
            <a:ext cx="5799167" cy="0"/>
          </a:xfrm>
          <a:prstGeom prst="line">
            <a:avLst/>
          </a:prstGeom>
          <a:ln w="28575" cmpd="sng">
            <a:solidFill>
              <a:srgbClr val="397EE6"/>
            </a:solidFill>
            <a:prstDash val="sysDash"/>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1331640" y="955554"/>
            <a:ext cx="6885765" cy="3344388"/>
          </a:xfrm>
          <a:prstGeom prst="rect">
            <a:avLst/>
          </a:prstGeom>
          <a:solidFill>
            <a:srgbClr val="72A3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7" name="图片 6"/>
          <p:cNvPicPr>
            <a:picLocks noChangeAspect="1"/>
          </p:cNvPicPr>
          <p:nvPr/>
        </p:nvPicPr>
        <p:blipFill>
          <a:blip r:embed="rId3" cstate="screen"/>
          <a:stretch>
            <a:fillRect/>
          </a:stretch>
        </p:blipFill>
        <p:spPr>
          <a:xfrm>
            <a:off x="-396552" y="2798047"/>
            <a:ext cx="2371506" cy="2371506"/>
          </a:xfrm>
          <a:prstGeom prst="rect">
            <a:avLst/>
          </a:prstGeom>
        </p:spPr>
      </p:pic>
      <p:sp>
        <p:nvSpPr>
          <p:cNvPr id="9" name="TextBox 33"/>
          <p:cNvSpPr txBox="1"/>
          <p:nvPr/>
        </p:nvSpPr>
        <p:spPr>
          <a:xfrm>
            <a:off x="1611878" y="1043380"/>
            <a:ext cx="6408712" cy="3169285"/>
          </a:xfrm>
          <a:prstGeom prst="rect">
            <a:avLst/>
          </a:prstGeom>
          <a:noFill/>
        </p:spPr>
        <p:txBody>
          <a:bodyPr wrap="square" rtlCol="0">
            <a:spAutoFit/>
          </a:bodyPr>
          <a:lstStyle/>
          <a:p>
            <a:pPr lvl="0"/>
            <a:r>
              <a:rPr lang="zh-CN" altLang="en-US" sz="2000" b="1" spc="300" dirty="0">
                <a:solidFill>
                  <a:schemeClr val="bg1"/>
                </a:solidFill>
                <a:latin typeface="Source Han Sans CN" panose="020B0500000000000000" pitchFamily="34" charset="-128"/>
                <a:ea typeface="Source Han Sans CN" panose="020B0500000000000000" pitchFamily="34" charset="-128"/>
              </a:rPr>
              <a:t> </a:t>
            </a:r>
            <a:r>
              <a:rPr lang="zh-CN" altLang="en-US" sz="2000" b="1" spc="300" dirty="0">
                <a:solidFill>
                  <a:schemeClr val="bg1"/>
                </a:solidFill>
                <a:latin typeface="楷体" panose="02010609060101010101" pitchFamily="49" charset="-122"/>
                <a:ea typeface="楷体" panose="02010609060101010101" pitchFamily="49" charset="-122"/>
                <a:cs typeface="楷体" panose="02010609060101010101" pitchFamily="49" charset="-122"/>
              </a:rPr>
              <a:t>   </a:t>
            </a:r>
            <a:r>
              <a:rPr lang="zh-CN" altLang="en-US" sz="2000" b="1" spc="3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为了战胜拖延，大学生首先要认识到导致拖延的真实原因，只有这样才能“对症下药”，找到有效的解决方式；其次要学会向外界求助，借助老师、同学的力量，指导和督促自己改变拖延习惯；再次，既要做“思想的巨人”，也要做“行动的强者”，</a:t>
            </a:r>
            <a:r>
              <a:rPr lang="zh-CN" altLang="en-US" sz="2000" b="1" spc="300"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在制订详细</a:t>
            </a:r>
            <a:r>
              <a:rPr lang="zh-CN" altLang="en-US" sz="2000" b="1" spc="3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的计划后，立刻付诸行动，注重过程、享受过程，有进步就要及时自我肯定和鼓励。“战拖”良药千千万，没有完美的方案，找到适合自己的方法并立即行动，方能有效战胜拖延。</a:t>
            </a:r>
          </a:p>
        </p:txBody>
      </p:sp>
    </p:spTree>
  </p:cSld>
  <p:clrMapOvr>
    <a:masterClrMapping/>
  </p:clrMapOvr>
  <mc:AlternateContent xmlns:mc="http://schemas.openxmlformats.org/markup-compatibility/2006" xmlns:p14="http://schemas.microsoft.com/office/powerpoint/2010/main">
    <mc:Choice Requires="p14">
      <p:transition>
        <p14:window dir="ver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0" y="4855210"/>
            <a:ext cx="9144635" cy="288290"/>
          </a:xfrm>
          <a:prstGeom prst="rect">
            <a:avLst/>
          </a:prstGeom>
          <a:solidFill>
            <a:srgbClr val="397EE6"/>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5" name="半闭框 24"/>
          <p:cNvSpPr/>
          <p:nvPr/>
        </p:nvSpPr>
        <p:spPr>
          <a:xfrm>
            <a:off x="283845" y="331470"/>
            <a:ext cx="459740" cy="476885"/>
          </a:xfrm>
          <a:prstGeom prst="halfFrame">
            <a:avLst>
              <a:gd name="adj1" fmla="val 19820"/>
              <a:gd name="adj2" fmla="val 20096"/>
            </a:avLst>
          </a:prstGeom>
          <a:solidFill>
            <a:srgbClr val="397E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schemeClr val="tx1"/>
              </a:solidFill>
              <a:cs typeface="+mn-ea"/>
            </a:endParaRPr>
          </a:p>
        </p:txBody>
      </p:sp>
      <p:pic>
        <p:nvPicPr>
          <p:cNvPr id="4" name="图片 3"/>
          <p:cNvPicPr>
            <a:picLocks noChangeAspect="1"/>
          </p:cNvPicPr>
          <p:nvPr/>
        </p:nvPicPr>
        <p:blipFill>
          <a:blip r:embed="rId3"/>
          <a:srcRect r="48522"/>
          <a:stretch>
            <a:fillRect/>
          </a:stretch>
        </p:blipFill>
        <p:spPr>
          <a:xfrm>
            <a:off x="8900795" y="2333625"/>
            <a:ext cx="243205" cy="472440"/>
          </a:xfrm>
          <a:prstGeom prst="rect">
            <a:avLst/>
          </a:prstGeom>
        </p:spPr>
      </p:pic>
      <p:pic>
        <p:nvPicPr>
          <p:cNvPr id="12" name="图片 11"/>
          <p:cNvPicPr>
            <a:picLocks noChangeAspect="1"/>
          </p:cNvPicPr>
          <p:nvPr/>
        </p:nvPicPr>
        <p:blipFill>
          <a:blip r:embed="rId4" cstate="screen"/>
          <a:stretch>
            <a:fillRect/>
          </a:stretch>
        </p:blipFill>
        <p:spPr>
          <a:xfrm>
            <a:off x="-9940" y="2367248"/>
            <a:ext cx="3046819" cy="3046819"/>
          </a:xfrm>
          <a:prstGeom prst="rect">
            <a:avLst/>
          </a:prstGeom>
        </p:spPr>
      </p:pic>
      <p:sp>
        <p:nvSpPr>
          <p:cNvPr id="13" name="文本框 12"/>
          <p:cNvSpPr txBox="1"/>
          <p:nvPr/>
        </p:nvSpPr>
        <p:spPr>
          <a:xfrm>
            <a:off x="3203848" y="758015"/>
            <a:ext cx="5184576" cy="874407"/>
          </a:xfrm>
          <a:prstGeom prst="rect">
            <a:avLst/>
          </a:prstGeom>
          <a:noFill/>
        </p:spPr>
        <p:txBody>
          <a:bodyPr wrap="square" rtlCol="0">
            <a:spAutoFit/>
          </a:bodyPr>
          <a:lstStyle/>
          <a:p>
            <a:pPr>
              <a:lnSpc>
                <a:spcPct val="150000"/>
              </a:lnSpc>
            </a:pPr>
            <a:r>
              <a:rPr lang="en-US" altLang="zh-CN" dirty="0">
                <a:latin typeface="+mn-ea"/>
              </a:rPr>
              <a:t>       A</a:t>
            </a:r>
            <a:r>
              <a:rPr lang="zh-CN" altLang="zh-CN" dirty="0">
                <a:latin typeface="+mn-ea"/>
              </a:rPr>
              <a:t>同学：“明天要交作业了，我还没写好，又拖延了，真恨我自己！”</a:t>
            </a:r>
            <a:endParaRPr lang="zh-CN" altLang="en-US" dirty="0">
              <a:latin typeface="+mn-ea"/>
            </a:endParaRPr>
          </a:p>
        </p:txBody>
      </p:sp>
      <p:sp>
        <p:nvSpPr>
          <p:cNvPr id="14" name="文本框 13"/>
          <p:cNvSpPr txBox="1"/>
          <p:nvPr/>
        </p:nvSpPr>
        <p:spPr>
          <a:xfrm>
            <a:off x="3198035" y="1651448"/>
            <a:ext cx="5184576" cy="1338828"/>
          </a:xfrm>
          <a:prstGeom prst="rect">
            <a:avLst/>
          </a:prstGeom>
          <a:noFill/>
        </p:spPr>
        <p:txBody>
          <a:bodyPr wrap="square" rtlCol="0">
            <a:spAutoFit/>
          </a:bodyPr>
          <a:lstStyle>
            <a:defPPr>
              <a:defRPr lang="zh-CN"/>
            </a:defPPr>
            <a:lvl1pPr>
              <a:lnSpc>
                <a:spcPct val="150000"/>
              </a:lnSpc>
              <a:defRPr>
                <a:latin typeface="+mn-ea"/>
              </a:defRPr>
            </a:lvl1pPr>
          </a:lstStyle>
          <a:p>
            <a:r>
              <a:rPr lang="en-US" altLang="zh-CN" dirty="0"/>
              <a:t>       B</a:t>
            </a:r>
            <a:r>
              <a:rPr lang="zh-CN" altLang="zh-CN" dirty="0"/>
              <a:t>同学：“明天要期末考试了，我都还没复习完，我这一周都干什么去了啊？我的拖延症已经没救了！”</a:t>
            </a:r>
            <a:endParaRPr lang="zh-CN" altLang="en-US" dirty="0"/>
          </a:p>
        </p:txBody>
      </p:sp>
      <p:sp>
        <p:nvSpPr>
          <p:cNvPr id="16" name="文本框 15"/>
          <p:cNvSpPr txBox="1"/>
          <p:nvPr/>
        </p:nvSpPr>
        <p:spPr>
          <a:xfrm>
            <a:off x="3198035" y="2907308"/>
            <a:ext cx="5184576" cy="923330"/>
          </a:xfrm>
          <a:prstGeom prst="rect">
            <a:avLst/>
          </a:prstGeom>
          <a:noFill/>
        </p:spPr>
        <p:txBody>
          <a:bodyPr wrap="square" rtlCol="0">
            <a:spAutoFit/>
          </a:bodyPr>
          <a:lstStyle>
            <a:defPPr>
              <a:defRPr lang="zh-CN"/>
            </a:defPPr>
            <a:lvl1pPr>
              <a:lnSpc>
                <a:spcPct val="150000"/>
              </a:lnSpc>
              <a:defRPr>
                <a:latin typeface="+mn-ea"/>
              </a:defRPr>
            </a:lvl1pPr>
          </a:lstStyle>
          <a:p>
            <a:r>
              <a:rPr lang="en-US" altLang="zh-CN" dirty="0"/>
              <a:t>       C</a:t>
            </a:r>
            <a:r>
              <a:rPr lang="zh-CN" altLang="zh-CN" dirty="0"/>
              <a:t>同学：“白天忙了一整天，原计划今天要完成的策划，到晚上了都还没动笔，怎么办啊？”</a:t>
            </a:r>
          </a:p>
        </p:txBody>
      </p:sp>
      <p:sp>
        <p:nvSpPr>
          <p:cNvPr id="3" name="文本框 2"/>
          <p:cNvSpPr txBox="1"/>
          <p:nvPr/>
        </p:nvSpPr>
        <p:spPr>
          <a:xfrm rot="20136600">
            <a:off x="634189" y="1588238"/>
            <a:ext cx="1913910" cy="523220"/>
          </a:xfrm>
          <a:prstGeom prst="rect">
            <a:avLst/>
          </a:prstGeom>
          <a:noFill/>
        </p:spPr>
        <p:txBody>
          <a:bodyPr wrap="square" rtlCol="0">
            <a:spAutoFit/>
          </a:bodyPr>
          <a:lstStyle/>
          <a:p>
            <a:r>
              <a:rPr lang="zh-CN" altLang="en-US" sz="2800" b="1" dirty="0">
                <a:solidFill>
                  <a:srgbClr val="FF0000"/>
                </a:solidFill>
                <a:latin typeface="楷体" panose="02010609060101010101" pitchFamily="49" charset="-122"/>
                <a:ea typeface="楷体" panose="02010609060101010101" pitchFamily="49" charset="-122"/>
              </a:rPr>
              <a:t>似曾相识？</a:t>
            </a:r>
          </a:p>
        </p:txBody>
      </p:sp>
      <p:sp>
        <p:nvSpPr>
          <p:cNvPr id="17" name="文本框 16"/>
          <p:cNvSpPr txBox="1"/>
          <p:nvPr/>
        </p:nvSpPr>
        <p:spPr>
          <a:xfrm>
            <a:off x="3491880" y="4120384"/>
            <a:ext cx="5040560" cy="523220"/>
          </a:xfrm>
          <a:prstGeom prst="rect">
            <a:avLst/>
          </a:prstGeom>
          <a:noFill/>
        </p:spPr>
        <p:txBody>
          <a:bodyPr wrap="square" rtlCol="0">
            <a:spAutoFit/>
          </a:bodyPr>
          <a:lstStyle/>
          <a:p>
            <a:r>
              <a:rPr lang="zh-CN" altLang="en-US" sz="2800" b="1" dirty="0">
                <a:solidFill>
                  <a:srgbClr val="FF0000"/>
                </a:solidFill>
                <a:latin typeface="楷体" panose="02010609060101010101" pitchFamily="49" charset="-122"/>
                <a:ea typeface="楷体" panose="02010609060101010101" pitchFamily="49" charset="-122"/>
              </a:rPr>
              <a:t>“拖延癌”，怎么办？</a:t>
            </a:r>
          </a:p>
        </p:txBody>
      </p:sp>
      <p:sp>
        <p:nvSpPr>
          <p:cNvPr id="18" name="文本框 17"/>
          <p:cNvSpPr txBox="1"/>
          <p:nvPr/>
        </p:nvSpPr>
        <p:spPr>
          <a:xfrm>
            <a:off x="317707" y="410165"/>
            <a:ext cx="3346096" cy="461665"/>
          </a:xfrm>
          <a:prstGeom prst="rect">
            <a:avLst/>
          </a:prstGeom>
          <a:noFill/>
        </p:spPr>
        <p:txBody>
          <a:bodyPr wrap="square" rtlCol="0">
            <a:spAutoFit/>
          </a:bodyPr>
          <a:lstStyle/>
          <a:p>
            <a:pPr algn="ctr"/>
            <a:r>
              <a:rPr lang="en-US" altLang="zh-CN" sz="2400" b="1" spc="225" dirty="0">
                <a:solidFill>
                  <a:srgbClr val="397EE6"/>
                </a:solidFill>
                <a:latin typeface="+mn-ea"/>
                <a:cs typeface="+mn-ea"/>
              </a:rPr>
              <a:t>PART 1 </a:t>
            </a:r>
            <a:r>
              <a:rPr lang="zh-CN" altLang="en-US" sz="2400" b="1" spc="225" dirty="0">
                <a:solidFill>
                  <a:srgbClr val="397EE6"/>
                </a:solidFill>
                <a:latin typeface="+mn-ea"/>
                <a:cs typeface="+mn-ea"/>
              </a:rPr>
              <a:t>问题引入</a:t>
            </a:r>
            <a:endParaRPr lang="en-US" altLang="zh-CN" sz="2400" b="1" spc="225" dirty="0">
              <a:solidFill>
                <a:srgbClr val="397EE6"/>
              </a:solidFill>
              <a:latin typeface="+mn-ea"/>
              <a:cs typeface="+mn-ea"/>
            </a:endParaRPr>
          </a:p>
        </p:txBody>
      </p:sp>
    </p:spTree>
  </p:cSld>
  <p:clrMapOvr>
    <a:masterClrMapping/>
  </p:clrMapOvr>
  <mc:AlternateContent xmlns:mc="http://schemas.openxmlformats.org/markup-compatibility/2006" xmlns:p14="http://schemas.microsoft.com/office/powerpoint/2010/main">
    <mc:Choice Requires="p14">
      <p:transition>
        <p14:window dir="ver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55"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p:cTn id="25" dur="1000" fill="hold"/>
                                        <p:tgtEl>
                                          <p:spTgt spid="18"/>
                                        </p:tgtEl>
                                        <p:attrNameLst>
                                          <p:attrName>ppt_w</p:attrName>
                                        </p:attrNameLst>
                                      </p:cBhvr>
                                      <p:tavLst>
                                        <p:tav tm="0">
                                          <p:val>
                                            <p:strVal val="#ppt_w*0.70"/>
                                          </p:val>
                                        </p:tav>
                                        <p:tav tm="100000">
                                          <p:val>
                                            <p:strVal val="#ppt_w"/>
                                          </p:val>
                                        </p:tav>
                                      </p:tavLst>
                                    </p:anim>
                                    <p:anim calcmode="lin" valueType="num">
                                      <p:cBhvr>
                                        <p:cTn id="26" dur="1000" fill="hold"/>
                                        <p:tgtEl>
                                          <p:spTgt spid="18"/>
                                        </p:tgtEl>
                                        <p:attrNameLst>
                                          <p:attrName>ppt_h</p:attrName>
                                        </p:attrNameLst>
                                      </p:cBhvr>
                                      <p:tavLst>
                                        <p:tav tm="0">
                                          <p:val>
                                            <p:strVal val="#ppt_h"/>
                                          </p:val>
                                        </p:tav>
                                        <p:tav tm="100000">
                                          <p:val>
                                            <p:strVal val="#ppt_h"/>
                                          </p:val>
                                        </p:tav>
                                      </p:tavLst>
                                    </p:anim>
                                    <p:animEffect transition="in" filter="fade">
                                      <p:cBhvr>
                                        <p:cTn id="2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
          <p:cNvSpPr/>
          <p:nvPr/>
        </p:nvSpPr>
        <p:spPr>
          <a:xfrm>
            <a:off x="0" y="247207"/>
            <a:ext cx="314325" cy="263156"/>
          </a:xfrm>
          <a:prstGeom prst="roundRect">
            <a:avLst/>
          </a:prstGeom>
          <a:solidFill>
            <a:srgbClr val="397EE6"/>
          </a:solidFill>
          <a:ln>
            <a:solidFill>
              <a:srgbClr val="397E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TextBox 2"/>
          <p:cNvSpPr txBox="1"/>
          <p:nvPr/>
        </p:nvSpPr>
        <p:spPr>
          <a:xfrm>
            <a:off x="314325" y="224195"/>
            <a:ext cx="4224233" cy="323165"/>
          </a:xfrm>
          <a:prstGeom prst="rect">
            <a:avLst/>
          </a:prstGeom>
          <a:noFill/>
        </p:spPr>
        <p:txBody>
          <a:bodyPr wrap="none" rtlCol="0">
            <a:spAutoFit/>
          </a:bodyPr>
          <a:lstStyle/>
          <a:p>
            <a:r>
              <a:rPr lang="zh-CN" altLang="en-US" sz="1500" dirty="0">
                <a:solidFill>
                  <a:srgbClr val="397EE6"/>
                </a:solidFill>
                <a:latin typeface="微软雅黑" panose="020B0503020204020204" pitchFamily="34" charset="-122"/>
                <a:ea typeface="微软雅黑" panose="020B0503020204020204" pitchFamily="34" charset="-122"/>
                <a:sym typeface="微软雅黑" panose="020B0503020204020204" pitchFamily="34" charset="-122"/>
              </a:rPr>
              <a:t>国内众多高校教育者研究大学生拖延现象的数据</a:t>
            </a:r>
          </a:p>
        </p:txBody>
      </p:sp>
      <p:cxnSp>
        <p:nvCxnSpPr>
          <p:cNvPr id="17" name="直接连接符 16"/>
          <p:cNvCxnSpPr>
            <a:cxnSpLocks/>
            <a:stCxn id="16" idx="3"/>
          </p:cNvCxnSpPr>
          <p:nvPr/>
        </p:nvCxnSpPr>
        <p:spPr>
          <a:xfrm>
            <a:off x="4538558" y="385778"/>
            <a:ext cx="2913762" cy="0"/>
          </a:xfrm>
          <a:prstGeom prst="line">
            <a:avLst/>
          </a:prstGeom>
          <a:ln w="28575" cmpd="sng">
            <a:solidFill>
              <a:srgbClr val="397EE6"/>
            </a:solidFill>
            <a:prstDash val="sysDash"/>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rot="19931810">
            <a:off x="2064166" y="3120637"/>
            <a:ext cx="1894387" cy="830997"/>
          </a:xfrm>
          <a:prstGeom prst="rect">
            <a:avLst/>
          </a:prstGeom>
          <a:noFill/>
        </p:spPr>
        <p:txBody>
          <a:bodyPr wrap="square" rtlCol="0">
            <a:spAutoFit/>
          </a:bodyPr>
          <a:lstStyle/>
          <a:p>
            <a:r>
              <a:rPr lang="zh-CN" altLang="en-US" sz="2400" b="1" dirty="0">
                <a:solidFill>
                  <a:srgbClr val="FF0000"/>
                </a:solidFill>
                <a:latin typeface="楷体" panose="02010609060101010101" pitchFamily="49" charset="-122"/>
                <a:ea typeface="楷体" panose="02010609060101010101" pitchFamily="49" charset="-122"/>
              </a:rPr>
              <a:t>普遍存在，</a:t>
            </a:r>
            <a:endParaRPr lang="en-US" altLang="zh-CN" sz="2400" b="1" dirty="0">
              <a:solidFill>
                <a:srgbClr val="FF0000"/>
              </a:solidFill>
              <a:latin typeface="楷体" panose="02010609060101010101" pitchFamily="49" charset="-122"/>
              <a:ea typeface="楷体" panose="02010609060101010101" pitchFamily="49" charset="-122"/>
            </a:endParaRPr>
          </a:p>
          <a:p>
            <a:r>
              <a:rPr lang="zh-CN" altLang="en-US" sz="2400" b="1" dirty="0">
                <a:solidFill>
                  <a:srgbClr val="FF0000"/>
                </a:solidFill>
                <a:latin typeface="楷体" panose="02010609060101010101" pitchFamily="49" charset="-122"/>
                <a:ea typeface="楷体" panose="02010609060101010101" pitchFamily="49" charset="-122"/>
              </a:rPr>
              <a:t>不可怕！！</a:t>
            </a:r>
          </a:p>
        </p:txBody>
      </p:sp>
      <p:pic>
        <p:nvPicPr>
          <p:cNvPr id="25" name="图片 24">
            <a:extLst>
              <a:ext uri="{FF2B5EF4-FFF2-40B4-BE49-F238E27FC236}">
                <a16:creationId xmlns:a16="http://schemas.microsoft.com/office/drawing/2014/main" xmlns="" id="{6120EF09-E5C8-C444-9142-7939FB4B6B6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6510" t="31248" r="5603" b="28389"/>
          <a:stretch/>
        </p:blipFill>
        <p:spPr>
          <a:xfrm>
            <a:off x="27291" y="3445092"/>
            <a:ext cx="2759534" cy="1584177"/>
          </a:xfrm>
          <a:prstGeom prst="rect">
            <a:avLst/>
          </a:prstGeom>
        </p:spPr>
      </p:pic>
      <p:grpSp>
        <p:nvGrpSpPr>
          <p:cNvPr id="2" name="组合 1">
            <a:extLst>
              <a:ext uri="{FF2B5EF4-FFF2-40B4-BE49-F238E27FC236}">
                <a16:creationId xmlns:a16="http://schemas.microsoft.com/office/drawing/2014/main" xmlns="" id="{BCA5479D-4E95-45DC-A86C-5A7008CA5261}"/>
              </a:ext>
            </a:extLst>
          </p:cNvPr>
          <p:cNvGrpSpPr/>
          <p:nvPr/>
        </p:nvGrpSpPr>
        <p:grpSpPr>
          <a:xfrm>
            <a:off x="945270" y="771550"/>
            <a:ext cx="2906330" cy="2130514"/>
            <a:chOff x="945270" y="850590"/>
            <a:chExt cx="2906330" cy="2130514"/>
          </a:xfrm>
        </p:grpSpPr>
        <p:sp>
          <p:nvSpPr>
            <p:cNvPr id="11" name="文本框 10">
              <a:extLst>
                <a:ext uri="{FF2B5EF4-FFF2-40B4-BE49-F238E27FC236}">
                  <a16:creationId xmlns:a16="http://schemas.microsoft.com/office/drawing/2014/main" xmlns="" id="{94CC6874-83D6-4D12-804B-F012C6AD47F5}"/>
                </a:ext>
              </a:extLst>
            </p:cNvPr>
            <p:cNvSpPr txBox="1"/>
            <p:nvPr/>
          </p:nvSpPr>
          <p:spPr>
            <a:xfrm>
              <a:off x="945270" y="2704105"/>
              <a:ext cx="2816330" cy="276999"/>
            </a:xfrm>
            <a:prstGeom prst="rect">
              <a:avLst/>
            </a:prstGeom>
            <a:noFill/>
          </p:spPr>
          <p:txBody>
            <a:bodyPr wrap="square" rtlCol="0">
              <a:spAutoFit/>
            </a:bodyPr>
            <a:lstStyle/>
            <a:p>
              <a:pPr algn="ctr"/>
              <a:r>
                <a:rPr lang="zh-CN" altLang="zh-CN" sz="1200" b="1" dirty="0">
                  <a:latin typeface="楷体" panose="02010609060101010101" pitchFamily="49" charset="-122"/>
                  <a:ea typeface="楷体" panose="02010609060101010101" pitchFamily="49" charset="-122"/>
                </a:rPr>
                <a:t>河北某大学大学生拖延程度的比较</a:t>
              </a:r>
            </a:p>
          </p:txBody>
        </p:sp>
        <p:graphicFrame>
          <p:nvGraphicFramePr>
            <p:cNvPr id="22" name="图表 21">
              <a:extLst>
                <a:ext uri="{FF2B5EF4-FFF2-40B4-BE49-F238E27FC236}">
                  <a16:creationId xmlns:a16="http://schemas.microsoft.com/office/drawing/2014/main" xmlns="" id="{77F1F817-87B5-447A-8276-75ADB141CC5F}"/>
                </a:ext>
              </a:extLst>
            </p:cNvPr>
            <p:cNvGraphicFramePr/>
            <p:nvPr>
              <p:extLst/>
            </p:nvPr>
          </p:nvGraphicFramePr>
          <p:xfrm>
            <a:off x="971600" y="850590"/>
            <a:ext cx="2880000" cy="1800000"/>
          </p:xfrm>
          <a:graphic>
            <a:graphicData uri="http://schemas.openxmlformats.org/drawingml/2006/chart">
              <c:chart xmlns:c="http://schemas.openxmlformats.org/drawingml/2006/chart" xmlns:r="http://schemas.openxmlformats.org/officeDocument/2006/relationships" r:id="rId4"/>
            </a:graphicData>
          </a:graphic>
        </p:graphicFrame>
      </p:grpSp>
      <p:grpSp>
        <p:nvGrpSpPr>
          <p:cNvPr id="3" name="组合 2">
            <a:extLst>
              <a:ext uri="{FF2B5EF4-FFF2-40B4-BE49-F238E27FC236}">
                <a16:creationId xmlns:a16="http://schemas.microsoft.com/office/drawing/2014/main" xmlns="" id="{AFD2C113-351E-4894-AAF5-B7232EC7EEBF}"/>
              </a:ext>
            </a:extLst>
          </p:cNvPr>
          <p:cNvGrpSpPr/>
          <p:nvPr/>
        </p:nvGrpSpPr>
        <p:grpSpPr>
          <a:xfrm>
            <a:off x="4810016" y="771550"/>
            <a:ext cx="2880002" cy="2081199"/>
            <a:chOff x="4810016" y="850591"/>
            <a:chExt cx="2880002" cy="2081199"/>
          </a:xfrm>
        </p:grpSpPr>
        <p:sp>
          <p:nvSpPr>
            <p:cNvPr id="14" name="文本框 13">
              <a:extLst>
                <a:ext uri="{FF2B5EF4-FFF2-40B4-BE49-F238E27FC236}">
                  <a16:creationId xmlns:a16="http://schemas.microsoft.com/office/drawing/2014/main" xmlns="" id="{A0AB73EA-5941-4CA7-BE52-4BFDCBECAADA}"/>
                </a:ext>
              </a:extLst>
            </p:cNvPr>
            <p:cNvSpPr txBox="1"/>
            <p:nvPr/>
          </p:nvSpPr>
          <p:spPr>
            <a:xfrm>
              <a:off x="4810016" y="2670180"/>
              <a:ext cx="2880001" cy="261610"/>
            </a:xfrm>
            <a:prstGeom prst="rect">
              <a:avLst/>
            </a:prstGeom>
            <a:noFill/>
          </p:spPr>
          <p:txBody>
            <a:bodyPr wrap="square" rtlCol="0">
              <a:spAutoFit/>
            </a:bodyPr>
            <a:lstStyle>
              <a:defPPr>
                <a:defRPr lang="zh-CN"/>
              </a:defPPr>
              <a:lvl1pPr algn="ctr">
                <a:defRPr sz="1200" b="1">
                  <a:latin typeface="楷体" panose="02010609060101010101" pitchFamily="49" charset="-122"/>
                  <a:ea typeface="楷体" panose="02010609060101010101" pitchFamily="49" charset="-122"/>
                </a:defRPr>
              </a:lvl1pPr>
            </a:lstStyle>
            <a:p>
              <a:r>
                <a:rPr lang="zh-CN" altLang="zh-CN" sz="1100" dirty="0"/>
                <a:t>武汉市</a:t>
              </a:r>
              <a:r>
                <a:rPr lang="en-US" altLang="zh-CN" sz="1100" dirty="0"/>
                <a:t>5</a:t>
              </a:r>
              <a:r>
                <a:rPr lang="zh-CN" altLang="zh-CN" sz="1100" dirty="0"/>
                <a:t>所高校大学生拖延现象调查</a:t>
              </a:r>
              <a:r>
                <a:rPr lang="zh-CN" altLang="en-US" sz="1100" dirty="0"/>
                <a:t>情况</a:t>
              </a:r>
              <a:endParaRPr lang="zh-CN" altLang="en-US" dirty="0"/>
            </a:p>
          </p:txBody>
        </p:sp>
        <p:graphicFrame>
          <p:nvGraphicFramePr>
            <p:cNvPr id="24" name="图表 23">
              <a:extLst>
                <a:ext uri="{FF2B5EF4-FFF2-40B4-BE49-F238E27FC236}">
                  <a16:creationId xmlns:a16="http://schemas.microsoft.com/office/drawing/2014/main" xmlns="" id="{505281D6-8959-425E-9B2A-DE96A6BACD77}"/>
                </a:ext>
              </a:extLst>
            </p:cNvPr>
            <p:cNvGraphicFramePr/>
            <p:nvPr>
              <p:extLst/>
            </p:nvPr>
          </p:nvGraphicFramePr>
          <p:xfrm>
            <a:off x="4810018" y="850591"/>
            <a:ext cx="2880000" cy="1799999"/>
          </p:xfrm>
          <a:graphic>
            <a:graphicData uri="http://schemas.openxmlformats.org/drawingml/2006/chart">
              <c:chart xmlns:c="http://schemas.openxmlformats.org/drawingml/2006/chart" xmlns:r="http://schemas.openxmlformats.org/officeDocument/2006/relationships" r:id="rId5"/>
            </a:graphicData>
          </a:graphic>
        </p:graphicFrame>
      </p:grpSp>
      <p:grpSp>
        <p:nvGrpSpPr>
          <p:cNvPr id="4" name="组合 3">
            <a:extLst>
              <a:ext uri="{FF2B5EF4-FFF2-40B4-BE49-F238E27FC236}">
                <a16:creationId xmlns:a16="http://schemas.microsoft.com/office/drawing/2014/main" xmlns="" id="{51CF1484-267E-462C-8275-42FB80611EF4}"/>
              </a:ext>
            </a:extLst>
          </p:cNvPr>
          <p:cNvGrpSpPr/>
          <p:nvPr/>
        </p:nvGrpSpPr>
        <p:grpSpPr>
          <a:xfrm>
            <a:off x="4810018" y="3075806"/>
            <a:ext cx="2880000" cy="1973336"/>
            <a:chOff x="4810018" y="3170164"/>
            <a:chExt cx="2880000" cy="1973336"/>
          </a:xfrm>
        </p:grpSpPr>
        <p:sp>
          <p:nvSpPr>
            <p:cNvPr id="20" name="文本框 19">
              <a:extLst>
                <a:ext uri="{FF2B5EF4-FFF2-40B4-BE49-F238E27FC236}">
                  <a16:creationId xmlns:a16="http://schemas.microsoft.com/office/drawing/2014/main" xmlns="" id="{2D7D6E53-9660-4F74-B2DA-0722973F1934}"/>
                </a:ext>
              </a:extLst>
            </p:cNvPr>
            <p:cNvSpPr txBox="1"/>
            <p:nvPr/>
          </p:nvSpPr>
          <p:spPr>
            <a:xfrm>
              <a:off x="4810018" y="4866501"/>
              <a:ext cx="2880000" cy="276999"/>
            </a:xfrm>
            <a:prstGeom prst="rect">
              <a:avLst/>
            </a:prstGeom>
            <a:noFill/>
          </p:spPr>
          <p:txBody>
            <a:bodyPr wrap="square" rtlCol="0">
              <a:spAutoFit/>
            </a:bodyPr>
            <a:lstStyle>
              <a:defPPr>
                <a:defRPr lang="zh-CN"/>
              </a:defPPr>
              <a:lvl1pPr algn="ctr">
                <a:defRPr sz="1200" b="1">
                  <a:latin typeface="楷体" panose="02010609060101010101" pitchFamily="49" charset="-122"/>
                  <a:ea typeface="楷体" panose="02010609060101010101" pitchFamily="49" charset="-122"/>
                </a:defRPr>
              </a:lvl1pPr>
            </a:lstStyle>
            <a:p>
              <a:r>
                <a:rPr lang="zh-CN" altLang="zh-CN" dirty="0"/>
                <a:t>广东民办高校大学生拖延现象调查</a:t>
              </a:r>
              <a:r>
                <a:rPr lang="zh-CN" altLang="en-US" dirty="0"/>
                <a:t>情况</a:t>
              </a:r>
            </a:p>
          </p:txBody>
        </p:sp>
        <p:graphicFrame>
          <p:nvGraphicFramePr>
            <p:cNvPr id="26" name="图表 25">
              <a:extLst>
                <a:ext uri="{FF2B5EF4-FFF2-40B4-BE49-F238E27FC236}">
                  <a16:creationId xmlns:a16="http://schemas.microsoft.com/office/drawing/2014/main" xmlns="" id="{197521A5-9991-4009-8D37-711BE2F10DC8}"/>
                </a:ext>
              </a:extLst>
            </p:cNvPr>
            <p:cNvGraphicFramePr/>
            <p:nvPr>
              <p:extLst/>
            </p:nvPr>
          </p:nvGraphicFramePr>
          <p:xfrm>
            <a:off x="4810018" y="3170164"/>
            <a:ext cx="2880000" cy="1696337"/>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3145041122"/>
      </p:ext>
    </p:extLst>
  </p:cSld>
  <p:clrMapOvr>
    <a:masterClrMapping/>
  </p:clrMapOvr>
  <mc:AlternateContent xmlns:mc="http://schemas.openxmlformats.org/markup-compatibility/2006" xmlns:p14="http://schemas.microsoft.com/office/powerpoint/2010/main">
    <mc:Choice Requires="p14">
      <p:transition>
        <p14:window dir="ver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
          <p:cNvSpPr/>
          <p:nvPr/>
        </p:nvSpPr>
        <p:spPr>
          <a:xfrm>
            <a:off x="0" y="247207"/>
            <a:ext cx="314325" cy="263156"/>
          </a:xfrm>
          <a:prstGeom prst="roundRect">
            <a:avLst/>
          </a:prstGeom>
          <a:solidFill>
            <a:srgbClr val="397EE6"/>
          </a:solidFill>
          <a:ln>
            <a:solidFill>
              <a:srgbClr val="397E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TextBox 2"/>
          <p:cNvSpPr txBox="1"/>
          <p:nvPr/>
        </p:nvSpPr>
        <p:spPr>
          <a:xfrm>
            <a:off x="314325" y="224195"/>
            <a:ext cx="2300630" cy="323165"/>
          </a:xfrm>
          <a:prstGeom prst="rect">
            <a:avLst/>
          </a:prstGeom>
          <a:noFill/>
        </p:spPr>
        <p:txBody>
          <a:bodyPr wrap="none" rtlCol="0">
            <a:spAutoFit/>
          </a:bodyPr>
          <a:lstStyle/>
          <a:p>
            <a:r>
              <a:rPr lang="zh-CN" altLang="en-US" sz="1500" dirty="0">
                <a:solidFill>
                  <a:srgbClr val="397EE6"/>
                </a:solidFill>
                <a:latin typeface="微软雅黑" panose="020B0503020204020204" pitchFamily="34" charset="-122"/>
                <a:ea typeface="微软雅黑" panose="020B0503020204020204" pitchFamily="34" charset="-122"/>
                <a:sym typeface="微软雅黑" panose="020B0503020204020204" pitchFamily="34" charset="-122"/>
              </a:rPr>
              <a:t>各类人员对拖延症的看法</a:t>
            </a:r>
          </a:p>
        </p:txBody>
      </p:sp>
      <p:cxnSp>
        <p:nvCxnSpPr>
          <p:cNvPr id="17" name="直接连接符 16"/>
          <p:cNvCxnSpPr>
            <a:stCxn id="16" idx="3"/>
          </p:cNvCxnSpPr>
          <p:nvPr/>
        </p:nvCxnSpPr>
        <p:spPr>
          <a:xfrm>
            <a:off x="2614955" y="385778"/>
            <a:ext cx="4837365" cy="0"/>
          </a:xfrm>
          <a:prstGeom prst="line">
            <a:avLst/>
          </a:prstGeom>
          <a:ln w="28575" cmpd="sng">
            <a:solidFill>
              <a:srgbClr val="397EE6"/>
            </a:solidFill>
            <a:prstDash val="sysDash"/>
          </a:ln>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86442" y="1208366"/>
            <a:ext cx="1612458" cy="1612458"/>
          </a:xfrm>
          <a:prstGeom prst="rect">
            <a:avLst/>
          </a:prstGeom>
          <a:effectLst>
            <a:outerShdw blurRad="50800" dist="38100" dir="2700000" algn="tl" rotWithShape="0">
              <a:prstClr val="black">
                <a:alpha val="40000"/>
              </a:prstClr>
            </a:outerShdw>
          </a:effectLst>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1514" y="1208366"/>
            <a:ext cx="1612458" cy="1612458"/>
          </a:xfrm>
          <a:prstGeom prst="rect">
            <a:avLst/>
          </a:prstGeom>
          <a:effectLst>
            <a:outerShdw blurRad="50800" dist="38100" dir="2700000" algn="tl" rotWithShape="0">
              <a:prstClr val="black">
                <a:alpha val="40000"/>
              </a:prstClr>
            </a:outerShdw>
          </a:effectLst>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86442" y="2931790"/>
            <a:ext cx="1612458" cy="1612458"/>
          </a:xfrm>
          <a:prstGeom prst="rect">
            <a:avLst/>
          </a:prstGeom>
          <a:effectLst>
            <a:outerShdw blurRad="50800" dist="38100" dir="2700000" algn="tl" rotWithShape="0">
              <a:prstClr val="black">
                <a:alpha val="40000"/>
              </a:prstClr>
            </a:outerShdw>
          </a:effectLst>
        </p:spPr>
      </p:pic>
      <p:pic>
        <p:nvPicPr>
          <p:cNvPr id="10" name="图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20272" y="2931790"/>
            <a:ext cx="1603700" cy="1603700"/>
          </a:xfrm>
          <a:prstGeom prst="rect">
            <a:avLst/>
          </a:prstGeom>
          <a:effectLst>
            <a:outerShdw blurRad="50800" dist="38100" dir="2700000" algn="tl" rotWithShape="0">
              <a:prstClr val="black">
                <a:alpha val="40000"/>
              </a:prstClr>
            </a:outerShdw>
          </a:effectLst>
        </p:spPr>
      </p:pic>
      <p:sp>
        <p:nvSpPr>
          <p:cNvPr id="4" name="圆角矩形 3"/>
          <p:cNvSpPr/>
          <p:nvPr/>
        </p:nvSpPr>
        <p:spPr>
          <a:xfrm>
            <a:off x="598731" y="1416211"/>
            <a:ext cx="4032448" cy="485147"/>
          </a:xfrm>
          <a:prstGeom prst="roundRect">
            <a:avLst/>
          </a:prstGeom>
          <a:solidFill>
            <a:srgbClr val="72A3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1800" dirty="0">
                <a:cs typeface="+mn-ea"/>
              </a:rPr>
              <a:t>既然普遍存在，那就不必过多纠结！</a:t>
            </a:r>
          </a:p>
        </p:txBody>
      </p:sp>
      <p:sp>
        <p:nvSpPr>
          <p:cNvPr id="59" name="圆角矩形 58"/>
          <p:cNvSpPr/>
          <p:nvPr/>
        </p:nvSpPr>
        <p:spPr>
          <a:xfrm>
            <a:off x="594471" y="2014595"/>
            <a:ext cx="4032448" cy="485147"/>
          </a:xfrm>
          <a:prstGeom prst="roundRect">
            <a:avLst/>
          </a:prstGeom>
          <a:solidFill>
            <a:srgbClr val="72A3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1800" dirty="0">
                <a:cs typeface="+mn-ea"/>
              </a:rPr>
              <a:t>战胜拖延，刻不容缓！！</a:t>
            </a:r>
          </a:p>
        </p:txBody>
      </p:sp>
      <p:sp>
        <p:nvSpPr>
          <p:cNvPr id="60" name="圆角矩形 59"/>
          <p:cNvSpPr/>
          <p:nvPr/>
        </p:nvSpPr>
        <p:spPr>
          <a:xfrm>
            <a:off x="595079" y="2612979"/>
            <a:ext cx="4032448" cy="485147"/>
          </a:xfrm>
          <a:prstGeom prst="roundRect">
            <a:avLst/>
          </a:prstGeom>
          <a:solidFill>
            <a:srgbClr val="72A3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1800" dirty="0">
                <a:cs typeface="+mn-ea"/>
              </a:rPr>
              <a:t>拖延症有弊也有利！</a:t>
            </a:r>
          </a:p>
        </p:txBody>
      </p:sp>
      <p:sp>
        <p:nvSpPr>
          <p:cNvPr id="61" name="圆角矩形 60"/>
          <p:cNvSpPr/>
          <p:nvPr/>
        </p:nvSpPr>
        <p:spPr>
          <a:xfrm>
            <a:off x="594471" y="3211363"/>
            <a:ext cx="4032448" cy="485147"/>
          </a:xfrm>
          <a:prstGeom prst="roundRect">
            <a:avLst/>
          </a:prstGeom>
          <a:solidFill>
            <a:srgbClr val="72A3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1700" dirty="0">
                <a:cs typeface="+mn-ea"/>
              </a:rPr>
              <a:t>不是所有的“延后处理”都属于拖延！</a:t>
            </a:r>
          </a:p>
        </p:txBody>
      </p:sp>
      <p:sp>
        <p:nvSpPr>
          <p:cNvPr id="62" name="圆角矩形 61"/>
          <p:cNvSpPr/>
          <p:nvPr/>
        </p:nvSpPr>
        <p:spPr>
          <a:xfrm>
            <a:off x="594471" y="3809747"/>
            <a:ext cx="4032448" cy="485147"/>
          </a:xfrm>
          <a:prstGeom prst="roundRect">
            <a:avLst/>
          </a:prstGeom>
          <a:solidFill>
            <a:srgbClr val="72A3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1800" dirty="0">
                <a:cs typeface="+mn-ea"/>
              </a:rPr>
              <a:t>拖延≠拖延症</a:t>
            </a:r>
          </a:p>
        </p:txBody>
      </p:sp>
    </p:spTree>
  </p:cSld>
  <p:clrMapOvr>
    <a:masterClrMapping/>
  </p:clrMapOvr>
  <mc:AlternateContent xmlns:mc="http://schemas.openxmlformats.org/markup-compatibility/2006" xmlns:p14="http://schemas.microsoft.com/office/powerpoint/2010/main">
    <mc:Choice Requires="p14">
      <p:transition>
        <p14:window dir="ver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
          <p:cNvSpPr/>
          <p:nvPr/>
        </p:nvSpPr>
        <p:spPr>
          <a:xfrm>
            <a:off x="0" y="247207"/>
            <a:ext cx="314325" cy="263156"/>
          </a:xfrm>
          <a:prstGeom prst="roundRect">
            <a:avLst/>
          </a:prstGeom>
          <a:solidFill>
            <a:srgbClr val="397EE6"/>
          </a:solidFill>
          <a:ln>
            <a:solidFill>
              <a:srgbClr val="397E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TextBox 2"/>
          <p:cNvSpPr txBox="1"/>
          <p:nvPr/>
        </p:nvSpPr>
        <p:spPr>
          <a:xfrm>
            <a:off x="314325" y="224195"/>
            <a:ext cx="954107" cy="323165"/>
          </a:xfrm>
          <a:prstGeom prst="rect">
            <a:avLst/>
          </a:prstGeom>
          <a:noFill/>
        </p:spPr>
        <p:txBody>
          <a:bodyPr wrap="none" rtlCol="0">
            <a:spAutoFit/>
          </a:bodyPr>
          <a:lstStyle/>
          <a:p>
            <a:r>
              <a:rPr lang="zh-CN" altLang="en-US" sz="1500" dirty="0">
                <a:solidFill>
                  <a:srgbClr val="397EE6"/>
                </a:solidFill>
                <a:latin typeface="微软雅黑" panose="020B0503020204020204" pitchFamily="34" charset="-122"/>
                <a:ea typeface="微软雅黑" panose="020B0503020204020204" pitchFamily="34" charset="-122"/>
                <a:sym typeface="微软雅黑" panose="020B0503020204020204" pitchFamily="34" charset="-122"/>
              </a:rPr>
              <a:t>问题提出</a:t>
            </a:r>
            <a:endParaRPr lang="zh-CN" altLang="en-US" sz="1500" dirty="0">
              <a:solidFill>
                <a:srgbClr val="397EE6"/>
              </a:solidFill>
              <a:latin typeface="微软雅黑" panose="020B0503020204020204" pitchFamily="34" charset="-122"/>
              <a:ea typeface="微软雅黑" panose="020B0503020204020204" pitchFamily="34" charset="-122"/>
              <a:cs typeface="Open Sans" panose="020B0606030504020204" pitchFamily="34" charset="0"/>
              <a:sym typeface="微软雅黑" panose="020B0503020204020204" pitchFamily="34" charset="-122"/>
            </a:endParaRPr>
          </a:p>
        </p:txBody>
      </p:sp>
      <p:cxnSp>
        <p:nvCxnSpPr>
          <p:cNvPr id="17" name="直接连接符 16"/>
          <p:cNvCxnSpPr>
            <a:stCxn id="16" idx="3"/>
          </p:cNvCxnSpPr>
          <p:nvPr/>
        </p:nvCxnSpPr>
        <p:spPr>
          <a:xfrm>
            <a:off x="1268432" y="385778"/>
            <a:ext cx="6183888" cy="0"/>
          </a:xfrm>
          <a:prstGeom prst="line">
            <a:avLst/>
          </a:prstGeom>
          <a:ln w="28575" cmpd="sng">
            <a:solidFill>
              <a:srgbClr val="397EE6"/>
            </a:solidFill>
            <a:prstDash val="sysDash"/>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1331640" y="811536"/>
            <a:ext cx="6885765" cy="3597754"/>
          </a:xfrm>
          <a:prstGeom prst="rect">
            <a:avLst/>
          </a:prstGeom>
          <a:solidFill>
            <a:srgbClr val="72A3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7" name="图片 6"/>
          <p:cNvPicPr>
            <a:picLocks noChangeAspect="1"/>
          </p:cNvPicPr>
          <p:nvPr/>
        </p:nvPicPr>
        <p:blipFill>
          <a:blip r:embed="rId3" cstate="screen"/>
          <a:stretch>
            <a:fillRect/>
          </a:stretch>
        </p:blipFill>
        <p:spPr>
          <a:xfrm>
            <a:off x="-396552" y="2798047"/>
            <a:ext cx="2371506" cy="2371506"/>
          </a:xfrm>
          <a:prstGeom prst="rect">
            <a:avLst/>
          </a:prstGeom>
        </p:spPr>
      </p:pic>
      <p:sp>
        <p:nvSpPr>
          <p:cNvPr id="9" name="TextBox 33"/>
          <p:cNvSpPr txBox="1"/>
          <p:nvPr/>
        </p:nvSpPr>
        <p:spPr>
          <a:xfrm>
            <a:off x="1664678" y="1054818"/>
            <a:ext cx="6408712" cy="3107690"/>
          </a:xfrm>
          <a:prstGeom prst="rect">
            <a:avLst/>
          </a:prstGeom>
          <a:noFill/>
        </p:spPr>
        <p:txBody>
          <a:bodyPr wrap="square" rtlCol="0">
            <a:spAutoFit/>
          </a:bodyPr>
          <a:lstStyle/>
          <a:p>
            <a:pPr lvl="0"/>
            <a:r>
              <a:rPr lang="zh-CN" altLang="en-US" sz="2800" b="1" spc="300" dirty="0">
                <a:solidFill>
                  <a:schemeClr val="bg1"/>
                </a:solidFill>
                <a:latin typeface="微软雅黑" panose="020B0503020204020204" pitchFamily="34" charset="-122"/>
                <a:ea typeface="微软雅黑" panose="020B0503020204020204" pitchFamily="34" charset="-122"/>
              </a:rPr>
              <a:t>拖延症是指自我调节失败，在能够预料后果有害的情况下，仍然把计划要做的事情往后推迟的一种行为。判断是否有拖延症的依据就是是否带来负面情绪和有害后果。</a:t>
            </a:r>
            <a:endParaRPr lang="en-US" altLang="zh-CN" sz="2800" b="1" spc="300" dirty="0">
              <a:solidFill>
                <a:schemeClr val="bg1"/>
              </a:solidFill>
              <a:latin typeface="微软雅黑" panose="020B0503020204020204" pitchFamily="34" charset="-122"/>
              <a:ea typeface="微软雅黑" panose="020B0503020204020204" pitchFamily="34" charset="-122"/>
            </a:endParaRPr>
          </a:p>
          <a:p>
            <a:pPr lvl="0"/>
            <a:r>
              <a:rPr lang="zh-CN" altLang="en-US" sz="2800" b="1" spc="300" dirty="0">
                <a:solidFill>
                  <a:srgbClr val="FF0000"/>
                </a:solidFill>
                <a:latin typeface="微软雅黑" panose="020B0503020204020204" pitchFamily="34" charset="-122"/>
                <a:ea typeface="微软雅黑" panose="020B0503020204020204" pitchFamily="34" charset="-122"/>
              </a:rPr>
              <a:t>我们现在所说的拖延症，其实大部分属于拖延行为！</a:t>
            </a:r>
          </a:p>
        </p:txBody>
      </p:sp>
    </p:spTree>
  </p:cSld>
  <p:clrMapOvr>
    <a:masterClrMapping/>
  </p:clrMapOvr>
  <mc:AlternateContent xmlns:mc="http://schemas.openxmlformats.org/markup-compatibility/2006" xmlns:p14="http://schemas.microsoft.com/office/powerpoint/2010/main">
    <mc:Choice Requires="p14">
      <p:transition>
        <p14:window dir="ver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nvPicPr>
        <p:blipFill>
          <a:blip r:embed="rId3"/>
          <a:srcRect r="48620" b="-868"/>
          <a:stretch>
            <a:fillRect/>
          </a:stretch>
        </p:blipFill>
        <p:spPr>
          <a:xfrm>
            <a:off x="6614795" y="285750"/>
            <a:ext cx="2529205" cy="4572635"/>
          </a:xfrm>
          <a:prstGeom prst="rect">
            <a:avLst/>
          </a:prstGeom>
        </p:spPr>
      </p:pic>
      <p:sp>
        <p:nvSpPr>
          <p:cNvPr id="23" name="半闭框 22"/>
          <p:cNvSpPr/>
          <p:nvPr/>
        </p:nvSpPr>
        <p:spPr>
          <a:xfrm>
            <a:off x="141274" y="162968"/>
            <a:ext cx="459740" cy="476885"/>
          </a:xfrm>
          <a:prstGeom prst="halfFrame">
            <a:avLst>
              <a:gd name="adj1" fmla="val 19820"/>
              <a:gd name="adj2" fmla="val 20096"/>
            </a:avLst>
          </a:prstGeom>
          <a:solidFill>
            <a:srgbClr val="397E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schemeClr val="tx1"/>
              </a:solidFill>
              <a:cs typeface="+mn-ea"/>
            </a:endParaRPr>
          </a:p>
        </p:txBody>
      </p:sp>
      <p:sp>
        <p:nvSpPr>
          <p:cNvPr id="24" name="文本框 23"/>
          <p:cNvSpPr txBox="1"/>
          <p:nvPr/>
        </p:nvSpPr>
        <p:spPr>
          <a:xfrm>
            <a:off x="240240" y="241791"/>
            <a:ext cx="4766085" cy="461665"/>
          </a:xfrm>
          <a:prstGeom prst="rect">
            <a:avLst/>
          </a:prstGeom>
          <a:noFill/>
        </p:spPr>
        <p:txBody>
          <a:bodyPr wrap="square" rtlCol="0">
            <a:spAutoFit/>
          </a:bodyPr>
          <a:lstStyle/>
          <a:p>
            <a:pPr algn="ctr"/>
            <a:r>
              <a:rPr lang="en-US" altLang="zh-CN" sz="2400" b="1" spc="225" dirty="0">
                <a:solidFill>
                  <a:srgbClr val="397EE6"/>
                </a:solidFill>
                <a:latin typeface="+mn-ea"/>
                <a:cs typeface="+mn-ea"/>
              </a:rPr>
              <a:t>PART 2 </a:t>
            </a:r>
            <a:r>
              <a:rPr lang="zh-CN" altLang="en-US" sz="2400" b="1" spc="225" dirty="0">
                <a:solidFill>
                  <a:srgbClr val="397EE6"/>
                </a:solidFill>
                <a:latin typeface="+mn-ea"/>
                <a:cs typeface="+mn-ea"/>
              </a:rPr>
              <a:t>原因分析</a:t>
            </a:r>
            <a:r>
              <a:rPr lang="en-US" altLang="zh-CN" sz="2400" b="1" spc="225" dirty="0">
                <a:solidFill>
                  <a:srgbClr val="397EE6"/>
                </a:solidFill>
                <a:latin typeface="+mn-ea"/>
                <a:cs typeface="+mn-ea"/>
              </a:rPr>
              <a:t>——</a:t>
            </a:r>
            <a:r>
              <a:rPr lang="zh-CN" altLang="en-US" sz="2400" b="1" spc="225" dirty="0">
                <a:solidFill>
                  <a:srgbClr val="397EE6"/>
                </a:solidFill>
                <a:latin typeface="+mn-ea"/>
                <a:cs typeface="+mn-ea"/>
              </a:rPr>
              <a:t>内因</a:t>
            </a:r>
            <a:endParaRPr lang="en-US" altLang="zh-CN" sz="2400" b="1" spc="225" dirty="0">
              <a:solidFill>
                <a:srgbClr val="397EE6"/>
              </a:solidFill>
              <a:latin typeface="+mn-ea"/>
              <a:cs typeface="+mn-ea"/>
            </a:endParaRPr>
          </a:p>
        </p:txBody>
      </p:sp>
      <p:sp>
        <p:nvSpPr>
          <p:cNvPr id="21" name="灯片编号占位符 1"/>
          <p:cNvSpPr>
            <a:spLocks noGrp="1"/>
          </p:cNvSpPr>
          <p:nvPr>
            <p:ph type="sldNum" sz="quarter" idx="12"/>
          </p:nvPr>
        </p:nvSpPr>
        <p:spPr>
          <a:xfrm>
            <a:off x="4355976" y="4862059"/>
            <a:ext cx="404100" cy="273844"/>
          </a:xfrm>
        </p:spPr>
        <p:txBody>
          <a:bodyPr/>
          <a:lstStyle/>
          <a:p>
            <a:fld id="{877C4908-FE0A-43F2-B8DA-9F7993525651}" type="slidenum">
              <a:rPr lang="zh-CN" altLang="en-US" smtClean="0"/>
              <a:t>6</a:t>
            </a:fld>
            <a:endParaRPr lang="zh-CN" altLang="en-US"/>
          </a:p>
        </p:txBody>
      </p:sp>
      <p:pic>
        <p:nvPicPr>
          <p:cNvPr id="27" name="图片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7702" y="1275606"/>
            <a:ext cx="3224824" cy="3255087"/>
          </a:xfrm>
          <a:prstGeom prst="rect">
            <a:avLst/>
          </a:prstGeom>
        </p:spPr>
      </p:pic>
      <p:sp>
        <p:nvSpPr>
          <p:cNvPr id="28" name="Freeform 7"/>
          <p:cNvSpPr/>
          <p:nvPr/>
        </p:nvSpPr>
        <p:spPr bwMode="auto">
          <a:xfrm>
            <a:off x="3973889" y="1502088"/>
            <a:ext cx="964850" cy="921030"/>
          </a:xfrm>
          <a:custGeom>
            <a:avLst/>
            <a:gdLst>
              <a:gd name="T0" fmla="*/ 551 w 1102"/>
              <a:gd name="T1" fmla="*/ 1051 h 1051"/>
              <a:gd name="T2" fmla="*/ 544 w 1102"/>
              <a:gd name="T3" fmla="*/ 1051 h 1051"/>
              <a:gd name="T4" fmla="*/ 188 w 1102"/>
              <a:gd name="T5" fmla="*/ 629 h 1051"/>
              <a:gd name="T6" fmla="*/ 1 w 1102"/>
              <a:gd name="T7" fmla="*/ 109 h 1051"/>
              <a:gd name="T8" fmla="*/ 8 w 1102"/>
              <a:gd name="T9" fmla="*/ 97 h 1051"/>
              <a:gd name="T10" fmla="*/ 551 w 1102"/>
              <a:gd name="T11" fmla="*/ 0 h 1051"/>
              <a:gd name="T12" fmla="*/ 1094 w 1102"/>
              <a:gd name="T13" fmla="*/ 97 h 1051"/>
              <a:gd name="T14" fmla="*/ 1101 w 1102"/>
              <a:gd name="T15" fmla="*/ 109 h 1051"/>
              <a:gd name="T16" fmla="*/ 914 w 1102"/>
              <a:gd name="T17" fmla="*/ 629 h 1051"/>
              <a:gd name="T18" fmla="*/ 558 w 1102"/>
              <a:gd name="T19" fmla="*/ 1051 h 1051"/>
              <a:gd name="T20" fmla="*/ 551 w 1102"/>
              <a:gd name="T21" fmla="*/ 1051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2" h="1051">
                <a:moveTo>
                  <a:pt x="551" y="1051"/>
                </a:moveTo>
                <a:cubicBezTo>
                  <a:pt x="548" y="1051"/>
                  <a:pt x="545" y="1051"/>
                  <a:pt x="544" y="1051"/>
                </a:cubicBezTo>
                <a:cubicBezTo>
                  <a:pt x="527" y="1041"/>
                  <a:pt x="372" y="948"/>
                  <a:pt x="188" y="629"/>
                </a:cubicBezTo>
                <a:cubicBezTo>
                  <a:pt x="4" y="309"/>
                  <a:pt x="0" y="129"/>
                  <a:pt x="1" y="109"/>
                </a:cubicBezTo>
                <a:cubicBezTo>
                  <a:pt x="2" y="106"/>
                  <a:pt x="5" y="100"/>
                  <a:pt x="8" y="97"/>
                </a:cubicBezTo>
                <a:cubicBezTo>
                  <a:pt x="24" y="87"/>
                  <a:pt x="182" y="0"/>
                  <a:pt x="551" y="0"/>
                </a:cubicBezTo>
                <a:cubicBezTo>
                  <a:pt x="927" y="0"/>
                  <a:pt x="1082" y="90"/>
                  <a:pt x="1094" y="97"/>
                </a:cubicBezTo>
                <a:cubicBezTo>
                  <a:pt x="1097" y="100"/>
                  <a:pt x="1100" y="106"/>
                  <a:pt x="1101" y="109"/>
                </a:cubicBezTo>
                <a:cubicBezTo>
                  <a:pt x="1102" y="129"/>
                  <a:pt x="1098" y="309"/>
                  <a:pt x="914" y="629"/>
                </a:cubicBezTo>
                <a:cubicBezTo>
                  <a:pt x="726" y="954"/>
                  <a:pt x="571" y="1043"/>
                  <a:pt x="558" y="1051"/>
                </a:cubicBezTo>
                <a:cubicBezTo>
                  <a:pt x="557" y="1051"/>
                  <a:pt x="554" y="1051"/>
                  <a:pt x="551" y="1051"/>
                </a:cubicBezTo>
                <a:close/>
              </a:path>
            </a:pathLst>
          </a:custGeom>
          <a:solidFill>
            <a:srgbClr val="1EA185"/>
          </a:solidFill>
          <a:ln>
            <a:noFill/>
          </a:ln>
        </p:spPr>
        <p:txBody>
          <a:bodyPr vert="horz" wrap="square" lIns="68580" tIns="34290" rIns="68580" bIns="34290" numCol="1" anchor="t" anchorCtr="0" compatLnSpc="1"/>
          <a:lstStyle/>
          <a:p>
            <a:endParaRPr lang="zh-CN" altLang="en-US" sz="1400" dirty="0"/>
          </a:p>
        </p:txBody>
      </p:sp>
      <p:sp>
        <p:nvSpPr>
          <p:cNvPr id="29" name="文本框 68"/>
          <p:cNvSpPr txBox="1"/>
          <p:nvPr/>
        </p:nvSpPr>
        <p:spPr>
          <a:xfrm>
            <a:off x="4317658" y="2024979"/>
            <a:ext cx="337272" cy="284693"/>
          </a:xfrm>
          <a:prstGeom prst="rect">
            <a:avLst/>
          </a:prstGeom>
          <a:noFill/>
        </p:spPr>
        <p:txBody>
          <a:bodyPr wrap="none" lIns="68580" tIns="34290" rIns="68580" bIns="34290" rtlCol="0">
            <a:spAutoFit/>
          </a:bodyPr>
          <a:lstStyle/>
          <a:p>
            <a:r>
              <a:rPr lang="en-US" altLang="zh-CN" sz="1400" dirty="0">
                <a:solidFill>
                  <a:schemeClr val="bg1"/>
                </a:solidFill>
                <a:latin typeface="Arial" panose="020B0604020202020204" pitchFamily="34" charset="0"/>
                <a:ea typeface="Microsoft YaHei UI" panose="020B0503020204020204" pitchFamily="34" charset="-122"/>
                <a:cs typeface="Arial" panose="020B0604020202020204" pitchFamily="34" charset="0"/>
              </a:rPr>
              <a:t>02</a:t>
            </a:r>
            <a:endParaRPr lang="zh-CN" altLang="en-US" sz="1400" dirty="0">
              <a:solidFill>
                <a:schemeClr val="bg1"/>
              </a:solidFill>
              <a:latin typeface="Arial" panose="020B0604020202020204" pitchFamily="34" charset="0"/>
              <a:ea typeface="Microsoft YaHei UI" panose="020B0503020204020204" pitchFamily="34" charset="-122"/>
              <a:cs typeface="Arial" panose="020B0604020202020204" pitchFamily="34" charset="0"/>
            </a:endParaRPr>
          </a:p>
        </p:txBody>
      </p:sp>
      <p:sp>
        <p:nvSpPr>
          <p:cNvPr id="30" name="Freeform 6"/>
          <p:cNvSpPr/>
          <p:nvPr/>
        </p:nvSpPr>
        <p:spPr bwMode="auto">
          <a:xfrm>
            <a:off x="4818030" y="1798901"/>
            <a:ext cx="964023" cy="921030"/>
          </a:xfrm>
          <a:custGeom>
            <a:avLst/>
            <a:gdLst>
              <a:gd name="T0" fmla="*/ 550 w 1101"/>
              <a:gd name="T1" fmla="*/ 1051 h 1051"/>
              <a:gd name="T2" fmla="*/ 7 w 1101"/>
              <a:gd name="T3" fmla="*/ 954 h 1051"/>
              <a:gd name="T4" fmla="*/ 0 w 1101"/>
              <a:gd name="T5" fmla="*/ 942 h 1051"/>
              <a:gd name="T6" fmla="*/ 187 w 1101"/>
              <a:gd name="T7" fmla="*/ 422 h 1051"/>
              <a:gd name="T8" fmla="*/ 543 w 1101"/>
              <a:gd name="T9" fmla="*/ 0 h 1051"/>
              <a:gd name="T10" fmla="*/ 550 w 1101"/>
              <a:gd name="T11" fmla="*/ 0 h 1051"/>
              <a:gd name="T12" fmla="*/ 557 w 1101"/>
              <a:gd name="T13" fmla="*/ 0 h 1051"/>
              <a:gd name="T14" fmla="*/ 913 w 1101"/>
              <a:gd name="T15" fmla="*/ 422 h 1051"/>
              <a:gd name="T16" fmla="*/ 1101 w 1101"/>
              <a:gd name="T17" fmla="*/ 941 h 1051"/>
              <a:gd name="T18" fmla="*/ 1094 w 1101"/>
              <a:gd name="T19" fmla="*/ 954 h 1051"/>
              <a:gd name="T20" fmla="*/ 550 w 1101"/>
              <a:gd name="T21" fmla="*/ 1051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1" h="1051">
                <a:moveTo>
                  <a:pt x="550" y="1051"/>
                </a:moveTo>
                <a:cubicBezTo>
                  <a:pt x="174" y="1051"/>
                  <a:pt x="19" y="961"/>
                  <a:pt x="7" y="954"/>
                </a:cubicBezTo>
                <a:cubicBezTo>
                  <a:pt x="4" y="951"/>
                  <a:pt x="1" y="945"/>
                  <a:pt x="0" y="942"/>
                </a:cubicBezTo>
                <a:cubicBezTo>
                  <a:pt x="0" y="922"/>
                  <a:pt x="3" y="742"/>
                  <a:pt x="187" y="422"/>
                </a:cubicBezTo>
                <a:cubicBezTo>
                  <a:pt x="371" y="103"/>
                  <a:pt x="526" y="10"/>
                  <a:pt x="543" y="0"/>
                </a:cubicBezTo>
                <a:cubicBezTo>
                  <a:pt x="544" y="0"/>
                  <a:pt x="547" y="0"/>
                  <a:pt x="550" y="0"/>
                </a:cubicBezTo>
                <a:cubicBezTo>
                  <a:pt x="553" y="0"/>
                  <a:pt x="556" y="0"/>
                  <a:pt x="557" y="0"/>
                </a:cubicBezTo>
                <a:cubicBezTo>
                  <a:pt x="574" y="10"/>
                  <a:pt x="729" y="103"/>
                  <a:pt x="913" y="422"/>
                </a:cubicBezTo>
                <a:cubicBezTo>
                  <a:pt x="1101" y="748"/>
                  <a:pt x="1101" y="927"/>
                  <a:pt x="1101" y="941"/>
                </a:cubicBezTo>
                <a:cubicBezTo>
                  <a:pt x="1099" y="945"/>
                  <a:pt x="1096" y="951"/>
                  <a:pt x="1094" y="954"/>
                </a:cubicBezTo>
                <a:cubicBezTo>
                  <a:pt x="1077" y="964"/>
                  <a:pt x="919" y="1051"/>
                  <a:pt x="550" y="1051"/>
                </a:cubicBezTo>
                <a:close/>
              </a:path>
            </a:pathLst>
          </a:custGeom>
          <a:solidFill>
            <a:srgbClr val="BD392F"/>
          </a:solidFill>
          <a:ln>
            <a:noFill/>
          </a:ln>
        </p:spPr>
        <p:txBody>
          <a:bodyPr vert="horz" wrap="square" lIns="68580" tIns="34290" rIns="68580" bIns="34290" numCol="1" anchor="t" anchorCtr="0" compatLnSpc="1"/>
          <a:lstStyle/>
          <a:p>
            <a:endParaRPr lang="zh-CN" altLang="en-US" sz="1400"/>
          </a:p>
        </p:txBody>
      </p:sp>
      <p:sp>
        <p:nvSpPr>
          <p:cNvPr id="31" name="文本框 69"/>
          <p:cNvSpPr txBox="1"/>
          <p:nvPr/>
        </p:nvSpPr>
        <p:spPr>
          <a:xfrm>
            <a:off x="5164278" y="2024979"/>
            <a:ext cx="337272" cy="284693"/>
          </a:xfrm>
          <a:prstGeom prst="rect">
            <a:avLst/>
          </a:prstGeom>
          <a:noFill/>
        </p:spPr>
        <p:txBody>
          <a:bodyPr wrap="none" lIns="68580" tIns="34290" rIns="68580" bIns="34290" rtlCol="0">
            <a:spAutoFit/>
          </a:bodyPr>
          <a:lstStyle/>
          <a:p>
            <a:r>
              <a:rPr lang="en-US" altLang="zh-CN" sz="1400" dirty="0">
                <a:solidFill>
                  <a:schemeClr val="bg1"/>
                </a:solidFill>
                <a:latin typeface="Arial" panose="020B0604020202020204" pitchFamily="34" charset="0"/>
                <a:ea typeface="Microsoft YaHei UI" panose="020B0503020204020204" pitchFamily="34" charset="-122"/>
                <a:cs typeface="Arial" panose="020B0604020202020204" pitchFamily="34" charset="0"/>
              </a:rPr>
              <a:t>03</a:t>
            </a:r>
            <a:endParaRPr lang="zh-CN" altLang="en-US" sz="1400" dirty="0">
              <a:solidFill>
                <a:schemeClr val="bg1"/>
              </a:solidFill>
              <a:latin typeface="Arial" panose="020B0604020202020204" pitchFamily="34" charset="0"/>
              <a:ea typeface="Microsoft YaHei UI" panose="020B0503020204020204" pitchFamily="34" charset="-122"/>
              <a:cs typeface="Arial" panose="020B0604020202020204" pitchFamily="34" charset="0"/>
            </a:endParaRPr>
          </a:p>
        </p:txBody>
      </p:sp>
      <p:sp>
        <p:nvSpPr>
          <p:cNvPr id="32" name="Freeform 9"/>
          <p:cNvSpPr/>
          <p:nvPr/>
        </p:nvSpPr>
        <p:spPr bwMode="auto">
          <a:xfrm>
            <a:off x="3132230" y="1803034"/>
            <a:ext cx="964850" cy="921030"/>
          </a:xfrm>
          <a:custGeom>
            <a:avLst/>
            <a:gdLst>
              <a:gd name="T0" fmla="*/ 551 w 1102"/>
              <a:gd name="T1" fmla="*/ 1051 h 1051"/>
              <a:gd name="T2" fmla="*/ 7 w 1102"/>
              <a:gd name="T3" fmla="*/ 954 h 1051"/>
              <a:gd name="T4" fmla="*/ 1 w 1102"/>
              <a:gd name="T5" fmla="*/ 942 h 1051"/>
              <a:gd name="T6" fmla="*/ 188 w 1102"/>
              <a:gd name="T7" fmla="*/ 423 h 1051"/>
              <a:gd name="T8" fmla="*/ 544 w 1102"/>
              <a:gd name="T9" fmla="*/ 1 h 1051"/>
              <a:gd name="T10" fmla="*/ 551 w 1102"/>
              <a:gd name="T11" fmla="*/ 0 h 1051"/>
              <a:gd name="T12" fmla="*/ 558 w 1102"/>
              <a:gd name="T13" fmla="*/ 1 h 1051"/>
              <a:gd name="T14" fmla="*/ 914 w 1102"/>
              <a:gd name="T15" fmla="*/ 423 h 1051"/>
              <a:gd name="T16" fmla="*/ 1101 w 1102"/>
              <a:gd name="T17" fmla="*/ 942 h 1051"/>
              <a:gd name="T18" fmla="*/ 1094 w 1102"/>
              <a:gd name="T19" fmla="*/ 954 h 1051"/>
              <a:gd name="T20" fmla="*/ 551 w 1102"/>
              <a:gd name="T21" fmla="*/ 1051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2" h="1051">
                <a:moveTo>
                  <a:pt x="551" y="1051"/>
                </a:moveTo>
                <a:cubicBezTo>
                  <a:pt x="182" y="1051"/>
                  <a:pt x="24" y="964"/>
                  <a:pt x="7" y="954"/>
                </a:cubicBezTo>
                <a:cubicBezTo>
                  <a:pt x="5" y="951"/>
                  <a:pt x="2" y="945"/>
                  <a:pt x="1" y="942"/>
                </a:cubicBezTo>
                <a:cubicBezTo>
                  <a:pt x="0" y="922"/>
                  <a:pt x="4" y="742"/>
                  <a:pt x="188" y="423"/>
                </a:cubicBezTo>
                <a:cubicBezTo>
                  <a:pt x="372" y="104"/>
                  <a:pt x="527" y="10"/>
                  <a:pt x="544" y="1"/>
                </a:cubicBezTo>
                <a:cubicBezTo>
                  <a:pt x="545" y="0"/>
                  <a:pt x="548" y="0"/>
                  <a:pt x="551" y="0"/>
                </a:cubicBezTo>
                <a:cubicBezTo>
                  <a:pt x="554" y="0"/>
                  <a:pt x="557" y="0"/>
                  <a:pt x="558" y="1"/>
                </a:cubicBezTo>
                <a:cubicBezTo>
                  <a:pt x="575" y="10"/>
                  <a:pt x="729" y="104"/>
                  <a:pt x="914" y="423"/>
                </a:cubicBezTo>
                <a:cubicBezTo>
                  <a:pt x="1102" y="748"/>
                  <a:pt x="1102" y="927"/>
                  <a:pt x="1101" y="942"/>
                </a:cubicBezTo>
                <a:cubicBezTo>
                  <a:pt x="1100" y="945"/>
                  <a:pt x="1097" y="951"/>
                  <a:pt x="1094" y="954"/>
                </a:cubicBezTo>
                <a:cubicBezTo>
                  <a:pt x="1078" y="964"/>
                  <a:pt x="920" y="1051"/>
                  <a:pt x="551" y="1051"/>
                </a:cubicBezTo>
                <a:close/>
              </a:path>
            </a:pathLst>
          </a:custGeom>
          <a:solidFill>
            <a:srgbClr val="333F4F"/>
          </a:solidFill>
          <a:ln>
            <a:noFill/>
          </a:ln>
        </p:spPr>
        <p:txBody>
          <a:bodyPr vert="horz" wrap="square" lIns="68580" tIns="34290" rIns="68580" bIns="34290" numCol="1" anchor="t" anchorCtr="0" compatLnSpc="1"/>
          <a:lstStyle/>
          <a:p>
            <a:endParaRPr lang="zh-CN" altLang="en-US" sz="1400"/>
          </a:p>
        </p:txBody>
      </p:sp>
      <p:sp>
        <p:nvSpPr>
          <p:cNvPr id="33" name="文本框 60"/>
          <p:cNvSpPr txBox="1"/>
          <p:nvPr/>
        </p:nvSpPr>
        <p:spPr>
          <a:xfrm>
            <a:off x="3475998" y="2024979"/>
            <a:ext cx="337272" cy="284693"/>
          </a:xfrm>
          <a:prstGeom prst="rect">
            <a:avLst/>
          </a:prstGeom>
          <a:noFill/>
        </p:spPr>
        <p:txBody>
          <a:bodyPr wrap="none" lIns="68580" tIns="34290" rIns="68580" bIns="34290" rtlCol="0">
            <a:spAutoFit/>
          </a:bodyPr>
          <a:lstStyle/>
          <a:p>
            <a:r>
              <a:rPr lang="en-US" altLang="zh-CN" sz="1400" dirty="0">
                <a:solidFill>
                  <a:schemeClr val="bg1"/>
                </a:solidFill>
                <a:latin typeface="Arial" panose="020B0604020202020204" pitchFamily="34" charset="0"/>
                <a:ea typeface="Microsoft YaHei UI" panose="020B0503020204020204" pitchFamily="34" charset="-122"/>
                <a:cs typeface="Arial" panose="020B0604020202020204" pitchFamily="34" charset="0"/>
              </a:rPr>
              <a:t>01</a:t>
            </a:r>
            <a:endParaRPr lang="zh-CN" altLang="en-US" sz="1400" dirty="0">
              <a:solidFill>
                <a:schemeClr val="bg1"/>
              </a:solidFill>
              <a:latin typeface="Arial" panose="020B0604020202020204" pitchFamily="34" charset="0"/>
              <a:ea typeface="Microsoft YaHei UI" panose="020B0503020204020204" pitchFamily="34" charset="-122"/>
              <a:cs typeface="Arial" panose="020B0604020202020204" pitchFamily="34" charset="0"/>
            </a:endParaRPr>
          </a:p>
        </p:txBody>
      </p:sp>
      <p:sp>
        <p:nvSpPr>
          <p:cNvPr id="34" name="Freeform 11"/>
          <p:cNvSpPr/>
          <p:nvPr/>
        </p:nvSpPr>
        <p:spPr bwMode="auto">
          <a:xfrm>
            <a:off x="3133884" y="2963005"/>
            <a:ext cx="964023" cy="921030"/>
          </a:xfrm>
          <a:custGeom>
            <a:avLst/>
            <a:gdLst>
              <a:gd name="T0" fmla="*/ 551 w 1101"/>
              <a:gd name="T1" fmla="*/ 1051 h 1051"/>
              <a:gd name="T2" fmla="*/ 544 w 1101"/>
              <a:gd name="T3" fmla="*/ 1051 h 1051"/>
              <a:gd name="T4" fmla="*/ 188 w 1101"/>
              <a:gd name="T5" fmla="*/ 629 h 1051"/>
              <a:gd name="T6" fmla="*/ 0 w 1101"/>
              <a:gd name="T7" fmla="*/ 109 h 1051"/>
              <a:gd name="T8" fmla="*/ 7 w 1101"/>
              <a:gd name="T9" fmla="*/ 97 h 1051"/>
              <a:gd name="T10" fmla="*/ 551 w 1101"/>
              <a:gd name="T11" fmla="*/ 0 h 1051"/>
              <a:gd name="T12" fmla="*/ 1094 w 1101"/>
              <a:gd name="T13" fmla="*/ 97 h 1051"/>
              <a:gd name="T14" fmla="*/ 1101 w 1101"/>
              <a:gd name="T15" fmla="*/ 109 h 1051"/>
              <a:gd name="T16" fmla="*/ 914 w 1101"/>
              <a:gd name="T17" fmla="*/ 629 h 1051"/>
              <a:gd name="T18" fmla="*/ 558 w 1101"/>
              <a:gd name="T19" fmla="*/ 1051 h 1051"/>
              <a:gd name="T20" fmla="*/ 551 w 1101"/>
              <a:gd name="T21" fmla="*/ 1051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1" h="1051">
                <a:moveTo>
                  <a:pt x="551" y="1051"/>
                </a:moveTo>
                <a:cubicBezTo>
                  <a:pt x="548" y="1051"/>
                  <a:pt x="545" y="1051"/>
                  <a:pt x="544" y="1051"/>
                </a:cubicBezTo>
                <a:cubicBezTo>
                  <a:pt x="527" y="1041"/>
                  <a:pt x="372" y="948"/>
                  <a:pt x="188" y="629"/>
                </a:cubicBezTo>
                <a:cubicBezTo>
                  <a:pt x="0" y="303"/>
                  <a:pt x="0" y="124"/>
                  <a:pt x="0" y="109"/>
                </a:cubicBezTo>
                <a:cubicBezTo>
                  <a:pt x="1" y="106"/>
                  <a:pt x="5" y="100"/>
                  <a:pt x="7" y="97"/>
                </a:cubicBezTo>
                <a:cubicBezTo>
                  <a:pt x="24" y="87"/>
                  <a:pt x="182" y="0"/>
                  <a:pt x="551" y="0"/>
                </a:cubicBezTo>
                <a:cubicBezTo>
                  <a:pt x="919" y="0"/>
                  <a:pt x="1077" y="87"/>
                  <a:pt x="1094" y="97"/>
                </a:cubicBezTo>
                <a:cubicBezTo>
                  <a:pt x="1097" y="100"/>
                  <a:pt x="1100" y="106"/>
                  <a:pt x="1101" y="109"/>
                </a:cubicBezTo>
                <a:cubicBezTo>
                  <a:pt x="1101" y="129"/>
                  <a:pt x="1098" y="309"/>
                  <a:pt x="914" y="629"/>
                </a:cubicBezTo>
                <a:cubicBezTo>
                  <a:pt x="729" y="948"/>
                  <a:pt x="575" y="1041"/>
                  <a:pt x="558" y="1051"/>
                </a:cubicBezTo>
                <a:cubicBezTo>
                  <a:pt x="556" y="1051"/>
                  <a:pt x="554" y="1051"/>
                  <a:pt x="551" y="1051"/>
                </a:cubicBezTo>
                <a:close/>
              </a:path>
            </a:pathLst>
          </a:custGeom>
          <a:solidFill>
            <a:srgbClr val="785448"/>
          </a:solidFill>
          <a:ln>
            <a:noFill/>
          </a:ln>
        </p:spPr>
        <p:txBody>
          <a:bodyPr vert="horz" wrap="square" lIns="68580" tIns="34290" rIns="68580" bIns="34290" numCol="1" anchor="t" anchorCtr="0" compatLnSpc="1"/>
          <a:lstStyle/>
          <a:p>
            <a:endParaRPr lang="zh-CN" altLang="en-US" sz="1400"/>
          </a:p>
        </p:txBody>
      </p:sp>
      <p:sp>
        <p:nvSpPr>
          <p:cNvPr id="36" name="文本框 89"/>
          <p:cNvSpPr txBox="1"/>
          <p:nvPr/>
        </p:nvSpPr>
        <p:spPr>
          <a:xfrm>
            <a:off x="3475998" y="3392605"/>
            <a:ext cx="337272" cy="284693"/>
          </a:xfrm>
          <a:prstGeom prst="rect">
            <a:avLst/>
          </a:prstGeom>
          <a:noFill/>
        </p:spPr>
        <p:txBody>
          <a:bodyPr wrap="none" lIns="68580" tIns="34290" rIns="68580" bIns="34290" rtlCol="0">
            <a:spAutoFit/>
          </a:bodyPr>
          <a:lstStyle/>
          <a:p>
            <a:r>
              <a:rPr lang="en-US" altLang="zh-CN" sz="1400" dirty="0">
                <a:solidFill>
                  <a:schemeClr val="bg1"/>
                </a:solidFill>
                <a:latin typeface="Arial" panose="020B0604020202020204" pitchFamily="34" charset="0"/>
                <a:ea typeface="Microsoft YaHei UI" panose="020B0503020204020204" pitchFamily="34" charset="-122"/>
                <a:cs typeface="Arial" panose="020B0604020202020204" pitchFamily="34" charset="0"/>
              </a:rPr>
              <a:t>06</a:t>
            </a:r>
            <a:endParaRPr lang="zh-CN" altLang="en-US" sz="1400" dirty="0">
              <a:solidFill>
                <a:schemeClr val="bg1"/>
              </a:solidFill>
              <a:latin typeface="Arial" panose="020B0604020202020204" pitchFamily="34" charset="0"/>
              <a:ea typeface="Microsoft YaHei UI" panose="020B0503020204020204" pitchFamily="34" charset="-122"/>
              <a:cs typeface="Arial" panose="020B0604020202020204" pitchFamily="34" charset="0"/>
            </a:endParaRPr>
          </a:p>
        </p:txBody>
      </p:sp>
      <p:sp>
        <p:nvSpPr>
          <p:cNvPr id="37" name="Freeform 10"/>
          <p:cNvSpPr/>
          <p:nvPr/>
        </p:nvSpPr>
        <p:spPr bwMode="auto">
          <a:xfrm>
            <a:off x="3977196" y="3262297"/>
            <a:ext cx="964023" cy="920204"/>
          </a:xfrm>
          <a:custGeom>
            <a:avLst/>
            <a:gdLst>
              <a:gd name="T0" fmla="*/ 551 w 1101"/>
              <a:gd name="T1" fmla="*/ 1051 h 1051"/>
              <a:gd name="T2" fmla="*/ 7 w 1101"/>
              <a:gd name="T3" fmla="*/ 954 h 1051"/>
              <a:gd name="T4" fmla="*/ 0 w 1101"/>
              <a:gd name="T5" fmla="*/ 942 h 1051"/>
              <a:gd name="T6" fmla="*/ 188 w 1101"/>
              <a:gd name="T7" fmla="*/ 422 h 1051"/>
              <a:gd name="T8" fmla="*/ 544 w 1101"/>
              <a:gd name="T9" fmla="*/ 0 h 1051"/>
              <a:gd name="T10" fmla="*/ 551 w 1101"/>
              <a:gd name="T11" fmla="*/ 0 h 1051"/>
              <a:gd name="T12" fmla="*/ 558 w 1101"/>
              <a:gd name="T13" fmla="*/ 0 h 1051"/>
              <a:gd name="T14" fmla="*/ 914 w 1101"/>
              <a:gd name="T15" fmla="*/ 422 h 1051"/>
              <a:gd name="T16" fmla="*/ 1101 w 1101"/>
              <a:gd name="T17" fmla="*/ 942 h 1051"/>
              <a:gd name="T18" fmla="*/ 1094 w 1101"/>
              <a:gd name="T19" fmla="*/ 954 h 1051"/>
              <a:gd name="T20" fmla="*/ 551 w 1101"/>
              <a:gd name="T21" fmla="*/ 1051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1" h="1051">
                <a:moveTo>
                  <a:pt x="551" y="1051"/>
                </a:moveTo>
                <a:cubicBezTo>
                  <a:pt x="182" y="1051"/>
                  <a:pt x="24" y="964"/>
                  <a:pt x="7" y="954"/>
                </a:cubicBezTo>
                <a:cubicBezTo>
                  <a:pt x="5" y="951"/>
                  <a:pt x="2" y="945"/>
                  <a:pt x="0" y="942"/>
                </a:cubicBezTo>
                <a:cubicBezTo>
                  <a:pt x="0" y="922"/>
                  <a:pt x="4" y="742"/>
                  <a:pt x="188" y="422"/>
                </a:cubicBezTo>
                <a:cubicBezTo>
                  <a:pt x="372" y="103"/>
                  <a:pt x="527" y="10"/>
                  <a:pt x="544" y="0"/>
                </a:cubicBezTo>
                <a:cubicBezTo>
                  <a:pt x="545" y="0"/>
                  <a:pt x="548" y="0"/>
                  <a:pt x="551" y="0"/>
                </a:cubicBezTo>
                <a:cubicBezTo>
                  <a:pt x="554" y="0"/>
                  <a:pt x="556" y="0"/>
                  <a:pt x="558" y="0"/>
                </a:cubicBezTo>
                <a:cubicBezTo>
                  <a:pt x="575" y="10"/>
                  <a:pt x="729" y="103"/>
                  <a:pt x="914" y="422"/>
                </a:cubicBezTo>
                <a:cubicBezTo>
                  <a:pt x="1098" y="742"/>
                  <a:pt x="1101" y="922"/>
                  <a:pt x="1101" y="942"/>
                </a:cubicBezTo>
                <a:cubicBezTo>
                  <a:pt x="1100" y="945"/>
                  <a:pt x="1097" y="951"/>
                  <a:pt x="1094" y="954"/>
                </a:cubicBezTo>
                <a:cubicBezTo>
                  <a:pt x="1077" y="964"/>
                  <a:pt x="920" y="1051"/>
                  <a:pt x="551" y="1051"/>
                </a:cubicBezTo>
                <a:close/>
              </a:path>
            </a:pathLst>
          </a:custGeom>
          <a:solidFill>
            <a:srgbClr val="F29B26"/>
          </a:solidFill>
          <a:ln>
            <a:noFill/>
          </a:ln>
        </p:spPr>
        <p:txBody>
          <a:bodyPr vert="horz" wrap="square" lIns="68580" tIns="34290" rIns="68580" bIns="34290" numCol="1" anchor="t" anchorCtr="0" compatLnSpc="1"/>
          <a:lstStyle/>
          <a:p>
            <a:endParaRPr lang="zh-CN" altLang="en-US" sz="1400"/>
          </a:p>
        </p:txBody>
      </p:sp>
      <p:sp>
        <p:nvSpPr>
          <p:cNvPr id="40" name="文本框 91"/>
          <p:cNvSpPr txBox="1"/>
          <p:nvPr/>
        </p:nvSpPr>
        <p:spPr>
          <a:xfrm>
            <a:off x="4317658" y="3392605"/>
            <a:ext cx="337272" cy="284693"/>
          </a:xfrm>
          <a:prstGeom prst="rect">
            <a:avLst/>
          </a:prstGeom>
          <a:noFill/>
        </p:spPr>
        <p:txBody>
          <a:bodyPr wrap="none" lIns="68580" tIns="34290" rIns="68580" bIns="34290" rtlCol="0">
            <a:spAutoFit/>
          </a:bodyPr>
          <a:lstStyle/>
          <a:p>
            <a:r>
              <a:rPr lang="en-US" altLang="zh-CN" sz="1400" dirty="0">
                <a:solidFill>
                  <a:schemeClr val="bg1"/>
                </a:solidFill>
                <a:latin typeface="Arial" panose="020B0604020202020204" pitchFamily="34" charset="0"/>
                <a:ea typeface="Microsoft YaHei UI" panose="020B0503020204020204" pitchFamily="34" charset="-122"/>
                <a:cs typeface="Arial" panose="020B0604020202020204" pitchFamily="34" charset="0"/>
              </a:rPr>
              <a:t>05</a:t>
            </a:r>
            <a:endParaRPr lang="zh-CN" altLang="en-US" sz="1400" dirty="0">
              <a:solidFill>
                <a:schemeClr val="bg1"/>
              </a:solidFill>
              <a:latin typeface="Arial" panose="020B0604020202020204" pitchFamily="34" charset="0"/>
              <a:ea typeface="Microsoft YaHei UI" panose="020B0503020204020204" pitchFamily="34" charset="-122"/>
              <a:cs typeface="Arial" panose="020B0604020202020204" pitchFamily="34" charset="0"/>
            </a:endParaRPr>
          </a:p>
        </p:txBody>
      </p:sp>
      <p:sp>
        <p:nvSpPr>
          <p:cNvPr id="41" name="Freeform 8"/>
          <p:cNvSpPr/>
          <p:nvPr/>
        </p:nvSpPr>
        <p:spPr bwMode="auto">
          <a:xfrm>
            <a:off x="4818856" y="2960523"/>
            <a:ext cx="964850" cy="921030"/>
          </a:xfrm>
          <a:custGeom>
            <a:avLst/>
            <a:gdLst>
              <a:gd name="T0" fmla="*/ 551 w 1102"/>
              <a:gd name="T1" fmla="*/ 1051 h 1051"/>
              <a:gd name="T2" fmla="*/ 544 w 1102"/>
              <a:gd name="T3" fmla="*/ 1050 h 1051"/>
              <a:gd name="T4" fmla="*/ 188 w 1102"/>
              <a:gd name="T5" fmla="*/ 628 h 1051"/>
              <a:gd name="T6" fmla="*/ 1 w 1102"/>
              <a:gd name="T7" fmla="*/ 109 h 1051"/>
              <a:gd name="T8" fmla="*/ 7 w 1102"/>
              <a:gd name="T9" fmla="*/ 97 h 1051"/>
              <a:gd name="T10" fmla="*/ 551 w 1102"/>
              <a:gd name="T11" fmla="*/ 0 h 1051"/>
              <a:gd name="T12" fmla="*/ 1094 w 1102"/>
              <a:gd name="T13" fmla="*/ 97 h 1051"/>
              <a:gd name="T14" fmla="*/ 1101 w 1102"/>
              <a:gd name="T15" fmla="*/ 109 h 1051"/>
              <a:gd name="T16" fmla="*/ 914 w 1102"/>
              <a:gd name="T17" fmla="*/ 628 h 1051"/>
              <a:gd name="T18" fmla="*/ 558 w 1102"/>
              <a:gd name="T19" fmla="*/ 1050 h 1051"/>
              <a:gd name="T20" fmla="*/ 551 w 1102"/>
              <a:gd name="T21" fmla="*/ 1051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2" h="1051">
                <a:moveTo>
                  <a:pt x="551" y="1051"/>
                </a:moveTo>
                <a:cubicBezTo>
                  <a:pt x="548" y="1051"/>
                  <a:pt x="545" y="1051"/>
                  <a:pt x="544" y="1050"/>
                </a:cubicBezTo>
                <a:cubicBezTo>
                  <a:pt x="527" y="1041"/>
                  <a:pt x="372" y="947"/>
                  <a:pt x="188" y="628"/>
                </a:cubicBezTo>
                <a:cubicBezTo>
                  <a:pt x="4" y="309"/>
                  <a:pt x="0" y="129"/>
                  <a:pt x="1" y="109"/>
                </a:cubicBezTo>
                <a:cubicBezTo>
                  <a:pt x="2" y="106"/>
                  <a:pt x="5" y="100"/>
                  <a:pt x="7" y="97"/>
                </a:cubicBezTo>
                <a:cubicBezTo>
                  <a:pt x="24" y="87"/>
                  <a:pt x="182" y="0"/>
                  <a:pt x="551" y="0"/>
                </a:cubicBezTo>
                <a:cubicBezTo>
                  <a:pt x="920" y="0"/>
                  <a:pt x="1078" y="87"/>
                  <a:pt x="1094" y="97"/>
                </a:cubicBezTo>
                <a:cubicBezTo>
                  <a:pt x="1097" y="100"/>
                  <a:pt x="1100" y="106"/>
                  <a:pt x="1101" y="109"/>
                </a:cubicBezTo>
                <a:cubicBezTo>
                  <a:pt x="1102" y="128"/>
                  <a:pt x="1098" y="309"/>
                  <a:pt x="914" y="628"/>
                </a:cubicBezTo>
                <a:cubicBezTo>
                  <a:pt x="730" y="947"/>
                  <a:pt x="575" y="1041"/>
                  <a:pt x="558" y="1050"/>
                </a:cubicBezTo>
                <a:cubicBezTo>
                  <a:pt x="557" y="1051"/>
                  <a:pt x="554" y="1051"/>
                  <a:pt x="551" y="1051"/>
                </a:cubicBezTo>
                <a:close/>
              </a:path>
            </a:pathLst>
          </a:custGeom>
          <a:solidFill>
            <a:srgbClr val="9BBB5C"/>
          </a:solidFill>
          <a:ln>
            <a:noFill/>
          </a:ln>
        </p:spPr>
        <p:txBody>
          <a:bodyPr vert="horz" wrap="square" lIns="68580" tIns="34290" rIns="68580" bIns="34290" numCol="1" anchor="t" anchorCtr="0" compatLnSpc="1"/>
          <a:lstStyle/>
          <a:p>
            <a:endParaRPr lang="zh-CN" altLang="en-US" sz="1400"/>
          </a:p>
        </p:txBody>
      </p:sp>
      <p:sp>
        <p:nvSpPr>
          <p:cNvPr id="47" name="文本框 92"/>
          <p:cNvSpPr txBox="1"/>
          <p:nvPr/>
        </p:nvSpPr>
        <p:spPr>
          <a:xfrm>
            <a:off x="5108338" y="3381159"/>
            <a:ext cx="337272" cy="284693"/>
          </a:xfrm>
          <a:prstGeom prst="rect">
            <a:avLst/>
          </a:prstGeom>
          <a:noFill/>
        </p:spPr>
        <p:txBody>
          <a:bodyPr wrap="none" lIns="68580" tIns="34290" rIns="68580" bIns="34290" rtlCol="0">
            <a:spAutoFit/>
          </a:bodyPr>
          <a:lstStyle/>
          <a:p>
            <a:r>
              <a:rPr lang="en-US" altLang="zh-CN" sz="1400" dirty="0">
                <a:solidFill>
                  <a:schemeClr val="bg1"/>
                </a:solidFill>
                <a:latin typeface="Arial" panose="020B0604020202020204" pitchFamily="34" charset="0"/>
                <a:ea typeface="Microsoft YaHei UI" panose="020B0503020204020204" pitchFamily="34" charset="-122"/>
                <a:cs typeface="Arial" panose="020B0604020202020204" pitchFamily="34" charset="0"/>
              </a:rPr>
              <a:t>04</a:t>
            </a:r>
            <a:endParaRPr lang="zh-CN" altLang="en-US" sz="1400" dirty="0">
              <a:solidFill>
                <a:schemeClr val="bg1"/>
              </a:solidFill>
              <a:latin typeface="Arial" panose="020B0604020202020204" pitchFamily="34" charset="0"/>
              <a:ea typeface="Microsoft YaHei UI" panose="020B0503020204020204" pitchFamily="34" charset="-122"/>
              <a:cs typeface="Arial" panose="020B0604020202020204" pitchFamily="34" charset="0"/>
            </a:endParaRPr>
          </a:p>
        </p:txBody>
      </p:sp>
      <p:sp>
        <p:nvSpPr>
          <p:cNvPr id="48" name="Freeform 119"/>
          <p:cNvSpPr>
            <a:spLocks noChangeArrowheads="1"/>
          </p:cNvSpPr>
          <p:nvPr/>
        </p:nvSpPr>
        <p:spPr bwMode="auto">
          <a:xfrm>
            <a:off x="3437217" y="2301771"/>
            <a:ext cx="361723" cy="323054"/>
          </a:xfrm>
          <a:custGeom>
            <a:avLst/>
            <a:gdLst>
              <a:gd name="T0" fmla="*/ 531268 w 497"/>
              <a:gd name="T1" fmla="*/ 83989 h 444"/>
              <a:gd name="T2" fmla="*/ 531268 w 497"/>
              <a:gd name="T3" fmla="*/ 83989 h 444"/>
              <a:gd name="T4" fmla="*/ 510880 w 497"/>
              <a:gd name="T5" fmla="*/ 83989 h 444"/>
              <a:gd name="T6" fmla="*/ 510880 w 497"/>
              <a:gd name="T7" fmla="*/ 531532 h 444"/>
              <a:gd name="T8" fmla="*/ 531268 w 497"/>
              <a:gd name="T9" fmla="*/ 531532 h 444"/>
              <a:gd name="T10" fmla="*/ 594828 w 497"/>
              <a:gd name="T11" fmla="*/ 477539 h 444"/>
              <a:gd name="T12" fmla="*/ 594828 w 497"/>
              <a:gd name="T13" fmla="*/ 148781 h 444"/>
              <a:gd name="T14" fmla="*/ 531268 w 497"/>
              <a:gd name="T15" fmla="*/ 83989 h 444"/>
              <a:gd name="T16" fmla="*/ 0 w 497"/>
              <a:gd name="T17" fmla="*/ 148781 h 444"/>
              <a:gd name="T18" fmla="*/ 0 w 497"/>
              <a:gd name="T19" fmla="*/ 148781 h 444"/>
              <a:gd name="T20" fmla="*/ 0 w 497"/>
              <a:gd name="T21" fmla="*/ 477539 h 444"/>
              <a:gd name="T22" fmla="*/ 63560 w 497"/>
              <a:gd name="T23" fmla="*/ 531532 h 444"/>
              <a:gd name="T24" fmla="*/ 85147 w 497"/>
              <a:gd name="T25" fmla="*/ 531532 h 444"/>
              <a:gd name="T26" fmla="*/ 85147 w 497"/>
              <a:gd name="T27" fmla="*/ 83989 h 444"/>
              <a:gd name="T28" fmla="*/ 63560 w 497"/>
              <a:gd name="T29" fmla="*/ 83989 h 444"/>
              <a:gd name="T30" fmla="*/ 0 w 497"/>
              <a:gd name="T31" fmla="*/ 148781 h 444"/>
              <a:gd name="T32" fmla="*/ 404147 w 497"/>
              <a:gd name="T33" fmla="*/ 31196 h 444"/>
              <a:gd name="T34" fmla="*/ 404147 w 497"/>
              <a:gd name="T35" fmla="*/ 31196 h 444"/>
              <a:gd name="T36" fmla="*/ 297414 w 497"/>
              <a:gd name="T37" fmla="*/ 0 h 444"/>
              <a:gd name="T38" fmla="*/ 191880 w 497"/>
              <a:gd name="T39" fmla="*/ 31196 h 444"/>
              <a:gd name="T40" fmla="*/ 191880 w 497"/>
              <a:gd name="T41" fmla="*/ 83989 h 444"/>
              <a:gd name="T42" fmla="*/ 128320 w 497"/>
              <a:gd name="T43" fmla="*/ 83989 h 444"/>
              <a:gd name="T44" fmla="*/ 128320 w 497"/>
              <a:gd name="T45" fmla="*/ 531532 h 444"/>
              <a:gd name="T46" fmla="*/ 467707 w 497"/>
              <a:gd name="T47" fmla="*/ 531532 h 444"/>
              <a:gd name="T48" fmla="*/ 467707 w 497"/>
              <a:gd name="T49" fmla="*/ 83989 h 444"/>
              <a:gd name="T50" fmla="*/ 404147 w 497"/>
              <a:gd name="T51" fmla="*/ 83989 h 444"/>
              <a:gd name="T52" fmla="*/ 404147 w 497"/>
              <a:gd name="T53" fmla="*/ 31196 h 444"/>
              <a:gd name="T54" fmla="*/ 360974 w 497"/>
              <a:gd name="T55" fmla="*/ 83989 h 444"/>
              <a:gd name="T56" fmla="*/ 360974 w 497"/>
              <a:gd name="T57" fmla="*/ 83989 h 444"/>
              <a:gd name="T58" fmla="*/ 233854 w 497"/>
              <a:gd name="T59" fmla="*/ 83989 h 444"/>
              <a:gd name="T60" fmla="*/ 233854 w 497"/>
              <a:gd name="T61" fmla="*/ 52793 h 444"/>
              <a:gd name="T62" fmla="*/ 297414 w 497"/>
              <a:gd name="T63" fmla="*/ 31196 h 444"/>
              <a:gd name="T64" fmla="*/ 360974 w 497"/>
              <a:gd name="T65" fmla="*/ 52793 h 444"/>
              <a:gd name="T66" fmla="*/ 360974 w 497"/>
              <a:gd name="T67" fmla="*/ 83989 h 4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97" h="444">
                <a:moveTo>
                  <a:pt x="443" y="70"/>
                </a:moveTo>
                <a:lnTo>
                  <a:pt x="443" y="70"/>
                </a:lnTo>
                <a:cubicBezTo>
                  <a:pt x="426" y="70"/>
                  <a:pt x="426" y="70"/>
                  <a:pt x="426" y="70"/>
                </a:cubicBezTo>
                <a:cubicBezTo>
                  <a:pt x="426" y="443"/>
                  <a:pt x="426" y="443"/>
                  <a:pt x="426" y="443"/>
                </a:cubicBezTo>
                <a:cubicBezTo>
                  <a:pt x="443" y="443"/>
                  <a:pt x="443" y="443"/>
                  <a:pt x="443" y="443"/>
                </a:cubicBezTo>
                <a:cubicBezTo>
                  <a:pt x="479" y="443"/>
                  <a:pt x="496" y="425"/>
                  <a:pt x="496" y="398"/>
                </a:cubicBezTo>
                <a:cubicBezTo>
                  <a:pt x="496" y="124"/>
                  <a:pt x="496" y="124"/>
                  <a:pt x="496" y="124"/>
                </a:cubicBezTo>
                <a:cubicBezTo>
                  <a:pt x="496" y="97"/>
                  <a:pt x="479" y="70"/>
                  <a:pt x="443" y="70"/>
                </a:cubicBezTo>
                <a:close/>
                <a:moveTo>
                  <a:pt x="0" y="124"/>
                </a:moveTo>
                <a:lnTo>
                  <a:pt x="0" y="124"/>
                </a:lnTo>
                <a:cubicBezTo>
                  <a:pt x="0" y="398"/>
                  <a:pt x="0" y="398"/>
                  <a:pt x="0" y="398"/>
                </a:cubicBezTo>
                <a:cubicBezTo>
                  <a:pt x="0" y="425"/>
                  <a:pt x="26" y="443"/>
                  <a:pt x="53" y="443"/>
                </a:cubicBezTo>
                <a:cubicBezTo>
                  <a:pt x="71" y="443"/>
                  <a:pt x="71" y="443"/>
                  <a:pt x="71" y="443"/>
                </a:cubicBezTo>
                <a:cubicBezTo>
                  <a:pt x="71" y="70"/>
                  <a:pt x="71" y="70"/>
                  <a:pt x="71" y="70"/>
                </a:cubicBezTo>
                <a:cubicBezTo>
                  <a:pt x="53" y="70"/>
                  <a:pt x="53" y="70"/>
                  <a:pt x="53" y="70"/>
                </a:cubicBezTo>
                <a:cubicBezTo>
                  <a:pt x="26" y="70"/>
                  <a:pt x="0" y="97"/>
                  <a:pt x="0" y="124"/>
                </a:cubicBezTo>
                <a:close/>
                <a:moveTo>
                  <a:pt x="337" y="26"/>
                </a:moveTo>
                <a:lnTo>
                  <a:pt x="337" y="26"/>
                </a:lnTo>
                <a:cubicBezTo>
                  <a:pt x="319" y="17"/>
                  <a:pt x="292" y="0"/>
                  <a:pt x="248" y="0"/>
                </a:cubicBezTo>
                <a:cubicBezTo>
                  <a:pt x="204" y="0"/>
                  <a:pt x="177" y="17"/>
                  <a:pt x="160" y="26"/>
                </a:cubicBezTo>
                <a:cubicBezTo>
                  <a:pt x="160" y="70"/>
                  <a:pt x="160" y="70"/>
                  <a:pt x="160" y="70"/>
                </a:cubicBezTo>
                <a:cubicBezTo>
                  <a:pt x="107" y="70"/>
                  <a:pt x="107" y="70"/>
                  <a:pt x="107" y="70"/>
                </a:cubicBezTo>
                <a:cubicBezTo>
                  <a:pt x="107" y="443"/>
                  <a:pt x="107" y="443"/>
                  <a:pt x="107" y="443"/>
                </a:cubicBezTo>
                <a:cubicBezTo>
                  <a:pt x="390" y="443"/>
                  <a:pt x="390" y="443"/>
                  <a:pt x="390" y="443"/>
                </a:cubicBezTo>
                <a:cubicBezTo>
                  <a:pt x="390" y="70"/>
                  <a:pt x="390" y="70"/>
                  <a:pt x="390" y="70"/>
                </a:cubicBezTo>
                <a:cubicBezTo>
                  <a:pt x="337" y="70"/>
                  <a:pt x="337" y="70"/>
                  <a:pt x="337" y="70"/>
                </a:cubicBezTo>
                <a:lnTo>
                  <a:pt x="337" y="26"/>
                </a:lnTo>
                <a:close/>
                <a:moveTo>
                  <a:pt x="301" y="70"/>
                </a:moveTo>
                <a:lnTo>
                  <a:pt x="301" y="70"/>
                </a:lnTo>
                <a:cubicBezTo>
                  <a:pt x="195" y="70"/>
                  <a:pt x="195" y="70"/>
                  <a:pt x="195" y="70"/>
                </a:cubicBezTo>
                <a:cubicBezTo>
                  <a:pt x="195" y="44"/>
                  <a:pt x="195" y="44"/>
                  <a:pt x="195" y="44"/>
                </a:cubicBezTo>
                <a:cubicBezTo>
                  <a:pt x="204" y="35"/>
                  <a:pt x="222" y="26"/>
                  <a:pt x="248" y="26"/>
                </a:cubicBezTo>
                <a:cubicBezTo>
                  <a:pt x="275" y="26"/>
                  <a:pt x="292" y="35"/>
                  <a:pt x="301" y="44"/>
                </a:cubicBezTo>
                <a:lnTo>
                  <a:pt x="301" y="70"/>
                </a:lnTo>
                <a:close/>
              </a:path>
            </a:pathLst>
          </a:custGeom>
          <a:solidFill>
            <a:schemeClr val="bg1"/>
          </a:solidFill>
          <a:ln>
            <a:noFill/>
          </a:ln>
          <a:effectLst/>
        </p:spPr>
        <p:txBody>
          <a:bodyPr wrap="none" lIns="34290" tIns="17145" rIns="34290" bIns="17145" anchor="ctr"/>
          <a:lstStyle/>
          <a:p>
            <a:pPr>
              <a:defRPr/>
            </a:pPr>
            <a:endParaRPr lang="zh-CN" altLang="en-US"/>
          </a:p>
        </p:txBody>
      </p:sp>
      <p:sp>
        <p:nvSpPr>
          <p:cNvPr id="49" name="Freeform 23"/>
          <p:cNvSpPr>
            <a:spLocks noChangeArrowheads="1"/>
          </p:cNvSpPr>
          <p:nvPr/>
        </p:nvSpPr>
        <p:spPr bwMode="auto">
          <a:xfrm>
            <a:off x="4350102" y="1679551"/>
            <a:ext cx="292057" cy="286540"/>
          </a:xfrm>
          <a:custGeom>
            <a:avLst/>
            <a:gdLst>
              <a:gd name="T0" fmla="*/ 498453 w 427"/>
              <a:gd name="T1" fmla="*/ 63687 h 417"/>
              <a:gd name="T2" fmla="*/ 498453 w 427"/>
              <a:gd name="T3" fmla="*/ 63687 h 417"/>
              <a:gd name="T4" fmla="*/ 424164 w 427"/>
              <a:gd name="T5" fmla="*/ 10815 h 417"/>
              <a:gd name="T6" fmla="*/ 393011 w 427"/>
              <a:gd name="T7" fmla="*/ 0 h 417"/>
              <a:gd name="T8" fmla="*/ 106640 w 427"/>
              <a:gd name="T9" fmla="*/ 0 h 417"/>
              <a:gd name="T10" fmla="*/ 74289 w 427"/>
              <a:gd name="T11" fmla="*/ 10815 h 417"/>
              <a:gd name="T12" fmla="*/ 10784 w 427"/>
              <a:gd name="T13" fmla="*/ 63687 h 417"/>
              <a:gd name="T14" fmla="*/ 0 w 427"/>
              <a:gd name="T15" fmla="*/ 96132 h 417"/>
              <a:gd name="T16" fmla="*/ 52721 w 427"/>
              <a:gd name="T17" fmla="*/ 479457 h 417"/>
              <a:gd name="T18" fmla="*/ 86271 w 427"/>
              <a:gd name="T19" fmla="*/ 499885 h 417"/>
              <a:gd name="T20" fmla="*/ 424164 w 427"/>
              <a:gd name="T21" fmla="*/ 499885 h 417"/>
              <a:gd name="T22" fmla="*/ 456516 w 427"/>
              <a:gd name="T23" fmla="*/ 479457 h 417"/>
              <a:gd name="T24" fmla="*/ 510435 w 427"/>
              <a:gd name="T25" fmla="*/ 96132 h 417"/>
              <a:gd name="T26" fmla="*/ 498453 w 427"/>
              <a:gd name="T27" fmla="*/ 63687 h 417"/>
              <a:gd name="T28" fmla="*/ 255217 w 427"/>
              <a:gd name="T29" fmla="*/ 319638 h 417"/>
              <a:gd name="T30" fmla="*/ 255217 w 427"/>
              <a:gd name="T31" fmla="*/ 319638 h 417"/>
              <a:gd name="T32" fmla="*/ 128208 w 427"/>
              <a:gd name="T33" fmla="*/ 149004 h 417"/>
              <a:gd name="T34" fmla="*/ 191713 w 427"/>
              <a:gd name="T35" fmla="*/ 149004 h 417"/>
              <a:gd name="T36" fmla="*/ 255217 w 427"/>
              <a:gd name="T37" fmla="*/ 266766 h 417"/>
              <a:gd name="T38" fmla="*/ 318722 w 427"/>
              <a:gd name="T39" fmla="*/ 149004 h 417"/>
              <a:gd name="T40" fmla="*/ 371443 w 427"/>
              <a:gd name="T41" fmla="*/ 149004 h 417"/>
              <a:gd name="T42" fmla="*/ 255217 w 427"/>
              <a:gd name="T43" fmla="*/ 319638 h 417"/>
              <a:gd name="T44" fmla="*/ 43135 w 427"/>
              <a:gd name="T45" fmla="*/ 96132 h 417"/>
              <a:gd name="T46" fmla="*/ 43135 w 427"/>
              <a:gd name="T47" fmla="*/ 96132 h 417"/>
              <a:gd name="T48" fmla="*/ 106640 w 427"/>
              <a:gd name="T49" fmla="*/ 32444 h 417"/>
              <a:gd name="T50" fmla="*/ 393011 w 427"/>
              <a:gd name="T51" fmla="*/ 32444 h 417"/>
              <a:gd name="T52" fmla="*/ 468498 w 427"/>
              <a:gd name="T53" fmla="*/ 96132 h 417"/>
              <a:gd name="T54" fmla="*/ 43135 w 427"/>
              <a:gd name="T55" fmla="*/ 96132 h 41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27" h="417">
                <a:moveTo>
                  <a:pt x="416" y="53"/>
                </a:moveTo>
                <a:lnTo>
                  <a:pt x="416" y="53"/>
                </a:lnTo>
                <a:cubicBezTo>
                  <a:pt x="408" y="44"/>
                  <a:pt x="363" y="9"/>
                  <a:pt x="354" y="9"/>
                </a:cubicBezTo>
                <a:cubicBezTo>
                  <a:pt x="354" y="0"/>
                  <a:pt x="337" y="0"/>
                  <a:pt x="328" y="0"/>
                </a:cubicBezTo>
                <a:cubicBezTo>
                  <a:pt x="89" y="0"/>
                  <a:pt x="89" y="0"/>
                  <a:pt x="89" y="0"/>
                </a:cubicBezTo>
                <a:cubicBezTo>
                  <a:pt x="89" y="0"/>
                  <a:pt x="72" y="0"/>
                  <a:pt x="62" y="9"/>
                </a:cubicBezTo>
                <a:cubicBezTo>
                  <a:pt x="62" y="9"/>
                  <a:pt x="18" y="44"/>
                  <a:pt x="9" y="53"/>
                </a:cubicBezTo>
                <a:cubicBezTo>
                  <a:pt x="0" y="53"/>
                  <a:pt x="0" y="62"/>
                  <a:pt x="0" y="80"/>
                </a:cubicBezTo>
                <a:cubicBezTo>
                  <a:pt x="0" y="88"/>
                  <a:pt x="44" y="399"/>
                  <a:pt x="44" y="399"/>
                </a:cubicBezTo>
                <a:cubicBezTo>
                  <a:pt x="53" y="407"/>
                  <a:pt x="62" y="416"/>
                  <a:pt x="72" y="416"/>
                </a:cubicBezTo>
                <a:cubicBezTo>
                  <a:pt x="354" y="416"/>
                  <a:pt x="354" y="416"/>
                  <a:pt x="354" y="416"/>
                </a:cubicBezTo>
                <a:cubicBezTo>
                  <a:pt x="363" y="416"/>
                  <a:pt x="372" y="407"/>
                  <a:pt x="381" y="399"/>
                </a:cubicBezTo>
                <a:cubicBezTo>
                  <a:pt x="381" y="399"/>
                  <a:pt x="426" y="88"/>
                  <a:pt x="426" y="80"/>
                </a:cubicBezTo>
                <a:cubicBezTo>
                  <a:pt x="426" y="62"/>
                  <a:pt x="416" y="53"/>
                  <a:pt x="416" y="53"/>
                </a:cubicBezTo>
                <a:close/>
                <a:moveTo>
                  <a:pt x="213" y="266"/>
                </a:moveTo>
                <a:lnTo>
                  <a:pt x="213" y="266"/>
                </a:lnTo>
                <a:cubicBezTo>
                  <a:pt x="133" y="266"/>
                  <a:pt x="116" y="150"/>
                  <a:pt x="107" y="124"/>
                </a:cubicBezTo>
                <a:cubicBezTo>
                  <a:pt x="160" y="124"/>
                  <a:pt x="160" y="124"/>
                  <a:pt x="160" y="124"/>
                </a:cubicBezTo>
                <a:cubicBezTo>
                  <a:pt x="160" y="159"/>
                  <a:pt x="178" y="222"/>
                  <a:pt x="213" y="222"/>
                </a:cubicBezTo>
                <a:cubicBezTo>
                  <a:pt x="248" y="222"/>
                  <a:pt x="257" y="159"/>
                  <a:pt x="266" y="124"/>
                </a:cubicBezTo>
                <a:cubicBezTo>
                  <a:pt x="310" y="124"/>
                  <a:pt x="310" y="124"/>
                  <a:pt x="310" y="124"/>
                </a:cubicBezTo>
                <a:cubicBezTo>
                  <a:pt x="310" y="150"/>
                  <a:pt x="293" y="266"/>
                  <a:pt x="213" y="266"/>
                </a:cubicBezTo>
                <a:close/>
                <a:moveTo>
                  <a:pt x="36" y="80"/>
                </a:moveTo>
                <a:lnTo>
                  <a:pt x="36" y="80"/>
                </a:lnTo>
                <a:cubicBezTo>
                  <a:pt x="89" y="27"/>
                  <a:pt x="89" y="27"/>
                  <a:pt x="89" y="27"/>
                </a:cubicBezTo>
                <a:cubicBezTo>
                  <a:pt x="328" y="27"/>
                  <a:pt x="328" y="27"/>
                  <a:pt x="328" y="27"/>
                </a:cubicBezTo>
                <a:cubicBezTo>
                  <a:pt x="391" y="80"/>
                  <a:pt x="391" y="80"/>
                  <a:pt x="391" y="80"/>
                </a:cubicBezTo>
                <a:lnTo>
                  <a:pt x="36" y="80"/>
                </a:lnTo>
                <a:close/>
              </a:path>
            </a:pathLst>
          </a:custGeom>
          <a:solidFill>
            <a:schemeClr val="bg1"/>
          </a:solidFill>
          <a:ln>
            <a:noFill/>
          </a:ln>
          <a:effectLst/>
        </p:spPr>
        <p:txBody>
          <a:bodyPr wrap="none" lIns="34290" tIns="17145" rIns="34290" bIns="17145" anchor="ctr"/>
          <a:lstStyle/>
          <a:p>
            <a:pPr>
              <a:defRPr/>
            </a:pPr>
            <a:endParaRPr lang="zh-CN" altLang="en-US"/>
          </a:p>
        </p:txBody>
      </p:sp>
      <p:sp>
        <p:nvSpPr>
          <p:cNvPr id="50" name="Freeform 79"/>
          <p:cNvSpPr>
            <a:spLocks noChangeArrowheads="1"/>
          </p:cNvSpPr>
          <p:nvPr/>
        </p:nvSpPr>
        <p:spPr bwMode="auto">
          <a:xfrm>
            <a:off x="5006326" y="2301771"/>
            <a:ext cx="315904" cy="316694"/>
          </a:xfrm>
          <a:custGeom>
            <a:avLst/>
            <a:gdLst>
              <a:gd name="T0" fmla="*/ 286865 w 479"/>
              <a:gd name="T1" fmla="*/ 0 h 479"/>
              <a:gd name="T2" fmla="*/ 286865 w 479"/>
              <a:gd name="T3" fmla="*/ 0 h 479"/>
              <a:gd name="T4" fmla="*/ 0 w 479"/>
              <a:gd name="T5" fmla="*/ 286865 h 479"/>
              <a:gd name="T6" fmla="*/ 286865 w 479"/>
              <a:gd name="T7" fmla="*/ 573730 h 479"/>
              <a:gd name="T8" fmla="*/ 573730 w 479"/>
              <a:gd name="T9" fmla="*/ 286865 h 479"/>
              <a:gd name="T10" fmla="*/ 286865 w 479"/>
              <a:gd name="T11" fmla="*/ 0 h 479"/>
              <a:gd name="T12" fmla="*/ 531720 w 479"/>
              <a:gd name="T13" fmla="*/ 286865 h 479"/>
              <a:gd name="T14" fmla="*/ 531720 w 479"/>
              <a:gd name="T15" fmla="*/ 286865 h 479"/>
              <a:gd name="T16" fmla="*/ 478908 w 479"/>
              <a:gd name="T17" fmla="*/ 435699 h 479"/>
              <a:gd name="T18" fmla="*/ 468106 w 479"/>
              <a:gd name="T19" fmla="*/ 393689 h 479"/>
              <a:gd name="T20" fmla="*/ 478908 w 479"/>
              <a:gd name="T21" fmla="*/ 308470 h 479"/>
              <a:gd name="T22" fmla="*/ 446501 w 479"/>
              <a:gd name="T23" fmla="*/ 244855 h 479"/>
              <a:gd name="T24" fmla="*/ 382887 w 479"/>
              <a:gd name="T25" fmla="*/ 213648 h 479"/>
              <a:gd name="T26" fmla="*/ 415294 w 479"/>
              <a:gd name="T27" fmla="*/ 105624 h 479"/>
              <a:gd name="T28" fmla="*/ 351680 w 479"/>
              <a:gd name="T29" fmla="*/ 74417 h 479"/>
              <a:gd name="T30" fmla="*/ 361282 w 479"/>
              <a:gd name="T31" fmla="*/ 63614 h 479"/>
              <a:gd name="T32" fmla="*/ 531720 w 479"/>
              <a:gd name="T33" fmla="*/ 286865 h 479"/>
              <a:gd name="T34" fmla="*/ 254458 w 479"/>
              <a:gd name="T35" fmla="*/ 52812 h 479"/>
              <a:gd name="T36" fmla="*/ 254458 w 479"/>
              <a:gd name="T37" fmla="*/ 52812 h 479"/>
              <a:gd name="T38" fmla="*/ 223250 w 479"/>
              <a:gd name="T39" fmla="*/ 74417 h 479"/>
              <a:gd name="T40" fmla="*/ 180041 w 479"/>
              <a:gd name="T41" fmla="*/ 105624 h 479"/>
              <a:gd name="T42" fmla="*/ 138031 w 479"/>
              <a:gd name="T43" fmla="*/ 159636 h 479"/>
              <a:gd name="T44" fmla="*/ 159636 w 479"/>
              <a:gd name="T45" fmla="*/ 190843 h 479"/>
              <a:gd name="T46" fmla="*/ 212448 w 479"/>
              <a:gd name="T47" fmla="*/ 190843 h 479"/>
              <a:gd name="T48" fmla="*/ 297667 w 479"/>
              <a:gd name="T49" fmla="*/ 286865 h 479"/>
              <a:gd name="T50" fmla="*/ 223250 w 479"/>
              <a:gd name="T51" fmla="*/ 350479 h 479"/>
              <a:gd name="T52" fmla="*/ 212448 w 479"/>
              <a:gd name="T53" fmla="*/ 404491 h 479"/>
              <a:gd name="T54" fmla="*/ 212448 w 479"/>
              <a:gd name="T55" fmla="*/ 468106 h 479"/>
              <a:gd name="T56" fmla="*/ 159636 w 479"/>
              <a:gd name="T57" fmla="*/ 414094 h 479"/>
              <a:gd name="T58" fmla="*/ 148834 w 479"/>
              <a:gd name="T59" fmla="*/ 340877 h 479"/>
              <a:gd name="T60" fmla="*/ 105624 w 479"/>
              <a:gd name="T61" fmla="*/ 286865 h 479"/>
              <a:gd name="T62" fmla="*/ 127229 w 479"/>
              <a:gd name="T63" fmla="*/ 223250 h 479"/>
              <a:gd name="T64" fmla="*/ 63614 w 479"/>
              <a:gd name="T65" fmla="*/ 202846 h 479"/>
              <a:gd name="T66" fmla="*/ 254458 w 479"/>
              <a:gd name="T67" fmla="*/ 52812 h 479"/>
              <a:gd name="T68" fmla="*/ 212448 w 479"/>
              <a:gd name="T69" fmla="*/ 520918 h 479"/>
              <a:gd name="T70" fmla="*/ 212448 w 479"/>
              <a:gd name="T71" fmla="*/ 520918 h 479"/>
              <a:gd name="T72" fmla="*/ 244855 w 479"/>
              <a:gd name="T73" fmla="*/ 499313 h 479"/>
              <a:gd name="T74" fmla="*/ 286865 w 479"/>
              <a:gd name="T75" fmla="*/ 488510 h 479"/>
              <a:gd name="T76" fmla="*/ 351680 w 479"/>
              <a:gd name="T77" fmla="*/ 468106 h 479"/>
              <a:gd name="T78" fmla="*/ 424896 w 479"/>
              <a:gd name="T79" fmla="*/ 488510 h 479"/>
              <a:gd name="T80" fmla="*/ 286865 w 479"/>
              <a:gd name="T81" fmla="*/ 531720 h 479"/>
              <a:gd name="T82" fmla="*/ 212448 w 479"/>
              <a:gd name="T83" fmla="*/ 520918 h 4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79" h="479">
                <a:moveTo>
                  <a:pt x="239" y="0"/>
                </a:moveTo>
                <a:lnTo>
                  <a:pt x="239" y="0"/>
                </a:lnTo>
                <a:cubicBezTo>
                  <a:pt x="106" y="0"/>
                  <a:pt x="0" y="106"/>
                  <a:pt x="0" y="239"/>
                </a:cubicBezTo>
                <a:cubicBezTo>
                  <a:pt x="0" y="372"/>
                  <a:pt x="106" y="478"/>
                  <a:pt x="239" y="478"/>
                </a:cubicBezTo>
                <a:cubicBezTo>
                  <a:pt x="372" y="478"/>
                  <a:pt x="478" y="372"/>
                  <a:pt x="478" y="239"/>
                </a:cubicBezTo>
                <a:cubicBezTo>
                  <a:pt x="478" y="106"/>
                  <a:pt x="372" y="0"/>
                  <a:pt x="239" y="0"/>
                </a:cubicBezTo>
                <a:close/>
                <a:moveTo>
                  <a:pt x="443" y="239"/>
                </a:moveTo>
                <a:lnTo>
                  <a:pt x="443" y="239"/>
                </a:lnTo>
                <a:cubicBezTo>
                  <a:pt x="443" y="292"/>
                  <a:pt x="425" y="328"/>
                  <a:pt x="399" y="363"/>
                </a:cubicBezTo>
                <a:cubicBezTo>
                  <a:pt x="390" y="363"/>
                  <a:pt x="381" y="345"/>
                  <a:pt x="390" y="328"/>
                </a:cubicBezTo>
                <a:cubicBezTo>
                  <a:pt x="399" y="310"/>
                  <a:pt x="399" y="275"/>
                  <a:pt x="399" y="257"/>
                </a:cubicBezTo>
                <a:cubicBezTo>
                  <a:pt x="399" y="239"/>
                  <a:pt x="390" y="204"/>
                  <a:pt x="372" y="204"/>
                </a:cubicBezTo>
                <a:cubicBezTo>
                  <a:pt x="346" y="204"/>
                  <a:pt x="337" y="204"/>
                  <a:pt x="319" y="178"/>
                </a:cubicBezTo>
                <a:cubicBezTo>
                  <a:pt x="301" y="124"/>
                  <a:pt x="372" y="115"/>
                  <a:pt x="346" y="88"/>
                </a:cubicBezTo>
                <a:cubicBezTo>
                  <a:pt x="337" y="80"/>
                  <a:pt x="301" y="115"/>
                  <a:pt x="293" y="62"/>
                </a:cubicBezTo>
                <a:lnTo>
                  <a:pt x="301" y="53"/>
                </a:lnTo>
                <a:cubicBezTo>
                  <a:pt x="381" y="80"/>
                  <a:pt x="443" y="150"/>
                  <a:pt x="443" y="239"/>
                </a:cubicBezTo>
                <a:close/>
                <a:moveTo>
                  <a:pt x="212" y="44"/>
                </a:moveTo>
                <a:lnTo>
                  <a:pt x="212" y="44"/>
                </a:lnTo>
                <a:cubicBezTo>
                  <a:pt x="204" y="53"/>
                  <a:pt x="194" y="53"/>
                  <a:pt x="186" y="62"/>
                </a:cubicBezTo>
                <a:cubicBezTo>
                  <a:pt x="168" y="80"/>
                  <a:pt x="159" y="71"/>
                  <a:pt x="150" y="88"/>
                </a:cubicBezTo>
                <a:cubicBezTo>
                  <a:pt x="141" y="106"/>
                  <a:pt x="115" y="124"/>
                  <a:pt x="115" y="133"/>
                </a:cubicBezTo>
                <a:cubicBezTo>
                  <a:pt x="115" y="142"/>
                  <a:pt x="133" y="159"/>
                  <a:pt x="133" y="159"/>
                </a:cubicBezTo>
                <a:cubicBezTo>
                  <a:pt x="141" y="150"/>
                  <a:pt x="159" y="150"/>
                  <a:pt x="177" y="159"/>
                </a:cubicBezTo>
                <a:cubicBezTo>
                  <a:pt x="186" y="159"/>
                  <a:pt x="275" y="169"/>
                  <a:pt x="248" y="239"/>
                </a:cubicBezTo>
                <a:cubicBezTo>
                  <a:pt x="239" y="266"/>
                  <a:pt x="194" y="257"/>
                  <a:pt x="186" y="292"/>
                </a:cubicBezTo>
                <a:cubicBezTo>
                  <a:pt x="186" y="301"/>
                  <a:pt x="186" y="328"/>
                  <a:pt x="177" y="337"/>
                </a:cubicBezTo>
                <a:cubicBezTo>
                  <a:pt x="177" y="345"/>
                  <a:pt x="186" y="390"/>
                  <a:pt x="177" y="390"/>
                </a:cubicBezTo>
                <a:cubicBezTo>
                  <a:pt x="168" y="390"/>
                  <a:pt x="133" y="345"/>
                  <a:pt x="133" y="345"/>
                </a:cubicBezTo>
                <a:cubicBezTo>
                  <a:pt x="133" y="337"/>
                  <a:pt x="124" y="310"/>
                  <a:pt x="124" y="284"/>
                </a:cubicBezTo>
                <a:cubicBezTo>
                  <a:pt x="124" y="266"/>
                  <a:pt x="88" y="266"/>
                  <a:pt x="88" y="239"/>
                </a:cubicBezTo>
                <a:cubicBezTo>
                  <a:pt x="88" y="213"/>
                  <a:pt x="106" y="195"/>
                  <a:pt x="106" y="186"/>
                </a:cubicBezTo>
                <a:cubicBezTo>
                  <a:pt x="97" y="169"/>
                  <a:pt x="62" y="169"/>
                  <a:pt x="53" y="169"/>
                </a:cubicBezTo>
                <a:cubicBezTo>
                  <a:pt x="80" y="97"/>
                  <a:pt x="141" y="53"/>
                  <a:pt x="212" y="44"/>
                </a:cubicBezTo>
                <a:close/>
                <a:moveTo>
                  <a:pt x="177" y="434"/>
                </a:moveTo>
                <a:lnTo>
                  <a:pt x="177" y="434"/>
                </a:lnTo>
                <a:cubicBezTo>
                  <a:pt x="186" y="425"/>
                  <a:pt x="186" y="416"/>
                  <a:pt x="204" y="416"/>
                </a:cubicBezTo>
                <a:cubicBezTo>
                  <a:pt x="212" y="416"/>
                  <a:pt x="221" y="416"/>
                  <a:pt x="239" y="407"/>
                </a:cubicBezTo>
                <a:cubicBezTo>
                  <a:pt x="248" y="407"/>
                  <a:pt x="275" y="398"/>
                  <a:pt x="293" y="390"/>
                </a:cubicBezTo>
                <a:cubicBezTo>
                  <a:pt x="310" y="390"/>
                  <a:pt x="346" y="398"/>
                  <a:pt x="354" y="407"/>
                </a:cubicBezTo>
                <a:cubicBezTo>
                  <a:pt x="319" y="434"/>
                  <a:pt x="284" y="443"/>
                  <a:pt x="239" y="443"/>
                </a:cubicBezTo>
                <a:cubicBezTo>
                  <a:pt x="221" y="443"/>
                  <a:pt x="194" y="443"/>
                  <a:pt x="177" y="434"/>
                </a:cubicBezTo>
                <a:close/>
              </a:path>
            </a:pathLst>
          </a:custGeom>
          <a:solidFill>
            <a:schemeClr val="bg1"/>
          </a:solidFill>
          <a:ln>
            <a:noFill/>
          </a:ln>
          <a:effectLst/>
        </p:spPr>
        <p:txBody>
          <a:bodyPr wrap="none" lIns="34290" tIns="17145" rIns="34290" bIns="17145" anchor="ctr"/>
          <a:lstStyle/>
          <a:p>
            <a:pPr>
              <a:defRPr/>
            </a:pPr>
            <a:endParaRPr lang="zh-CN" altLang="en-US"/>
          </a:p>
        </p:txBody>
      </p:sp>
      <p:sp>
        <p:nvSpPr>
          <p:cNvPr id="51" name="Freeform 70"/>
          <p:cNvSpPr>
            <a:spLocks noChangeArrowheads="1"/>
          </p:cNvSpPr>
          <p:nvPr/>
        </p:nvSpPr>
        <p:spPr bwMode="auto">
          <a:xfrm>
            <a:off x="3460696" y="3089617"/>
            <a:ext cx="338244" cy="302988"/>
          </a:xfrm>
          <a:custGeom>
            <a:avLst/>
            <a:gdLst>
              <a:gd name="T0" fmla="*/ 170295 w 497"/>
              <a:gd name="T1" fmla="*/ 329219 h 445"/>
              <a:gd name="T2" fmla="*/ 170295 w 497"/>
              <a:gd name="T3" fmla="*/ 329219 h 445"/>
              <a:gd name="T4" fmla="*/ 170295 w 497"/>
              <a:gd name="T5" fmla="*/ 149645 h 445"/>
              <a:gd name="T6" fmla="*/ 63561 w 497"/>
              <a:gd name="T7" fmla="*/ 149645 h 445"/>
              <a:gd name="T8" fmla="*/ 0 w 497"/>
              <a:gd name="T9" fmla="*/ 213094 h 445"/>
              <a:gd name="T10" fmla="*/ 0 w 497"/>
              <a:gd name="T11" fmla="*/ 381894 h 445"/>
              <a:gd name="T12" fmla="*/ 63561 w 497"/>
              <a:gd name="T13" fmla="*/ 446541 h 445"/>
              <a:gd name="T14" fmla="*/ 85147 w 497"/>
              <a:gd name="T15" fmla="*/ 446541 h 445"/>
              <a:gd name="T16" fmla="*/ 85147 w 497"/>
              <a:gd name="T17" fmla="*/ 531539 h 445"/>
              <a:gd name="T18" fmla="*/ 181088 w 497"/>
              <a:gd name="T19" fmla="*/ 446541 h 445"/>
              <a:gd name="T20" fmla="*/ 328597 w 497"/>
              <a:gd name="T21" fmla="*/ 446541 h 445"/>
              <a:gd name="T22" fmla="*/ 382563 w 497"/>
              <a:gd name="T23" fmla="*/ 381894 h 445"/>
              <a:gd name="T24" fmla="*/ 382563 w 497"/>
              <a:gd name="T25" fmla="*/ 329219 h 445"/>
              <a:gd name="T26" fmla="*/ 382563 w 497"/>
              <a:gd name="T27" fmla="*/ 329219 h 445"/>
              <a:gd name="T28" fmla="*/ 170295 w 497"/>
              <a:gd name="T29" fmla="*/ 329219 h 445"/>
              <a:gd name="T30" fmla="*/ 531271 w 497"/>
              <a:gd name="T31" fmla="*/ 0 h 445"/>
              <a:gd name="T32" fmla="*/ 531271 w 497"/>
              <a:gd name="T33" fmla="*/ 0 h 445"/>
              <a:gd name="T34" fmla="*/ 265036 w 497"/>
              <a:gd name="T35" fmla="*/ 0 h 445"/>
              <a:gd name="T36" fmla="*/ 212269 w 497"/>
              <a:gd name="T37" fmla="*/ 64647 h 445"/>
              <a:gd name="T38" fmla="*/ 212269 w 497"/>
              <a:gd name="T39" fmla="*/ 296896 h 445"/>
              <a:gd name="T40" fmla="*/ 414943 w 497"/>
              <a:gd name="T41" fmla="*/ 296896 h 445"/>
              <a:gd name="T42" fmla="*/ 509684 w 497"/>
              <a:gd name="T43" fmla="*/ 381894 h 445"/>
              <a:gd name="T44" fmla="*/ 509684 w 497"/>
              <a:gd name="T45" fmla="*/ 296896 h 445"/>
              <a:gd name="T46" fmla="*/ 531271 w 497"/>
              <a:gd name="T47" fmla="*/ 296896 h 445"/>
              <a:gd name="T48" fmla="*/ 594832 w 497"/>
              <a:gd name="T49" fmla="*/ 233446 h 445"/>
              <a:gd name="T50" fmla="*/ 594832 w 497"/>
              <a:gd name="T51" fmla="*/ 64647 h 445"/>
              <a:gd name="T52" fmla="*/ 531271 w 497"/>
              <a:gd name="T53" fmla="*/ 0 h 44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97" h="445">
                <a:moveTo>
                  <a:pt x="142" y="275"/>
                </a:moveTo>
                <a:lnTo>
                  <a:pt x="142" y="275"/>
                </a:lnTo>
                <a:cubicBezTo>
                  <a:pt x="142" y="125"/>
                  <a:pt x="142" y="125"/>
                  <a:pt x="142" y="125"/>
                </a:cubicBezTo>
                <a:cubicBezTo>
                  <a:pt x="53" y="125"/>
                  <a:pt x="53" y="125"/>
                  <a:pt x="53" y="125"/>
                </a:cubicBezTo>
                <a:cubicBezTo>
                  <a:pt x="18" y="125"/>
                  <a:pt x="0" y="151"/>
                  <a:pt x="0" y="178"/>
                </a:cubicBezTo>
                <a:cubicBezTo>
                  <a:pt x="0" y="319"/>
                  <a:pt x="0" y="319"/>
                  <a:pt x="0" y="319"/>
                </a:cubicBezTo>
                <a:cubicBezTo>
                  <a:pt x="0" y="354"/>
                  <a:pt x="18" y="373"/>
                  <a:pt x="53" y="373"/>
                </a:cubicBezTo>
                <a:cubicBezTo>
                  <a:pt x="71" y="373"/>
                  <a:pt x="71" y="373"/>
                  <a:pt x="71" y="373"/>
                </a:cubicBezTo>
                <a:cubicBezTo>
                  <a:pt x="71" y="444"/>
                  <a:pt x="71" y="444"/>
                  <a:pt x="71" y="444"/>
                </a:cubicBezTo>
                <a:cubicBezTo>
                  <a:pt x="151" y="373"/>
                  <a:pt x="151" y="373"/>
                  <a:pt x="151" y="373"/>
                </a:cubicBezTo>
                <a:cubicBezTo>
                  <a:pt x="274" y="373"/>
                  <a:pt x="274" y="373"/>
                  <a:pt x="274" y="373"/>
                </a:cubicBezTo>
                <a:cubicBezTo>
                  <a:pt x="302" y="373"/>
                  <a:pt x="319" y="354"/>
                  <a:pt x="319" y="319"/>
                </a:cubicBezTo>
                <a:cubicBezTo>
                  <a:pt x="319" y="275"/>
                  <a:pt x="319" y="275"/>
                  <a:pt x="319" y="275"/>
                </a:cubicBezTo>
                <a:lnTo>
                  <a:pt x="142" y="275"/>
                </a:lnTo>
                <a:close/>
                <a:moveTo>
                  <a:pt x="443" y="0"/>
                </a:moveTo>
                <a:lnTo>
                  <a:pt x="443" y="0"/>
                </a:lnTo>
                <a:cubicBezTo>
                  <a:pt x="221" y="0"/>
                  <a:pt x="221" y="0"/>
                  <a:pt x="221" y="0"/>
                </a:cubicBezTo>
                <a:cubicBezTo>
                  <a:pt x="195" y="0"/>
                  <a:pt x="177" y="27"/>
                  <a:pt x="177" y="54"/>
                </a:cubicBezTo>
                <a:cubicBezTo>
                  <a:pt x="177" y="248"/>
                  <a:pt x="177" y="248"/>
                  <a:pt x="177" y="248"/>
                </a:cubicBezTo>
                <a:cubicBezTo>
                  <a:pt x="346" y="248"/>
                  <a:pt x="346" y="248"/>
                  <a:pt x="346" y="248"/>
                </a:cubicBezTo>
                <a:cubicBezTo>
                  <a:pt x="425" y="319"/>
                  <a:pt x="425" y="319"/>
                  <a:pt x="425" y="319"/>
                </a:cubicBezTo>
                <a:cubicBezTo>
                  <a:pt x="425" y="248"/>
                  <a:pt x="425" y="248"/>
                  <a:pt x="425" y="248"/>
                </a:cubicBezTo>
                <a:cubicBezTo>
                  <a:pt x="443" y="248"/>
                  <a:pt x="443" y="248"/>
                  <a:pt x="443" y="248"/>
                </a:cubicBezTo>
                <a:cubicBezTo>
                  <a:pt x="470" y="248"/>
                  <a:pt x="496" y="231"/>
                  <a:pt x="496" y="195"/>
                </a:cubicBezTo>
                <a:cubicBezTo>
                  <a:pt x="496" y="54"/>
                  <a:pt x="496" y="54"/>
                  <a:pt x="496" y="54"/>
                </a:cubicBezTo>
                <a:cubicBezTo>
                  <a:pt x="496" y="27"/>
                  <a:pt x="470" y="0"/>
                  <a:pt x="443" y="0"/>
                </a:cubicBezTo>
                <a:close/>
              </a:path>
            </a:pathLst>
          </a:custGeom>
          <a:solidFill>
            <a:schemeClr val="bg1"/>
          </a:solidFill>
          <a:ln>
            <a:noFill/>
          </a:ln>
          <a:effectLst/>
        </p:spPr>
        <p:txBody>
          <a:bodyPr wrap="none" lIns="34290" tIns="17145" rIns="34290" bIns="17145" anchor="ctr"/>
          <a:lstStyle/>
          <a:p>
            <a:pPr>
              <a:defRPr/>
            </a:pPr>
            <a:endParaRPr lang="zh-CN" altLang="en-US"/>
          </a:p>
        </p:txBody>
      </p:sp>
      <p:sp>
        <p:nvSpPr>
          <p:cNvPr id="52" name="Freeform 111"/>
          <p:cNvSpPr>
            <a:spLocks noChangeArrowheads="1"/>
          </p:cNvSpPr>
          <p:nvPr/>
        </p:nvSpPr>
        <p:spPr bwMode="auto">
          <a:xfrm>
            <a:off x="4336090" y="3722399"/>
            <a:ext cx="247296" cy="302376"/>
          </a:xfrm>
          <a:custGeom>
            <a:avLst/>
            <a:gdLst>
              <a:gd name="T0" fmla="*/ 416411 w 355"/>
              <a:gd name="T1" fmla="*/ 339721 h 435"/>
              <a:gd name="T2" fmla="*/ 416411 w 355"/>
              <a:gd name="T3" fmla="*/ 339721 h 435"/>
              <a:gd name="T4" fmla="*/ 214223 w 355"/>
              <a:gd name="T5" fmla="*/ 414148 h 435"/>
              <a:gd name="T6" fmla="*/ 10832 w 355"/>
              <a:gd name="T7" fmla="*/ 339721 h 435"/>
              <a:gd name="T8" fmla="*/ 0 w 355"/>
              <a:gd name="T9" fmla="*/ 339721 h 435"/>
              <a:gd name="T10" fmla="*/ 0 w 355"/>
              <a:gd name="T11" fmla="*/ 403344 h 435"/>
              <a:gd name="T12" fmla="*/ 214223 w 355"/>
              <a:gd name="T13" fmla="*/ 520986 h 435"/>
              <a:gd name="T14" fmla="*/ 426039 w 355"/>
              <a:gd name="T15" fmla="*/ 403344 h 435"/>
              <a:gd name="T16" fmla="*/ 426039 w 355"/>
              <a:gd name="T17" fmla="*/ 339721 h 435"/>
              <a:gd name="T18" fmla="*/ 416411 w 355"/>
              <a:gd name="T19" fmla="*/ 339721 h 435"/>
              <a:gd name="T20" fmla="*/ 416411 w 355"/>
              <a:gd name="T21" fmla="*/ 192068 h 435"/>
              <a:gd name="T22" fmla="*/ 416411 w 355"/>
              <a:gd name="T23" fmla="*/ 192068 h 435"/>
              <a:gd name="T24" fmla="*/ 214223 w 355"/>
              <a:gd name="T25" fmla="*/ 255691 h 435"/>
              <a:gd name="T26" fmla="*/ 10832 w 355"/>
              <a:gd name="T27" fmla="*/ 192068 h 435"/>
              <a:gd name="T28" fmla="*/ 0 w 355"/>
              <a:gd name="T29" fmla="*/ 192068 h 435"/>
              <a:gd name="T30" fmla="*/ 0 w 355"/>
              <a:gd name="T31" fmla="*/ 266495 h 435"/>
              <a:gd name="T32" fmla="*/ 214223 w 355"/>
              <a:gd name="T33" fmla="*/ 350525 h 435"/>
              <a:gd name="T34" fmla="*/ 426039 w 355"/>
              <a:gd name="T35" fmla="*/ 266495 h 435"/>
              <a:gd name="T36" fmla="*/ 426039 w 355"/>
              <a:gd name="T37" fmla="*/ 192068 h 435"/>
              <a:gd name="T38" fmla="*/ 416411 w 355"/>
              <a:gd name="T39" fmla="*/ 192068 h 435"/>
              <a:gd name="T40" fmla="*/ 214223 w 355"/>
              <a:gd name="T41" fmla="*/ 0 h 435"/>
              <a:gd name="T42" fmla="*/ 214223 w 355"/>
              <a:gd name="T43" fmla="*/ 0 h 435"/>
              <a:gd name="T44" fmla="*/ 0 w 355"/>
              <a:gd name="T45" fmla="*/ 74427 h 435"/>
              <a:gd name="T46" fmla="*/ 0 w 355"/>
              <a:gd name="T47" fmla="*/ 116441 h 435"/>
              <a:gd name="T48" fmla="*/ 214223 w 355"/>
              <a:gd name="T49" fmla="*/ 192068 h 435"/>
              <a:gd name="T50" fmla="*/ 426039 w 355"/>
              <a:gd name="T51" fmla="*/ 116441 h 435"/>
              <a:gd name="T52" fmla="*/ 426039 w 355"/>
              <a:gd name="T53" fmla="*/ 74427 h 435"/>
              <a:gd name="T54" fmla="*/ 214223 w 355"/>
              <a:gd name="T55" fmla="*/ 0 h 43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55" h="435">
                <a:moveTo>
                  <a:pt x="346" y="283"/>
                </a:moveTo>
                <a:lnTo>
                  <a:pt x="346" y="283"/>
                </a:lnTo>
                <a:cubicBezTo>
                  <a:pt x="328" y="319"/>
                  <a:pt x="257" y="345"/>
                  <a:pt x="178" y="345"/>
                </a:cubicBezTo>
                <a:cubicBezTo>
                  <a:pt x="97" y="345"/>
                  <a:pt x="36" y="319"/>
                  <a:pt x="9" y="283"/>
                </a:cubicBezTo>
                <a:cubicBezTo>
                  <a:pt x="9" y="275"/>
                  <a:pt x="0" y="283"/>
                  <a:pt x="0" y="283"/>
                </a:cubicBezTo>
                <a:cubicBezTo>
                  <a:pt x="0" y="292"/>
                  <a:pt x="0" y="336"/>
                  <a:pt x="0" y="336"/>
                </a:cubicBezTo>
                <a:cubicBezTo>
                  <a:pt x="0" y="381"/>
                  <a:pt x="80" y="434"/>
                  <a:pt x="178" y="434"/>
                </a:cubicBezTo>
                <a:cubicBezTo>
                  <a:pt x="275" y="434"/>
                  <a:pt x="354" y="381"/>
                  <a:pt x="354" y="336"/>
                </a:cubicBezTo>
                <a:cubicBezTo>
                  <a:pt x="354" y="336"/>
                  <a:pt x="354" y="292"/>
                  <a:pt x="354" y="283"/>
                </a:cubicBezTo>
                <a:cubicBezTo>
                  <a:pt x="354" y="283"/>
                  <a:pt x="346" y="275"/>
                  <a:pt x="346" y="283"/>
                </a:cubicBezTo>
                <a:close/>
                <a:moveTo>
                  <a:pt x="346" y="160"/>
                </a:moveTo>
                <a:lnTo>
                  <a:pt x="346" y="160"/>
                </a:lnTo>
                <a:cubicBezTo>
                  <a:pt x="328" y="186"/>
                  <a:pt x="257" y="213"/>
                  <a:pt x="178" y="213"/>
                </a:cubicBezTo>
                <a:cubicBezTo>
                  <a:pt x="97" y="213"/>
                  <a:pt x="36" y="186"/>
                  <a:pt x="9" y="160"/>
                </a:cubicBezTo>
                <a:cubicBezTo>
                  <a:pt x="9" y="151"/>
                  <a:pt x="0" y="160"/>
                  <a:pt x="0" y="160"/>
                </a:cubicBezTo>
                <a:lnTo>
                  <a:pt x="0" y="222"/>
                </a:lnTo>
                <a:cubicBezTo>
                  <a:pt x="0" y="257"/>
                  <a:pt x="80" y="292"/>
                  <a:pt x="178" y="292"/>
                </a:cubicBezTo>
                <a:cubicBezTo>
                  <a:pt x="275" y="292"/>
                  <a:pt x="354" y="257"/>
                  <a:pt x="354" y="222"/>
                </a:cubicBezTo>
                <a:lnTo>
                  <a:pt x="354" y="160"/>
                </a:lnTo>
                <a:cubicBezTo>
                  <a:pt x="354" y="160"/>
                  <a:pt x="346" y="151"/>
                  <a:pt x="346" y="160"/>
                </a:cubicBezTo>
                <a:close/>
                <a:moveTo>
                  <a:pt x="178" y="0"/>
                </a:moveTo>
                <a:lnTo>
                  <a:pt x="178" y="0"/>
                </a:lnTo>
                <a:cubicBezTo>
                  <a:pt x="80" y="0"/>
                  <a:pt x="0" y="26"/>
                  <a:pt x="0" y="62"/>
                </a:cubicBezTo>
                <a:cubicBezTo>
                  <a:pt x="0" y="97"/>
                  <a:pt x="0" y="97"/>
                  <a:pt x="0" y="97"/>
                </a:cubicBezTo>
                <a:cubicBezTo>
                  <a:pt x="0" y="133"/>
                  <a:pt x="80" y="160"/>
                  <a:pt x="178" y="160"/>
                </a:cubicBezTo>
                <a:cubicBezTo>
                  <a:pt x="275" y="160"/>
                  <a:pt x="354" y="133"/>
                  <a:pt x="354" y="97"/>
                </a:cubicBezTo>
                <a:cubicBezTo>
                  <a:pt x="354" y="62"/>
                  <a:pt x="354" y="62"/>
                  <a:pt x="354" y="62"/>
                </a:cubicBezTo>
                <a:cubicBezTo>
                  <a:pt x="354" y="26"/>
                  <a:pt x="275" y="0"/>
                  <a:pt x="178" y="0"/>
                </a:cubicBezTo>
                <a:close/>
              </a:path>
            </a:pathLst>
          </a:custGeom>
          <a:solidFill>
            <a:schemeClr val="bg1"/>
          </a:solidFill>
          <a:ln>
            <a:noFill/>
          </a:ln>
          <a:effectLst/>
        </p:spPr>
        <p:txBody>
          <a:bodyPr wrap="none" lIns="34290" tIns="17145" rIns="34290" bIns="17145" anchor="ctr"/>
          <a:lstStyle/>
          <a:p>
            <a:pPr>
              <a:defRPr/>
            </a:pPr>
            <a:endParaRPr lang="zh-CN" altLang="en-US"/>
          </a:p>
        </p:txBody>
      </p:sp>
      <p:sp>
        <p:nvSpPr>
          <p:cNvPr id="53" name="Freeform 74"/>
          <p:cNvSpPr>
            <a:spLocks noChangeArrowheads="1"/>
          </p:cNvSpPr>
          <p:nvPr/>
        </p:nvSpPr>
        <p:spPr bwMode="auto">
          <a:xfrm>
            <a:off x="5122368" y="3089617"/>
            <a:ext cx="326070" cy="288622"/>
          </a:xfrm>
          <a:custGeom>
            <a:avLst/>
            <a:gdLst>
              <a:gd name="T0" fmla="*/ 541820 w 461"/>
              <a:gd name="T1" fmla="*/ 255464 h 409"/>
              <a:gd name="T2" fmla="*/ 541820 w 461"/>
              <a:gd name="T3" fmla="*/ 255464 h 409"/>
              <a:gd name="T4" fmla="*/ 296740 w 461"/>
              <a:gd name="T5" fmla="*/ 20389 h 409"/>
              <a:gd name="T6" fmla="*/ 254692 w 461"/>
              <a:gd name="T7" fmla="*/ 20389 h 409"/>
              <a:gd name="T8" fmla="*/ 10812 w 461"/>
              <a:gd name="T9" fmla="*/ 255464 h 409"/>
              <a:gd name="T10" fmla="*/ 21625 w 461"/>
              <a:gd name="T11" fmla="*/ 275853 h 409"/>
              <a:gd name="T12" fmla="*/ 74485 w 461"/>
              <a:gd name="T13" fmla="*/ 275853 h 409"/>
              <a:gd name="T14" fmla="*/ 74485 w 461"/>
              <a:gd name="T15" fmla="*/ 467750 h 409"/>
              <a:gd name="T16" fmla="*/ 94909 w 461"/>
              <a:gd name="T17" fmla="*/ 489339 h 409"/>
              <a:gd name="T18" fmla="*/ 212643 w 461"/>
              <a:gd name="T19" fmla="*/ 489339 h 409"/>
              <a:gd name="T20" fmla="*/ 212643 w 461"/>
              <a:gd name="T21" fmla="*/ 297441 h 409"/>
              <a:gd name="T22" fmla="*/ 339989 w 461"/>
              <a:gd name="T23" fmla="*/ 297441 h 409"/>
              <a:gd name="T24" fmla="*/ 339989 w 461"/>
              <a:gd name="T25" fmla="*/ 489339 h 409"/>
              <a:gd name="T26" fmla="*/ 457724 w 461"/>
              <a:gd name="T27" fmla="*/ 489339 h 409"/>
              <a:gd name="T28" fmla="*/ 478147 w 461"/>
              <a:gd name="T29" fmla="*/ 467750 h 409"/>
              <a:gd name="T30" fmla="*/ 478147 w 461"/>
              <a:gd name="T31" fmla="*/ 275853 h 409"/>
              <a:gd name="T32" fmla="*/ 532209 w 461"/>
              <a:gd name="T33" fmla="*/ 275853 h 409"/>
              <a:gd name="T34" fmla="*/ 541820 w 461"/>
              <a:gd name="T35" fmla="*/ 255464 h 40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61" h="409">
                <a:moveTo>
                  <a:pt x="451" y="213"/>
                </a:moveTo>
                <a:lnTo>
                  <a:pt x="451" y="213"/>
                </a:lnTo>
                <a:cubicBezTo>
                  <a:pt x="247" y="17"/>
                  <a:pt x="247" y="17"/>
                  <a:pt x="247" y="17"/>
                </a:cubicBezTo>
                <a:cubicBezTo>
                  <a:pt x="238" y="0"/>
                  <a:pt x="221" y="0"/>
                  <a:pt x="212" y="17"/>
                </a:cubicBezTo>
                <a:cubicBezTo>
                  <a:pt x="9" y="213"/>
                  <a:pt x="9" y="213"/>
                  <a:pt x="9" y="213"/>
                </a:cubicBezTo>
                <a:cubicBezTo>
                  <a:pt x="0" y="221"/>
                  <a:pt x="9" y="230"/>
                  <a:pt x="18" y="230"/>
                </a:cubicBezTo>
                <a:cubicBezTo>
                  <a:pt x="62" y="230"/>
                  <a:pt x="62" y="230"/>
                  <a:pt x="62" y="230"/>
                </a:cubicBezTo>
                <a:cubicBezTo>
                  <a:pt x="62" y="390"/>
                  <a:pt x="62" y="390"/>
                  <a:pt x="62" y="390"/>
                </a:cubicBezTo>
                <a:cubicBezTo>
                  <a:pt x="62" y="399"/>
                  <a:pt x="62" y="408"/>
                  <a:pt x="79" y="408"/>
                </a:cubicBezTo>
                <a:cubicBezTo>
                  <a:pt x="177" y="408"/>
                  <a:pt x="177" y="408"/>
                  <a:pt x="177" y="408"/>
                </a:cubicBezTo>
                <a:cubicBezTo>
                  <a:pt x="177" y="248"/>
                  <a:pt x="177" y="248"/>
                  <a:pt x="177" y="248"/>
                </a:cubicBezTo>
                <a:cubicBezTo>
                  <a:pt x="283" y="248"/>
                  <a:pt x="283" y="248"/>
                  <a:pt x="283" y="248"/>
                </a:cubicBezTo>
                <a:cubicBezTo>
                  <a:pt x="283" y="408"/>
                  <a:pt x="283" y="408"/>
                  <a:pt x="283" y="408"/>
                </a:cubicBezTo>
                <a:cubicBezTo>
                  <a:pt x="381" y="408"/>
                  <a:pt x="381" y="408"/>
                  <a:pt x="381" y="408"/>
                </a:cubicBezTo>
                <a:cubicBezTo>
                  <a:pt x="398" y="408"/>
                  <a:pt x="398" y="399"/>
                  <a:pt x="398" y="390"/>
                </a:cubicBezTo>
                <a:cubicBezTo>
                  <a:pt x="398" y="230"/>
                  <a:pt x="398" y="230"/>
                  <a:pt x="398" y="230"/>
                </a:cubicBezTo>
                <a:cubicBezTo>
                  <a:pt x="443" y="230"/>
                  <a:pt x="443" y="230"/>
                  <a:pt x="443" y="230"/>
                </a:cubicBezTo>
                <a:cubicBezTo>
                  <a:pt x="451" y="230"/>
                  <a:pt x="460" y="221"/>
                  <a:pt x="451" y="213"/>
                </a:cubicBezTo>
              </a:path>
            </a:pathLst>
          </a:custGeom>
          <a:solidFill>
            <a:schemeClr val="bg1"/>
          </a:solidFill>
          <a:ln>
            <a:noFill/>
          </a:ln>
          <a:effectLst/>
        </p:spPr>
        <p:txBody>
          <a:bodyPr wrap="none" lIns="34290" tIns="17145" rIns="34290" bIns="17145" anchor="ctr"/>
          <a:lstStyle/>
          <a:p>
            <a:pPr>
              <a:defRPr/>
            </a:pPr>
            <a:endParaRPr lang="zh-CN" altLang="en-US"/>
          </a:p>
        </p:txBody>
      </p:sp>
      <p:sp>
        <p:nvSpPr>
          <p:cNvPr id="54" name="Content Placeholder 2"/>
          <p:cNvSpPr txBox="1"/>
          <p:nvPr/>
        </p:nvSpPr>
        <p:spPr bwMode="auto">
          <a:xfrm>
            <a:off x="5879486" y="1981270"/>
            <a:ext cx="2580946" cy="74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复杂任务不知从何开始，时间管理规划不好</a:t>
            </a:r>
          </a:p>
          <a:p>
            <a:pPr defTabSz="685800">
              <a:spcBef>
                <a:spcPct val="20000"/>
              </a:spcBef>
              <a:defRPr/>
            </a:pPr>
            <a:r>
              <a:rPr lang="zh-CN" altLang="en-US" sz="11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面对复杂有难度的任务，会缺乏对成功的控制感，因此选择逃避、拖延。</a:t>
            </a:r>
          </a:p>
        </p:txBody>
      </p:sp>
      <p:sp>
        <p:nvSpPr>
          <p:cNvPr id="55" name="Content Placeholder 2"/>
          <p:cNvSpPr txBox="1"/>
          <p:nvPr/>
        </p:nvSpPr>
        <p:spPr bwMode="auto">
          <a:xfrm>
            <a:off x="5886112" y="2995062"/>
            <a:ext cx="2358296" cy="74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总是“稍后”再做，拖延成习惯</a:t>
            </a:r>
          </a:p>
          <a:p>
            <a:pPr defTabSz="685800">
              <a:spcBef>
                <a:spcPct val="20000"/>
              </a:spcBef>
              <a:defRPr/>
            </a:pPr>
            <a:r>
              <a:rPr lang="zh-CN" altLang="en-US" sz="11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受</a:t>
            </a:r>
            <a:r>
              <a:rPr lang="en-US" altLang="zh-CN" sz="11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DDL</a:t>
            </a:r>
            <a:r>
              <a:rPr lang="zh-CN" altLang="en-US" sz="11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思维的影响，加上之前考试复习效率不如最后时刻的爆发等形成的经验，自然养成拖延。</a:t>
            </a:r>
          </a:p>
        </p:txBody>
      </p:sp>
      <p:sp>
        <p:nvSpPr>
          <p:cNvPr id="56" name="Content Placeholder 2"/>
          <p:cNvSpPr txBox="1"/>
          <p:nvPr/>
        </p:nvSpPr>
        <p:spPr bwMode="auto">
          <a:xfrm>
            <a:off x="611560" y="1974644"/>
            <a:ext cx="2358296" cy="74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800">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完美主义</a:t>
            </a:r>
            <a:endParaRPr lang="en-US" altLang="zh-CN"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lvl="0" algn="r" defTabSz="685800">
              <a:spcBef>
                <a:spcPct val="20000"/>
              </a:spcBef>
              <a:defRPr/>
            </a:pPr>
            <a:r>
              <a:rPr lang="zh-CN" altLang="en-US" sz="11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完美主义者担心事情做不好，畏首畏尾，犹豫不决，于是拖着不开始</a:t>
            </a:r>
            <a:r>
              <a:rPr lang="zh-CN" altLang="en-US" sz="10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a:t>
            </a:r>
          </a:p>
        </p:txBody>
      </p:sp>
      <p:sp>
        <p:nvSpPr>
          <p:cNvPr id="57" name="Content Placeholder 2"/>
          <p:cNvSpPr txBox="1"/>
          <p:nvPr/>
        </p:nvSpPr>
        <p:spPr bwMode="auto">
          <a:xfrm>
            <a:off x="624812" y="3008314"/>
            <a:ext cx="2358296" cy="74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800">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低能量状态</a:t>
            </a:r>
          </a:p>
          <a:p>
            <a:pPr algn="r" defTabSz="685800">
              <a:spcBef>
                <a:spcPct val="20000"/>
              </a:spcBef>
              <a:defRPr/>
            </a:pPr>
            <a:r>
              <a:rPr lang="zh-CN" altLang="en-US" sz="11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低能量状态就像手机进入了省电模式，性能也会跟着变差。</a:t>
            </a:r>
          </a:p>
        </p:txBody>
      </p:sp>
      <p:sp>
        <p:nvSpPr>
          <p:cNvPr id="58" name="Content Placeholder 2"/>
          <p:cNvSpPr txBox="1"/>
          <p:nvPr/>
        </p:nvSpPr>
        <p:spPr bwMode="auto">
          <a:xfrm>
            <a:off x="3336050" y="4274360"/>
            <a:ext cx="2358296" cy="601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800">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产生心理阻抗</a:t>
            </a:r>
          </a:p>
          <a:p>
            <a:pPr algn="ctr" defTabSz="685800">
              <a:spcBef>
                <a:spcPct val="20000"/>
              </a:spcBef>
              <a:defRPr/>
            </a:pPr>
            <a:r>
              <a:rPr lang="zh-CN" altLang="en-US" sz="11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单纯 “不想做”</a:t>
            </a:r>
            <a:r>
              <a:rPr lang="zh-CN" altLang="en-US" sz="11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而充满</a:t>
            </a:r>
            <a:r>
              <a:rPr lang="zh-CN" altLang="en-US" sz="11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了抵触，选择一种被动的攻击方式：阻抗。</a:t>
            </a:r>
          </a:p>
        </p:txBody>
      </p:sp>
      <p:sp>
        <p:nvSpPr>
          <p:cNvPr id="59" name="Content Placeholder 2"/>
          <p:cNvSpPr txBox="1"/>
          <p:nvPr/>
        </p:nvSpPr>
        <p:spPr bwMode="auto">
          <a:xfrm>
            <a:off x="3122959" y="742363"/>
            <a:ext cx="2726670" cy="57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800">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对未知的恐惧</a:t>
            </a:r>
          </a:p>
          <a:p>
            <a:pPr algn="ctr" defTabSz="685800">
              <a:spcBef>
                <a:spcPct val="20000"/>
              </a:spcBef>
              <a:defRPr/>
            </a:pPr>
            <a:r>
              <a:rPr lang="zh-CN" altLang="en-US" sz="11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害怕去做某件事是因为会曝露出不想知道的真相，因此会选择性忽视它们</a:t>
            </a:r>
            <a:r>
              <a:rPr lang="zh-CN" altLang="en-US" sz="10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window dir="ver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1000" fill="hold"/>
                                        <p:tgtEl>
                                          <p:spTgt spid="24"/>
                                        </p:tgtEl>
                                        <p:attrNameLst>
                                          <p:attrName>ppt_w</p:attrName>
                                        </p:attrNameLst>
                                      </p:cBhvr>
                                      <p:tavLst>
                                        <p:tav tm="0">
                                          <p:val>
                                            <p:strVal val="#ppt_w*0.70"/>
                                          </p:val>
                                        </p:tav>
                                        <p:tav tm="100000">
                                          <p:val>
                                            <p:strVal val="#ppt_w"/>
                                          </p:val>
                                        </p:tav>
                                      </p:tavLst>
                                    </p:anim>
                                    <p:anim calcmode="lin" valueType="num">
                                      <p:cBhvr>
                                        <p:cTn id="8" dur="1000" fill="hold"/>
                                        <p:tgtEl>
                                          <p:spTgt spid="24"/>
                                        </p:tgtEl>
                                        <p:attrNameLst>
                                          <p:attrName>ppt_h</p:attrName>
                                        </p:attrNameLst>
                                      </p:cBhvr>
                                      <p:tavLst>
                                        <p:tav tm="0">
                                          <p:val>
                                            <p:strVal val="#ppt_h"/>
                                          </p:val>
                                        </p:tav>
                                        <p:tav tm="100000">
                                          <p:val>
                                            <p:strVal val="#ppt_h"/>
                                          </p:val>
                                        </p:tav>
                                      </p:tavLst>
                                    </p:anim>
                                    <p:animEffect transition="in" filter="fade">
                                      <p:cBhvr>
                                        <p:cTn id="9" dur="1000"/>
                                        <p:tgtEl>
                                          <p:spTgt spid="24"/>
                                        </p:tgtEl>
                                      </p:cBhvr>
                                    </p:animEffect>
                                  </p:childTnLst>
                                </p:cTn>
                              </p:par>
                              <p:par>
                                <p:cTn id="10" presetID="10" presetClass="entr" presetSubtype="0"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par>
                          <p:cTn id="13" fill="hold">
                            <p:stCondLst>
                              <p:cond delay="1000"/>
                            </p:stCondLst>
                            <p:childTnLst>
                              <p:par>
                                <p:cTn id="14" presetID="1" presetClass="entr" presetSubtype="0" fill="hold" grpId="0" nodeType="afterEffect">
                                  <p:stCondLst>
                                    <p:cond delay="0"/>
                                  </p:stCondLst>
                                  <p:childTnLst>
                                    <p:set>
                                      <p:cBhvr>
                                        <p:cTn id="15" dur="1" fill="hold">
                                          <p:stCondLst>
                                            <p:cond delay="0"/>
                                          </p:stCondLst>
                                        </p:cTn>
                                        <p:tgtEl>
                                          <p:spTgt spid="32"/>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fade">
                                      <p:cBhvr>
                                        <p:cTn id="28" dur="500"/>
                                        <p:tgtEl>
                                          <p:spTgt spid="56"/>
                                        </p:tgtEl>
                                      </p:cBhvr>
                                    </p:animEffect>
                                  </p:childTnLst>
                                </p:cTn>
                              </p:par>
                            </p:childTnLst>
                          </p:cTn>
                        </p:par>
                        <p:par>
                          <p:cTn id="29" fill="hold">
                            <p:stCondLst>
                              <p:cond delay="2000"/>
                            </p:stCondLst>
                            <p:childTnLst>
                              <p:par>
                                <p:cTn id="30" presetID="1" presetClass="entr" presetSubtype="0"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childTnLst>
                                </p:cTn>
                              </p:par>
                            </p:childTnLst>
                          </p:cTn>
                        </p:par>
                        <p:par>
                          <p:cTn id="32" fill="hold">
                            <p:stCondLst>
                              <p:cond delay="2000"/>
                            </p:stCondLst>
                            <p:childTnLst>
                              <p:par>
                                <p:cTn id="33" presetID="1" presetClass="entr" presetSubtype="0"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49"/>
                                        </p:tgtEl>
                                        <p:attrNameLst>
                                          <p:attrName>style.visibility</p:attrName>
                                        </p:attrNameLst>
                                      </p:cBhvr>
                                      <p:to>
                                        <p:strVal val="visible"/>
                                      </p:to>
                                    </p:set>
                                    <p:anim calcmode="lin" valueType="num">
                                      <p:cBhvr>
                                        <p:cTn id="38" dur="500" fill="hold"/>
                                        <p:tgtEl>
                                          <p:spTgt spid="49"/>
                                        </p:tgtEl>
                                        <p:attrNameLst>
                                          <p:attrName>ppt_w</p:attrName>
                                        </p:attrNameLst>
                                      </p:cBhvr>
                                      <p:tavLst>
                                        <p:tav tm="0">
                                          <p:val>
                                            <p:fltVal val="0"/>
                                          </p:val>
                                        </p:tav>
                                        <p:tav tm="100000">
                                          <p:val>
                                            <p:strVal val="#ppt_w"/>
                                          </p:val>
                                        </p:tav>
                                      </p:tavLst>
                                    </p:anim>
                                    <p:anim calcmode="lin" valueType="num">
                                      <p:cBhvr>
                                        <p:cTn id="39" dur="500" fill="hold"/>
                                        <p:tgtEl>
                                          <p:spTgt spid="49"/>
                                        </p:tgtEl>
                                        <p:attrNameLst>
                                          <p:attrName>ppt_h</p:attrName>
                                        </p:attrNameLst>
                                      </p:cBhvr>
                                      <p:tavLst>
                                        <p:tav tm="0">
                                          <p:val>
                                            <p:fltVal val="0"/>
                                          </p:val>
                                        </p:tav>
                                        <p:tav tm="100000">
                                          <p:val>
                                            <p:strVal val="#ppt_h"/>
                                          </p:val>
                                        </p:tav>
                                      </p:tavLst>
                                    </p:anim>
                                    <p:animEffect transition="in" filter="fade">
                                      <p:cBhvr>
                                        <p:cTn id="40" dur="500"/>
                                        <p:tgtEl>
                                          <p:spTgt spid="49"/>
                                        </p:tgtEl>
                                      </p:cBhvr>
                                    </p:animEffect>
                                  </p:childTnLst>
                                </p:cTn>
                              </p:par>
                            </p:childTnLst>
                          </p:cTn>
                        </p:par>
                        <p:par>
                          <p:cTn id="41" fill="hold">
                            <p:stCondLst>
                              <p:cond delay="2500"/>
                            </p:stCondLst>
                            <p:childTnLst>
                              <p:par>
                                <p:cTn id="42" presetID="10" presetClass="entr" presetSubtype="0" fill="hold" grpId="0" nodeType="afterEffect">
                                  <p:stCondLst>
                                    <p:cond delay="0"/>
                                  </p:stCondLst>
                                  <p:childTnLst>
                                    <p:set>
                                      <p:cBhvr>
                                        <p:cTn id="43" dur="1" fill="hold">
                                          <p:stCondLst>
                                            <p:cond delay="0"/>
                                          </p:stCondLst>
                                        </p:cTn>
                                        <p:tgtEl>
                                          <p:spTgt spid="59"/>
                                        </p:tgtEl>
                                        <p:attrNameLst>
                                          <p:attrName>style.visibility</p:attrName>
                                        </p:attrNameLst>
                                      </p:cBhvr>
                                      <p:to>
                                        <p:strVal val="visible"/>
                                      </p:to>
                                    </p:set>
                                    <p:animEffect transition="in" filter="fade">
                                      <p:cBhvr>
                                        <p:cTn id="44" dur="500"/>
                                        <p:tgtEl>
                                          <p:spTgt spid="59"/>
                                        </p:tgtEl>
                                      </p:cBhvr>
                                    </p:animEffect>
                                  </p:childTnLst>
                                </p:cTn>
                              </p:par>
                            </p:childTnLst>
                          </p:cTn>
                        </p:par>
                        <p:par>
                          <p:cTn id="45" fill="hold">
                            <p:stCondLst>
                              <p:cond delay="3000"/>
                            </p:stCondLst>
                            <p:childTnLst>
                              <p:par>
                                <p:cTn id="46" presetID="1" presetClass="entr" presetSubtype="0" fill="hold" grpId="0" nodeType="afterEffect">
                                  <p:stCondLst>
                                    <p:cond delay="0"/>
                                  </p:stCondLst>
                                  <p:childTnLst>
                                    <p:set>
                                      <p:cBhvr>
                                        <p:cTn id="47" dur="1" fill="hold">
                                          <p:stCondLst>
                                            <p:cond delay="0"/>
                                          </p:stCondLst>
                                        </p:cTn>
                                        <p:tgtEl>
                                          <p:spTgt spid="30"/>
                                        </p:tgtEl>
                                        <p:attrNameLst>
                                          <p:attrName>style.visibility</p:attrName>
                                        </p:attrNameLst>
                                      </p:cBhvr>
                                      <p:to>
                                        <p:strVal val="visible"/>
                                      </p:to>
                                    </p:set>
                                  </p:childTnLst>
                                </p:cTn>
                              </p:par>
                            </p:childTnLst>
                          </p:cTn>
                        </p:par>
                        <p:par>
                          <p:cTn id="48" fill="hold">
                            <p:stCondLst>
                              <p:cond delay="3000"/>
                            </p:stCondLst>
                            <p:childTnLst>
                              <p:par>
                                <p:cTn id="49" presetID="1"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0"/>
                                        </p:tgtEl>
                                        <p:attrNameLst>
                                          <p:attrName>style.visibility</p:attrName>
                                        </p:attrNameLst>
                                      </p:cBhvr>
                                      <p:to>
                                        <p:strVal val="visible"/>
                                      </p:to>
                                    </p:set>
                                    <p:anim calcmode="lin" valueType="num">
                                      <p:cBhvr>
                                        <p:cTn id="54" dur="500" fill="hold"/>
                                        <p:tgtEl>
                                          <p:spTgt spid="50"/>
                                        </p:tgtEl>
                                        <p:attrNameLst>
                                          <p:attrName>ppt_w</p:attrName>
                                        </p:attrNameLst>
                                      </p:cBhvr>
                                      <p:tavLst>
                                        <p:tav tm="0">
                                          <p:val>
                                            <p:fltVal val="0"/>
                                          </p:val>
                                        </p:tav>
                                        <p:tav tm="100000">
                                          <p:val>
                                            <p:strVal val="#ppt_w"/>
                                          </p:val>
                                        </p:tav>
                                      </p:tavLst>
                                    </p:anim>
                                    <p:anim calcmode="lin" valueType="num">
                                      <p:cBhvr>
                                        <p:cTn id="55" dur="500" fill="hold"/>
                                        <p:tgtEl>
                                          <p:spTgt spid="50"/>
                                        </p:tgtEl>
                                        <p:attrNameLst>
                                          <p:attrName>ppt_h</p:attrName>
                                        </p:attrNameLst>
                                      </p:cBhvr>
                                      <p:tavLst>
                                        <p:tav tm="0">
                                          <p:val>
                                            <p:fltVal val="0"/>
                                          </p:val>
                                        </p:tav>
                                        <p:tav tm="100000">
                                          <p:val>
                                            <p:strVal val="#ppt_h"/>
                                          </p:val>
                                        </p:tav>
                                      </p:tavLst>
                                    </p:anim>
                                    <p:animEffect transition="in" filter="fade">
                                      <p:cBhvr>
                                        <p:cTn id="56" dur="500"/>
                                        <p:tgtEl>
                                          <p:spTgt spid="50"/>
                                        </p:tgtEl>
                                      </p:cBhvr>
                                    </p:animEffect>
                                  </p:childTnLst>
                                </p:cTn>
                              </p:par>
                            </p:childTnLst>
                          </p:cTn>
                        </p:par>
                        <p:par>
                          <p:cTn id="57" fill="hold">
                            <p:stCondLst>
                              <p:cond delay="3500"/>
                            </p:stCondLst>
                            <p:childTnLst>
                              <p:par>
                                <p:cTn id="58" presetID="10" presetClass="entr" presetSubtype="0" fill="hold" grpId="0"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fade">
                                      <p:cBhvr>
                                        <p:cTn id="60" dur="500"/>
                                        <p:tgtEl>
                                          <p:spTgt spid="54"/>
                                        </p:tgtEl>
                                      </p:cBhvr>
                                    </p:animEffect>
                                  </p:childTnLst>
                                </p:cTn>
                              </p:par>
                            </p:childTnLst>
                          </p:cTn>
                        </p:par>
                        <p:par>
                          <p:cTn id="61" fill="hold">
                            <p:stCondLst>
                              <p:cond delay="4000"/>
                            </p:stCondLst>
                            <p:childTnLst>
                              <p:par>
                                <p:cTn id="62" presetID="1" presetClass="entr" presetSubtype="0" fill="hold" grpId="0" nodeType="afterEffect">
                                  <p:stCondLst>
                                    <p:cond delay="0"/>
                                  </p:stCondLst>
                                  <p:childTnLst>
                                    <p:set>
                                      <p:cBhvr>
                                        <p:cTn id="63" dur="1" fill="hold">
                                          <p:stCondLst>
                                            <p:cond delay="0"/>
                                          </p:stCondLst>
                                        </p:cTn>
                                        <p:tgtEl>
                                          <p:spTgt spid="41"/>
                                        </p:tgtEl>
                                        <p:attrNameLst>
                                          <p:attrName>style.visibility</p:attrName>
                                        </p:attrNameLst>
                                      </p:cBhvr>
                                      <p:to>
                                        <p:strVal val="visible"/>
                                      </p:to>
                                    </p:set>
                                  </p:childTnLst>
                                </p:cTn>
                              </p:par>
                            </p:childTnLst>
                          </p:cTn>
                        </p:par>
                        <p:par>
                          <p:cTn id="64" fill="hold">
                            <p:stCondLst>
                              <p:cond delay="4000"/>
                            </p:stCondLst>
                            <p:childTnLst>
                              <p:par>
                                <p:cTn id="65" presetID="1"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 calcmode="lin" valueType="num">
                                      <p:cBhvr>
                                        <p:cTn id="70" dur="500" fill="hold"/>
                                        <p:tgtEl>
                                          <p:spTgt spid="53"/>
                                        </p:tgtEl>
                                        <p:attrNameLst>
                                          <p:attrName>ppt_w</p:attrName>
                                        </p:attrNameLst>
                                      </p:cBhvr>
                                      <p:tavLst>
                                        <p:tav tm="0">
                                          <p:val>
                                            <p:fltVal val="0"/>
                                          </p:val>
                                        </p:tav>
                                        <p:tav tm="100000">
                                          <p:val>
                                            <p:strVal val="#ppt_w"/>
                                          </p:val>
                                        </p:tav>
                                      </p:tavLst>
                                    </p:anim>
                                    <p:anim calcmode="lin" valueType="num">
                                      <p:cBhvr>
                                        <p:cTn id="71" dur="500" fill="hold"/>
                                        <p:tgtEl>
                                          <p:spTgt spid="53"/>
                                        </p:tgtEl>
                                        <p:attrNameLst>
                                          <p:attrName>ppt_h</p:attrName>
                                        </p:attrNameLst>
                                      </p:cBhvr>
                                      <p:tavLst>
                                        <p:tav tm="0">
                                          <p:val>
                                            <p:fltVal val="0"/>
                                          </p:val>
                                        </p:tav>
                                        <p:tav tm="100000">
                                          <p:val>
                                            <p:strVal val="#ppt_h"/>
                                          </p:val>
                                        </p:tav>
                                      </p:tavLst>
                                    </p:anim>
                                    <p:animEffect transition="in" filter="fade">
                                      <p:cBhvr>
                                        <p:cTn id="72" dur="500"/>
                                        <p:tgtEl>
                                          <p:spTgt spid="53"/>
                                        </p:tgtEl>
                                      </p:cBhvr>
                                    </p:animEffect>
                                  </p:childTnLst>
                                </p:cTn>
                              </p:par>
                            </p:childTnLst>
                          </p:cTn>
                        </p:par>
                        <p:par>
                          <p:cTn id="73" fill="hold">
                            <p:stCondLst>
                              <p:cond delay="4500"/>
                            </p:stCondLst>
                            <p:childTnLst>
                              <p:par>
                                <p:cTn id="74" presetID="10" presetClass="entr" presetSubtype="0" fill="hold" grpId="0" nodeType="after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500"/>
                                        <p:tgtEl>
                                          <p:spTgt spid="55"/>
                                        </p:tgtEl>
                                      </p:cBhvr>
                                    </p:animEffect>
                                  </p:childTnLst>
                                </p:cTn>
                              </p:par>
                            </p:childTnLst>
                          </p:cTn>
                        </p:par>
                        <p:par>
                          <p:cTn id="77" fill="hold">
                            <p:stCondLst>
                              <p:cond delay="5000"/>
                            </p:stCondLst>
                            <p:childTnLst>
                              <p:par>
                                <p:cTn id="78" presetID="1"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childTnLst>
                                </p:cTn>
                              </p:par>
                            </p:childTnLst>
                          </p:cTn>
                        </p:par>
                        <p:par>
                          <p:cTn id="80" fill="hold">
                            <p:stCondLst>
                              <p:cond delay="5000"/>
                            </p:stCondLst>
                            <p:childTnLst>
                              <p:par>
                                <p:cTn id="81" presetID="1" presetClass="entr" presetSubtype="0" fill="hold" grpId="0" nodeType="afterEffect">
                                  <p:stCondLst>
                                    <p:cond delay="0"/>
                                  </p:stCondLst>
                                  <p:childTnLst>
                                    <p:set>
                                      <p:cBhvr>
                                        <p:cTn id="82" dur="1" fill="hold">
                                          <p:stCondLst>
                                            <p:cond delay="0"/>
                                          </p:stCondLst>
                                        </p:cTn>
                                        <p:tgtEl>
                                          <p:spTgt spid="40"/>
                                        </p:tgtEl>
                                        <p:attrNameLst>
                                          <p:attrName>style.visibility</p:attrName>
                                        </p:attrNameLst>
                                      </p:cBhvr>
                                      <p:to>
                                        <p:strVal val="visible"/>
                                      </p:to>
                                    </p:set>
                                  </p:childTnLst>
                                </p:cTn>
                              </p:par>
                            </p:childTnLst>
                          </p:cTn>
                        </p:par>
                        <p:par>
                          <p:cTn id="83" fill="hold">
                            <p:stCondLst>
                              <p:cond delay="5000"/>
                            </p:stCondLst>
                            <p:childTnLst>
                              <p:par>
                                <p:cTn id="84" presetID="53" presetClass="entr" presetSubtype="16"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p:cTn id="86" dur="500" fill="hold"/>
                                        <p:tgtEl>
                                          <p:spTgt spid="52"/>
                                        </p:tgtEl>
                                        <p:attrNameLst>
                                          <p:attrName>ppt_w</p:attrName>
                                        </p:attrNameLst>
                                      </p:cBhvr>
                                      <p:tavLst>
                                        <p:tav tm="0">
                                          <p:val>
                                            <p:fltVal val="0"/>
                                          </p:val>
                                        </p:tav>
                                        <p:tav tm="100000">
                                          <p:val>
                                            <p:strVal val="#ppt_w"/>
                                          </p:val>
                                        </p:tav>
                                      </p:tavLst>
                                    </p:anim>
                                    <p:anim calcmode="lin" valueType="num">
                                      <p:cBhvr>
                                        <p:cTn id="87" dur="500" fill="hold"/>
                                        <p:tgtEl>
                                          <p:spTgt spid="52"/>
                                        </p:tgtEl>
                                        <p:attrNameLst>
                                          <p:attrName>ppt_h</p:attrName>
                                        </p:attrNameLst>
                                      </p:cBhvr>
                                      <p:tavLst>
                                        <p:tav tm="0">
                                          <p:val>
                                            <p:fltVal val="0"/>
                                          </p:val>
                                        </p:tav>
                                        <p:tav tm="100000">
                                          <p:val>
                                            <p:strVal val="#ppt_h"/>
                                          </p:val>
                                        </p:tav>
                                      </p:tavLst>
                                    </p:anim>
                                    <p:animEffect transition="in" filter="fade">
                                      <p:cBhvr>
                                        <p:cTn id="88" dur="500"/>
                                        <p:tgtEl>
                                          <p:spTgt spid="52"/>
                                        </p:tgtEl>
                                      </p:cBhvr>
                                    </p:animEffect>
                                  </p:childTnLst>
                                </p:cTn>
                              </p:par>
                            </p:childTnLst>
                          </p:cTn>
                        </p:par>
                        <p:par>
                          <p:cTn id="89" fill="hold">
                            <p:stCondLst>
                              <p:cond delay="5500"/>
                            </p:stCondLst>
                            <p:childTnLst>
                              <p:par>
                                <p:cTn id="90" presetID="10" presetClass="entr" presetSubtype="0"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Effect transition="in" filter="fade">
                                      <p:cBhvr>
                                        <p:cTn id="92" dur="500"/>
                                        <p:tgtEl>
                                          <p:spTgt spid="58"/>
                                        </p:tgtEl>
                                      </p:cBhvr>
                                    </p:animEffect>
                                  </p:childTnLst>
                                </p:cTn>
                              </p:par>
                            </p:childTnLst>
                          </p:cTn>
                        </p:par>
                        <p:par>
                          <p:cTn id="93" fill="hold">
                            <p:stCondLst>
                              <p:cond delay="6000"/>
                            </p:stCondLst>
                            <p:childTnLst>
                              <p:par>
                                <p:cTn id="94" presetID="1" presetClass="entr" presetSubtype="0" fill="hold" grpId="0" nodeType="afterEffect">
                                  <p:stCondLst>
                                    <p:cond delay="0"/>
                                  </p:stCondLst>
                                  <p:childTnLst>
                                    <p:set>
                                      <p:cBhvr>
                                        <p:cTn id="95" dur="1" fill="hold">
                                          <p:stCondLst>
                                            <p:cond delay="0"/>
                                          </p:stCondLst>
                                        </p:cTn>
                                        <p:tgtEl>
                                          <p:spTgt spid="34"/>
                                        </p:tgtEl>
                                        <p:attrNameLst>
                                          <p:attrName>style.visibility</p:attrName>
                                        </p:attrNameLst>
                                      </p:cBhvr>
                                      <p:to>
                                        <p:strVal val="visible"/>
                                      </p:to>
                                    </p:set>
                                  </p:childTnLst>
                                </p:cTn>
                              </p:par>
                            </p:childTnLst>
                          </p:cTn>
                        </p:par>
                        <p:par>
                          <p:cTn id="96" fill="hold">
                            <p:stCondLst>
                              <p:cond delay="6000"/>
                            </p:stCondLst>
                            <p:childTnLst>
                              <p:par>
                                <p:cTn id="97" presetID="53" presetClass="entr" presetSubtype="16"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 calcmode="lin" valueType="num">
                                      <p:cBhvr>
                                        <p:cTn id="99" dur="500" fill="hold"/>
                                        <p:tgtEl>
                                          <p:spTgt spid="51"/>
                                        </p:tgtEl>
                                        <p:attrNameLst>
                                          <p:attrName>ppt_w</p:attrName>
                                        </p:attrNameLst>
                                      </p:cBhvr>
                                      <p:tavLst>
                                        <p:tav tm="0">
                                          <p:val>
                                            <p:fltVal val="0"/>
                                          </p:val>
                                        </p:tav>
                                        <p:tav tm="100000">
                                          <p:val>
                                            <p:strVal val="#ppt_w"/>
                                          </p:val>
                                        </p:tav>
                                      </p:tavLst>
                                    </p:anim>
                                    <p:anim calcmode="lin" valueType="num">
                                      <p:cBhvr>
                                        <p:cTn id="100" dur="500" fill="hold"/>
                                        <p:tgtEl>
                                          <p:spTgt spid="51"/>
                                        </p:tgtEl>
                                        <p:attrNameLst>
                                          <p:attrName>ppt_h</p:attrName>
                                        </p:attrNameLst>
                                      </p:cBhvr>
                                      <p:tavLst>
                                        <p:tav tm="0">
                                          <p:val>
                                            <p:fltVal val="0"/>
                                          </p:val>
                                        </p:tav>
                                        <p:tav tm="100000">
                                          <p:val>
                                            <p:strVal val="#ppt_h"/>
                                          </p:val>
                                        </p:tav>
                                      </p:tavLst>
                                    </p:anim>
                                    <p:animEffect transition="in" filter="fade">
                                      <p:cBhvr>
                                        <p:cTn id="101" dur="500"/>
                                        <p:tgtEl>
                                          <p:spTgt spid="51"/>
                                        </p:tgtEl>
                                      </p:cBhvr>
                                    </p:animEffect>
                                  </p:childTnLst>
                                </p:cTn>
                              </p:par>
                            </p:childTnLst>
                          </p:cTn>
                        </p:par>
                        <p:par>
                          <p:cTn id="102" fill="hold">
                            <p:stCondLst>
                              <p:cond delay="6500"/>
                            </p:stCondLst>
                            <p:childTnLst>
                              <p:par>
                                <p:cTn id="103" presetID="1" presetClass="entr" presetSubtype="0"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childTnLst>
                                </p:cTn>
                              </p:par>
                            </p:childTnLst>
                          </p:cTn>
                        </p:par>
                        <p:par>
                          <p:cTn id="105" fill="hold">
                            <p:stCondLst>
                              <p:cond delay="6500"/>
                            </p:stCondLst>
                            <p:childTnLst>
                              <p:par>
                                <p:cTn id="106" presetID="10" presetClass="entr" presetSubtype="0" fill="hold" grpId="0" nodeType="afterEffect">
                                  <p:stCondLst>
                                    <p:cond delay="0"/>
                                  </p:stCondLst>
                                  <p:childTnLst>
                                    <p:set>
                                      <p:cBhvr>
                                        <p:cTn id="107" dur="1" fill="hold">
                                          <p:stCondLst>
                                            <p:cond delay="0"/>
                                          </p:stCondLst>
                                        </p:cTn>
                                        <p:tgtEl>
                                          <p:spTgt spid="57"/>
                                        </p:tgtEl>
                                        <p:attrNameLst>
                                          <p:attrName>style.visibility</p:attrName>
                                        </p:attrNameLst>
                                      </p:cBhvr>
                                      <p:to>
                                        <p:strVal val="visible"/>
                                      </p:to>
                                    </p:set>
                                    <p:animEffect transition="in" filter="fade">
                                      <p:cBhvr>
                                        <p:cTn id="108"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8" grpId="0" animBg="1"/>
      <p:bldP spid="29" grpId="0"/>
      <p:bldP spid="30" grpId="0" animBg="1"/>
      <p:bldP spid="31" grpId="0"/>
      <p:bldP spid="32" grpId="0" animBg="1"/>
      <p:bldP spid="33" grpId="0"/>
      <p:bldP spid="34" grpId="0" animBg="1"/>
      <p:bldP spid="36" grpId="0"/>
      <p:bldP spid="37" grpId="0" animBg="1"/>
      <p:bldP spid="40" grpId="0"/>
      <p:bldP spid="41" grpId="0" animBg="1"/>
      <p:bldP spid="47" grpId="0"/>
      <p:bldP spid="48" grpId="0" animBg="1"/>
      <p:bldP spid="49" grpId="0" animBg="1"/>
      <p:bldP spid="50" grpId="0" animBg="1"/>
      <p:bldP spid="51" grpId="0" animBg="1"/>
      <p:bldP spid="52" grpId="0" animBg="1"/>
      <p:bldP spid="53" grpId="0" animBg="1"/>
      <p:bldP spid="54" grpId="0"/>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24">
            <a:extLst>
              <a:ext uri="{FF2B5EF4-FFF2-40B4-BE49-F238E27FC236}">
                <a16:creationId xmlns:a16="http://schemas.microsoft.com/office/drawing/2014/main" xmlns="" id="{E8853C07-D3BE-4D5B-8B77-C4D8736F3E35}"/>
              </a:ext>
            </a:extLst>
          </p:cNvPr>
          <p:cNvSpPr txBox="1"/>
          <p:nvPr/>
        </p:nvSpPr>
        <p:spPr>
          <a:xfrm>
            <a:off x="4608204" y="1062932"/>
            <a:ext cx="3384376" cy="1054135"/>
          </a:xfrm>
          <a:prstGeom prst="rect">
            <a:avLst/>
          </a:prstGeom>
          <a:noFill/>
        </p:spPr>
        <p:txBody>
          <a:bodyPr wrap="square" rtlCol="0">
            <a:spAutoFit/>
          </a:bodyPr>
          <a:lstStyle/>
          <a:p>
            <a:pPr indent="360000">
              <a:lnSpc>
                <a:spcPts val="2500"/>
              </a:lnSpc>
            </a:pPr>
            <a:r>
              <a:rPr lang="zh-CN" altLang="zh-CN" sz="1400" dirty="0" smtClean="0"/>
              <a:t>关于</a:t>
            </a:r>
            <a:r>
              <a:rPr lang="zh-CN" altLang="zh-CN" sz="1400" dirty="0"/>
              <a:t>年级差异，我国学者庞维国等与张锦坤等的研究认为低年级的学生会存在更为强烈的拖延倾向。</a:t>
            </a:r>
            <a:endParaRPr lang="zh-CN" altLang="zh-CN" sz="1100" dirty="0">
              <a:latin typeface="+mn-ea"/>
            </a:endParaRPr>
          </a:p>
        </p:txBody>
      </p:sp>
      <p:sp>
        <p:nvSpPr>
          <p:cNvPr id="11" name="半闭框 10"/>
          <p:cNvSpPr/>
          <p:nvPr/>
        </p:nvSpPr>
        <p:spPr>
          <a:xfrm>
            <a:off x="141274" y="162968"/>
            <a:ext cx="459740" cy="476885"/>
          </a:xfrm>
          <a:prstGeom prst="halfFrame">
            <a:avLst>
              <a:gd name="adj1" fmla="val 19820"/>
              <a:gd name="adj2" fmla="val 20096"/>
            </a:avLst>
          </a:prstGeom>
          <a:solidFill>
            <a:srgbClr val="397E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schemeClr val="tx1"/>
              </a:solidFill>
              <a:cs typeface="+mn-ea"/>
            </a:endParaRPr>
          </a:p>
        </p:txBody>
      </p:sp>
      <p:sp>
        <p:nvSpPr>
          <p:cNvPr id="13" name="文本框 12"/>
          <p:cNvSpPr txBox="1"/>
          <p:nvPr/>
        </p:nvSpPr>
        <p:spPr>
          <a:xfrm>
            <a:off x="240240" y="241791"/>
            <a:ext cx="4766085" cy="461665"/>
          </a:xfrm>
          <a:prstGeom prst="rect">
            <a:avLst/>
          </a:prstGeom>
          <a:noFill/>
        </p:spPr>
        <p:txBody>
          <a:bodyPr wrap="square" rtlCol="0">
            <a:spAutoFit/>
          </a:bodyPr>
          <a:lstStyle/>
          <a:p>
            <a:pPr algn="ctr"/>
            <a:r>
              <a:rPr lang="en-US" altLang="zh-CN" sz="2400" b="1" spc="225" dirty="0">
                <a:solidFill>
                  <a:srgbClr val="397EE6"/>
                </a:solidFill>
                <a:latin typeface="+mn-ea"/>
                <a:cs typeface="+mn-ea"/>
              </a:rPr>
              <a:t>PART 2 </a:t>
            </a:r>
            <a:r>
              <a:rPr lang="zh-CN" altLang="en-US" sz="2400" b="1" spc="225" dirty="0">
                <a:solidFill>
                  <a:srgbClr val="397EE6"/>
                </a:solidFill>
                <a:latin typeface="+mn-ea"/>
                <a:cs typeface="+mn-ea"/>
              </a:rPr>
              <a:t>原因分析</a:t>
            </a:r>
            <a:r>
              <a:rPr lang="en-US" altLang="zh-CN" sz="2400" b="1" spc="225" dirty="0">
                <a:solidFill>
                  <a:srgbClr val="397EE6"/>
                </a:solidFill>
                <a:latin typeface="+mn-ea"/>
                <a:cs typeface="+mn-ea"/>
              </a:rPr>
              <a:t>——</a:t>
            </a:r>
            <a:r>
              <a:rPr lang="zh-CN" altLang="en-US" sz="2400" b="1" spc="225" dirty="0">
                <a:solidFill>
                  <a:srgbClr val="397EE6"/>
                </a:solidFill>
                <a:latin typeface="+mn-ea"/>
                <a:cs typeface="+mn-ea"/>
              </a:rPr>
              <a:t>外因</a:t>
            </a:r>
            <a:endParaRPr lang="en-US" altLang="zh-CN" sz="2400" b="1" spc="225" dirty="0">
              <a:solidFill>
                <a:srgbClr val="397EE6"/>
              </a:solidFill>
              <a:latin typeface="+mn-ea"/>
              <a:cs typeface="+mn-ea"/>
            </a:endParaRPr>
          </a:p>
        </p:txBody>
      </p:sp>
      <p:graphicFrame>
        <p:nvGraphicFramePr>
          <p:cNvPr id="15" name="图表 14">
            <a:extLst>
              <a:ext uri="{FF2B5EF4-FFF2-40B4-BE49-F238E27FC236}">
                <a16:creationId xmlns:a16="http://schemas.microsoft.com/office/drawing/2014/main" xmlns="" id="{8C35535E-1796-4863-8748-81F9FDA1688F}"/>
              </a:ext>
            </a:extLst>
          </p:cNvPr>
          <p:cNvGraphicFramePr>
            <a:graphicFrameLocks/>
          </p:cNvGraphicFramePr>
          <p:nvPr>
            <p:extLst/>
          </p:nvPr>
        </p:nvGraphicFramePr>
        <p:xfrm>
          <a:off x="546228" y="867611"/>
          <a:ext cx="3600000" cy="1810354"/>
        </p:xfrm>
        <a:graphic>
          <a:graphicData uri="http://schemas.openxmlformats.org/drawingml/2006/chart">
            <c:chart xmlns:c="http://schemas.openxmlformats.org/drawingml/2006/chart" xmlns:r="http://schemas.openxmlformats.org/officeDocument/2006/relationships" r:id="rId3"/>
          </a:graphicData>
        </a:graphic>
      </p:graphicFrame>
      <p:sp>
        <p:nvSpPr>
          <p:cNvPr id="9" name="文本框 8">
            <a:extLst>
              <a:ext uri="{FF2B5EF4-FFF2-40B4-BE49-F238E27FC236}">
                <a16:creationId xmlns:a16="http://schemas.microsoft.com/office/drawing/2014/main" xmlns="" id="{07C2E01C-8347-48A2-AD38-F90932F4CACC}"/>
              </a:ext>
            </a:extLst>
          </p:cNvPr>
          <p:cNvSpPr txBox="1"/>
          <p:nvPr/>
        </p:nvSpPr>
        <p:spPr>
          <a:xfrm>
            <a:off x="761852" y="2996590"/>
            <a:ext cx="3384376" cy="1695336"/>
          </a:xfrm>
          <a:prstGeom prst="rect">
            <a:avLst/>
          </a:prstGeom>
          <a:noFill/>
        </p:spPr>
        <p:txBody>
          <a:bodyPr wrap="square" rtlCol="0">
            <a:spAutoFit/>
          </a:bodyPr>
          <a:lstStyle/>
          <a:p>
            <a:pPr indent="360000">
              <a:lnSpc>
                <a:spcPts val="2500"/>
              </a:lnSpc>
            </a:pPr>
            <a:r>
              <a:rPr lang="zh-CN" altLang="en-US" sz="1400" dirty="0"/>
              <a:t>有调查研究显示三本院校学生的拖延情况最严重，而一本院校情况较好</a:t>
            </a:r>
            <a:r>
              <a:rPr lang="zh-CN" altLang="en-US" sz="1400" dirty="0" smtClean="0"/>
              <a:t>。不同专业之间学生拖延情况略有不同，可能与各学院的管理制度或者专业特征有关，但分布状态差异不大。</a:t>
            </a:r>
            <a:endParaRPr lang="zh-CN" altLang="en-US" sz="1400" dirty="0"/>
          </a:p>
        </p:txBody>
      </p:sp>
      <p:graphicFrame>
        <p:nvGraphicFramePr>
          <p:cNvPr id="10" name="图表 9">
            <a:extLst>
              <a:ext uri="{FF2B5EF4-FFF2-40B4-BE49-F238E27FC236}">
                <a16:creationId xmlns:a16="http://schemas.microsoft.com/office/drawing/2014/main" xmlns="" id="{511114FD-978D-4A7C-B774-2886D0DFDBD9}"/>
              </a:ext>
            </a:extLst>
          </p:cNvPr>
          <p:cNvGraphicFramePr/>
          <p:nvPr>
            <p:extLst>
              <p:ext uri="{D42A27DB-BD31-4B8C-83A1-F6EECF244321}">
                <p14:modId xmlns:p14="http://schemas.microsoft.com/office/powerpoint/2010/main" val="442196479"/>
              </p:ext>
            </p:extLst>
          </p:nvPr>
        </p:nvGraphicFramePr>
        <p:xfrm>
          <a:off x="4644008" y="2859782"/>
          <a:ext cx="3564196" cy="196895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78422698"/>
      </p:ext>
    </p:extLst>
  </p:cSld>
  <p:clrMapOvr>
    <a:masterClrMapping/>
  </p:clrMapOvr>
  <mc:AlternateContent xmlns:mc="http://schemas.openxmlformats.org/markup-compatibility/2006" xmlns:p14="http://schemas.microsoft.com/office/powerpoint/2010/main">
    <mc:Choice Requires="p14">
      <p:transition>
        <p14:window dir="ver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checkerboard(across)">
                                      <p:cBhvr>
                                        <p:cTn id="7" dur="500"/>
                                        <p:tgtEl>
                                          <p:spTgt spid="25"/>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p:cTn id="10" dur="1000" fill="hold"/>
                                        <p:tgtEl>
                                          <p:spTgt spid="13"/>
                                        </p:tgtEl>
                                        <p:attrNameLst>
                                          <p:attrName>ppt_w</p:attrName>
                                        </p:attrNameLst>
                                      </p:cBhvr>
                                      <p:tavLst>
                                        <p:tav tm="0">
                                          <p:val>
                                            <p:strVal val="#ppt_w*0.70"/>
                                          </p:val>
                                        </p:tav>
                                        <p:tav tm="100000">
                                          <p:val>
                                            <p:strVal val="#ppt_w"/>
                                          </p:val>
                                        </p:tav>
                                      </p:tavLst>
                                    </p:anim>
                                    <p:anim calcmode="lin" valueType="num">
                                      <p:cBhvr>
                                        <p:cTn id="11" dur="1000" fill="hold"/>
                                        <p:tgtEl>
                                          <p:spTgt spid="13"/>
                                        </p:tgtEl>
                                        <p:attrNameLst>
                                          <p:attrName>ppt_h</p:attrName>
                                        </p:attrNameLst>
                                      </p:cBhvr>
                                      <p:tavLst>
                                        <p:tav tm="0">
                                          <p:val>
                                            <p:strVal val="#ppt_h"/>
                                          </p:val>
                                        </p:tav>
                                        <p:tav tm="100000">
                                          <p:val>
                                            <p:strVal val="#ppt_h"/>
                                          </p:val>
                                        </p:tav>
                                      </p:tavLst>
                                    </p:anim>
                                    <p:animEffect transition="in" filter="fade">
                                      <p:cBhvr>
                                        <p:cTn id="12" dur="1000"/>
                                        <p:tgtEl>
                                          <p:spTgt spid="13"/>
                                        </p:tgtEl>
                                      </p:cBhvr>
                                    </p:animEffect>
                                  </p:childTnLst>
                                </p:cTn>
                              </p:par>
                            </p:childTnLst>
                          </p:cTn>
                        </p:par>
                        <p:par>
                          <p:cTn id="13" fill="hold">
                            <p:stCondLst>
                              <p:cond delay="1000"/>
                            </p:stCondLst>
                            <p:childTnLst>
                              <p:par>
                                <p:cTn id="14" presetID="5" presetClass="entr" presetSubtype="1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heckerboard(across)">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3"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
          <p:cNvSpPr/>
          <p:nvPr/>
        </p:nvSpPr>
        <p:spPr>
          <a:xfrm>
            <a:off x="0" y="247207"/>
            <a:ext cx="314325" cy="263156"/>
          </a:xfrm>
          <a:prstGeom prst="roundRect">
            <a:avLst/>
          </a:prstGeom>
          <a:solidFill>
            <a:srgbClr val="397EE6"/>
          </a:solidFill>
          <a:ln>
            <a:solidFill>
              <a:srgbClr val="397E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TextBox 2"/>
          <p:cNvSpPr txBox="1"/>
          <p:nvPr/>
        </p:nvSpPr>
        <p:spPr>
          <a:xfrm>
            <a:off x="314325" y="224195"/>
            <a:ext cx="954107" cy="323165"/>
          </a:xfrm>
          <a:prstGeom prst="rect">
            <a:avLst/>
          </a:prstGeom>
          <a:noFill/>
        </p:spPr>
        <p:txBody>
          <a:bodyPr wrap="none" rtlCol="0">
            <a:spAutoFit/>
          </a:bodyPr>
          <a:lstStyle/>
          <a:p>
            <a:r>
              <a:rPr lang="zh-CN" altLang="en-US" sz="1500" dirty="0">
                <a:solidFill>
                  <a:srgbClr val="397EE6"/>
                </a:solidFill>
                <a:latin typeface="微软雅黑" panose="020B0503020204020204" pitchFamily="34" charset="-122"/>
                <a:ea typeface="微软雅黑" panose="020B0503020204020204" pitchFamily="34" charset="-122"/>
                <a:sym typeface="微软雅黑" panose="020B0503020204020204" pitchFamily="34" charset="-122"/>
              </a:rPr>
              <a:t>原因分析</a:t>
            </a:r>
            <a:endParaRPr lang="zh-CN" altLang="en-US" sz="1500" dirty="0">
              <a:solidFill>
                <a:srgbClr val="397EE6"/>
              </a:solidFill>
              <a:latin typeface="微软雅黑" panose="020B0503020204020204" pitchFamily="34" charset="-122"/>
              <a:ea typeface="微软雅黑" panose="020B0503020204020204" pitchFamily="34" charset="-122"/>
              <a:cs typeface="Open Sans" panose="020B0606030504020204" pitchFamily="34" charset="0"/>
              <a:sym typeface="微软雅黑" panose="020B0503020204020204" pitchFamily="34" charset="-122"/>
            </a:endParaRPr>
          </a:p>
        </p:txBody>
      </p:sp>
      <p:cxnSp>
        <p:nvCxnSpPr>
          <p:cNvPr id="17" name="直接连接符 16"/>
          <p:cNvCxnSpPr>
            <a:stCxn id="16" idx="3"/>
          </p:cNvCxnSpPr>
          <p:nvPr/>
        </p:nvCxnSpPr>
        <p:spPr>
          <a:xfrm>
            <a:off x="1268432" y="385778"/>
            <a:ext cx="6183888" cy="0"/>
          </a:xfrm>
          <a:prstGeom prst="line">
            <a:avLst/>
          </a:prstGeom>
          <a:ln w="28575" cmpd="sng">
            <a:solidFill>
              <a:srgbClr val="397EE6"/>
            </a:solidFill>
            <a:prstDash val="sysDash"/>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1331640" y="955554"/>
            <a:ext cx="6885765" cy="3344388"/>
          </a:xfrm>
          <a:prstGeom prst="rect">
            <a:avLst/>
          </a:prstGeom>
          <a:solidFill>
            <a:srgbClr val="72A3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7" name="图片 6"/>
          <p:cNvPicPr>
            <a:picLocks noChangeAspect="1"/>
          </p:cNvPicPr>
          <p:nvPr/>
        </p:nvPicPr>
        <p:blipFill>
          <a:blip r:embed="rId3" cstate="screen"/>
          <a:stretch>
            <a:fillRect/>
          </a:stretch>
        </p:blipFill>
        <p:spPr>
          <a:xfrm>
            <a:off x="-396552" y="2798047"/>
            <a:ext cx="2371506" cy="2371506"/>
          </a:xfrm>
          <a:prstGeom prst="rect">
            <a:avLst/>
          </a:prstGeom>
        </p:spPr>
      </p:pic>
      <p:sp>
        <p:nvSpPr>
          <p:cNvPr id="9" name="TextBox 33"/>
          <p:cNvSpPr txBox="1"/>
          <p:nvPr/>
        </p:nvSpPr>
        <p:spPr>
          <a:xfrm>
            <a:off x="1721907" y="1289578"/>
            <a:ext cx="6408712" cy="2676525"/>
          </a:xfrm>
          <a:prstGeom prst="rect">
            <a:avLst/>
          </a:prstGeom>
          <a:noFill/>
        </p:spPr>
        <p:txBody>
          <a:bodyPr wrap="square" rtlCol="0">
            <a:spAutoFit/>
          </a:bodyPr>
          <a:lstStyle/>
          <a:p>
            <a:pPr lvl="0"/>
            <a:r>
              <a:rPr lang="zh-CN" altLang="en-US" sz="2800" b="1" spc="300" dirty="0">
                <a:solidFill>
                  <a:schemeClr val="bg1"/>
                </a:solidFill>
                <a:latin typeface="微软雅黑" panose="020B0503020204020204" pitchFamily="34" charset="-122"/>
                <a:ea typeface="微软雅黑" panose="020B0503020204020204" pitchFamily="34" charset="-122"/>
              </a:rPr>
              <a:t>大学生拖延行为的形成往往是多因素造成的，不同个体之间拖延的主要原因有所不同，因此我们在分析学生拖延行为的形成原因时要结合多方面因素去分析，只有这样才能对症下药。</a:t>
            </a:r>
            <a:endParaRPr lang="zh-CN" altLang="en-US" sz="2800" b="1" spc="300" dirty="0">
              <a:solidFill>
                <a:srgbClr val="00B0F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window dir="ver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2113531" y="1347614"/>
            <a:ext cx="0" cy="2493627"/>
          </a:xfrm>
          <a:prstGeom prst="line">
            <a:avLst/>
          </a:prstGeom>
          <a:ln w="571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242809" y="2715766"/>
            <a:ext cx="3741443" cy="0"/>
          </a:xfrm>
          <a:prstGeom prst="line">
            <a:avLst/>
          </a:prstGeom>
          <a:ln w="57150">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ïŝḻîḓé"/>
          <p:cNvSpPr/>
          <p:nvPr/>
        </p:nvSpPr>
        <p:spPr>
          <a:xfrm>
            <a:off x="861869" y="871657"/>
            <a:ext cx="228600" cy="228600"/>
          </a:xfrm>
          <a:prstGeom prst="diamond">
            <a:avLst/>
          </a:prstGeom>
          <a:noFill/>
          <a:ln w="22225">
            <a:solidFill>
              <a:srgbClr val="4D677C"/>
            </a:solidFill>
          </a:ln>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rtlCol="0" anchor="ctr">
            <a:noAutofit/>
          </a:bodyPr>
          <a:lstStyle/>
          <a:p>
            <a:pPr algn="ctr"/>
            <a:endParaRPr lang="zh-CN" altLang="en-US" sz="450" dirty="0">
              <a:cs typeface="+mn-ea"/>
              <a:sym typeface="+mn-lt"/>
            </a:endParaRPr>
          </a:p>
        </p:txBody>
      </p:sp>
      <p:sp>
        <p:nvSpPr>
          <p:cNvPr id="3" name="ïṣlïḓè"/>
          <p:cNvSpPr/>
          <p:nvPr/>
        </p:nvSpPr>
        <p:spPr>
          <a:xfrm>
            <a:off x="861869" y="1708219"/>
            <a:ext cx="228600" cy="228600"/>
          </a:xfrm>
          <a:prstGeom prst="diamond">
            <a:avLst/>
          </a:prstGeom>
          <a:solidFill>
            <a:srgbClr val="76BCD2"/>
          </a:solidFill>
          <a:ln w="22225">
            <a:noFill/>
          </a:ln>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rtlCol="0" anchor="ctr">
            <a:noAutofit/>
          </a:bodyPr>
          <a:lstStyle/>
          <a:p>
            <a:pPr algn="ctr"/>
            <a:endParaRPr lang="zh-CN" altLang="en-US" sz="450">
              <a:cs typeface="+mn-ea"/>
              <a:sym typeface="+mn-lt"/>
            </a:endParaRPr>
          </a:p>
        </p:txBody>
      </p:sp>
      <p:sp>
        <p:nvSpPr>
          <p:cNvPr id="4" name="ïŝḻîḓé"/>
          <p:cNvSpPr/>
          <p:nvPr/>
        </p:nvSpPr>
        <p:spPr>
          <a:xfrm>
            <a:off x="861869" y="2698239"/>
            <a:ext cx="228600" cy="228600"/>
          </a:xfrm>
          <a:prstGeom prst="diamond">
            <a:avLst/>
          </a:prstGeom>
          <a:noFill/>
          <a:ln w="22225">
            <a:solidFill>
              <a:srgbClr val="4D677C"/>
            </a:solidFill>
          </a:ln>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rtlCol="0" anchor="ctr">
            <a:noAutofit/>
          </a:bodyPr>
          <a:lstStyle/>
          <a:p>
            <a:pPr algn="ctr"/>
            <a:endParaRPr lang="zh-CN" altLang="en-US" sz="450" dirty="0">
              <a:cs typeface="+mn-ea"/>
              <a:sym typeface="+mn-lt"/>
            </a:endParaRPr>
          </a:p>
        </p:txBody>
      </p:sp>
      <p:sp>
        <p:nvSpPr>
          <p:cNvPr id="5" name="îş1íḑé"/>
          <p:cNvSpPr/>
          <p:nvPr/>
        </p:nvSpPr>
        <p:spPr bwMode="auto">
          <a:xfrm>
            <a:off x="1187624" y="843558"/>
            <a:ext cx="3074669" cy="34163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20000"/>
              </a:lnSpc>
            </a:pPr>
            <a:r>
              <a:rPr lang="zh-CN" altLang="en-US" sz="1350" b="1" dirty="0" smtClean="0">
                <a:solidFill>
                  <a:schemeClr val="tx1">
                    <a:lumMod val="75000"/>
                    <a:lumOff val="25000"/>
                  </a:schemeClr>
                </a:solidFill>
                <a:cs typeface="+mn-ea"/>
                <a:sym typeface="+mn-lt"/>
              </a:rPr>
              <a:t>制订一</a:t>
            </a:r>
            <a:r>
              <a:rPr lang="zh-CN" altLang="en-US" sz="1350" b="1" dirty="0">
                <a:solidFill>
                  <a:schemeClr val="tx1">
                    <a:lumMod val="75000"/>
                    <a:lumOff val="25000"/>
                  </a:schemeClr>
                </a:solidFill>
                <a:cs typeface="+mn-ea"/>
                <a:sym typeface="+mn-lt"/>
              </a:rPr>
              <a:t>个“踮着脚可以够到的目标”</a:t>
            </a:r>
          </a:p>
        </p:txBody>
      </p:sp>
      <p:sp>
        <p:nvSpPr>
          <p:cNvPr id="6" name="îş1íḑé"/>
          <p:cNvSpPr/>
          <p:nvPr/>
        </p:nvSpPr>
        <p:spPr bwMode="auto">
          <a:xfrm>
            <a:off x="1187624" y="1665683"/>
            <a:ext cx="2577943" cy="32015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20000"/>
              </a:lnSpc>
            </a:pPr>
            <a:r>
              <a:rPr lang="zh-CN" altLang="en-US" sz="1350" b="1" dirty="0">
                <a:solidFill>
                  <a:schemeClr val="tx1">
                    <a:lumMod val="75000"/>
                    <a:lumOff val="25000"/>
                  </a:schemeClr>
                </a:solidFill>
                <a:cs typeface="+mn-ea"/>
                <a:sym typeface="+mn-lt"/>
              </a:rPr>
              <a:t>合理规划、管理好自己的时间</a:t>
            </a:r>
          </a:p>
        </p:txBody>
      </p:sp>
      <p:sp>
        <p:nvSpPr>
          <p:cNvPr id="14" name="îş1íḑé"/>
          <p:cNvSpPr/>
          <p:nvPr/>
        </p:nvSpPr>
        <p:spPr bwMode="auto">
          <a:xfrm>
            <a:off x="1187624" y="2642964"/>
            <a:ext cx="2399824" cy="32015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20000"/>
              </a:lnSpc>
            </a:pPr>
            <a:r>
              <a:rPr lang="zh-CN" altLang="en-US" sz="1350" b="1" dirty="0">
                <a:solidFill>
                  <a:schemeClr val="tx1">
                    <a:lumMod val="75000"/>
                    <a:lumOff val="25000"/>
                  </a:schemeClr>
                </a:solidFill>
                <a:cs typeface="+mn-ea"/>
                <a:sym typeface="+mn-lt"/>
              </a:rPr>
              <a:t>学会说“不”</a:t>
            </a:r>
          </a:p>
        </p:txBody>
      </p:sp>
      <p:sp>
        <p:nvSpPr>
          <p:cNvPr id="16" name="文本框 15"/>
          <p:cNvSpPr txBox="1"/>
          <p:nvPr/>
        </p:nvSpPr>
        <p:spPr>
          <a:xfrm>
            <a:off x="1187624" y="1081746"/>
            <a:ext cx="3866758" cy="548740"/>
          </a:xfrm>
          <a:prstGeom prst="rect">
            <a:avLst/>
          </a:prstGeom>
          <a:noFill/>
        </p:spPr>
        <p:txBody>
          <a:bodyPr wrap="square" rtlCol="0">
            <a:spAutoFit/>
          </a:bodyPr>
          <a:lstStyle/>
          <a:p>
            <a:pPr>
              <a:lnSpc>
                <a:spcPct val="130000"/>
              </a:lnSpc>
            </a:pPr>
            <a:r>
              <a:rPr lang="zh-CN" altLang="en-US" sz="1200" dirty="0">
                <a:latin typeface="+mn-ea"/>
              </a:rPr>
              <a:t>耶克斯</a:t>
            </a:r>
            <a:r>
              <a:rPr lang="en-US" altLang="zh-CN" sz="1200" dirty="0">
                <a:latin typeface="+mn-ea"/>
              </a:rPr>
              <a:t>-</a:t>
            </a:r>
            <a:r>
              <a:rPr lang="zh-CN" altLang="en-US" sz="1200" dirty="0">
                <a:latin typeface="+mn-ea"/>
              </a:rPr>
              <a:t>多得森定律：目标和行动力之间不是单纯的正比关系，它们之间的关系是倒</a:t>
            </a:r>
            <a:r>
              <a:rPr lang="en-US" altLang="zh-CN" sz="1200" dirty="0">
                <a:latin typeface="+mn-ea"/>
              </a:rPr>
              <a:t>U</a:t>
            </a:r>
            <a:r>
              <a:rPr lang="zh-CN" altLang="en-US" sz="1200" dirty="0">
                <a:latin typeface="+mn-ea"/>
              </a:rPr>
              <a:t>曲线。</a:t>
            </a:r>
            <a:endParaRPr lang="zh-CN" altLang="en-US" sz="1200" dirty="0">
              <a:cs typeface="+mn-ea"/>
              <a:sym typeface="+mn-lt"/>
            </a:endParaRPr>
          </a:p>
        </p:txBody>
      </p:sp>
      <p:sp>
        <p:nvSpPr>
          <p:cNvPr id="18" name="文本框 17"/>
          <p:cNvSpPr txBox="1"/>
          <p:nvPr/>
        </p:nvSpPr>
        <p:spPr>
          <a:xfrm>
            <a:off x="1187624" y="1897360"/>
            <a:ext cx="3866758" cy="788806"/>
          </a:xfrm>
          <a:prstGeom prst="rect">
            <a:avLst/>
          </a:prstGeom>
          <a:noFill/>
        </p:spPr>
        <p:txBody>
          <a:bodyPr wrap="square" rtlCol="0">
            <a:spAutoFit/>
          </a:bodyPr>
          <a:lstStyle/>
          <a:p>
            <a:pPr>
              <a:lnSpc>
                <a:spcPct val="130000"/>
              </a:lnSpc>
            </a:pPr>
            <a:r>
              <a:rPr lang="zh-CN" altLang="en-US" sz="1200" dirty="0">
                <a:latin typeface="+mn-ea"/>
              </a:rPr>
              <a:t>四象限法则是时间管理理论的一个重要观念，是指应有重点地把主要的精力和时间集中地放在处理那些重要但不紧急的工作上</a:t>
            </a:r>
            <a:endParaRPr lang="zh-CN" altLang="en-US" sz="1200" dirty="0">
              <a:cs typeface="+mn-ea"/>
              <a:sym typeface="+mn-lt"/>
            </a:endParaRPr>
          </a:p>
        </p:txBody>
      </p:sp>
      <p:sp>
        <p:nvSpPr>
          <p:cNvPr id="20" name="文本框 19"/>
          <p:cNvSpPr txBox="1"/>
          <p:nvPr/>
        </p:nvSpPr>
        <p:spPr>
          <a:xfrm>
            <a:off x="1187624" y="2881431"/>
            <a:ext cx="3722742" cy="548740"/>
          </a:xfrm>
          <a:prstGeom prst="rect">
            <a:avLst/>
          </a:prstGeom>
          <a:noFill/>
        </p:spPr>
        <p:txBody>
          <a:bodyPr wrap="square" rtlCol="0">
            <a:spAutoFit/>
          </a:bodyPr>
          <a:lstStyle/>
          <a:p>
            <a:pPr>
              <a:lnSpc>
                <a:spcPct val="130000"/>
              </a:lnSpc>
            </a:pPr>
            <a:r>
              <a:rPr lang="zh-CN" altLang="en-US" sz="1200" dirty="0">
                <a:latin typeface="+mn-ea"/>
              </a:rPr>
              <a:t>学会说“不”在治愈拖延方面是重要的一环，但是在我们实施的过程中会遇到很多困难。</a:t>
            </a:r>
            <a:endParaRPr lang="zh-CN" altLang="en-US" sz="1200" dirty="0">
              <a:cs typeface="+mn-ea"/>
              <a:sym typeface="+mn-lt"/>
            </a:endParaRPr>
          </a:p>
        </p:txBody>
      </p:sp>
      <p:sp>
        <p:nvSpPr>
          <p:cNvPr id="22" name="ïṣlïḓè"/>
          <p:cNvSpPr/>
          <p:nvPr/>
        </p:nvSpPr>
        <p:spPr>
          <a:xfrm>
            <a:off x="861869" y="3466011"/>
            <a:ext cx="228600" cy="228600"/>
          </a:xfrm>
          <a:prstGeom prst="diamond">
            <a:avLst/>
          </a:prstGeom>
          <a:solidFill>
            <a:srgbClr val="76BCD2"/>
          </a:solidFill>
          <a:ln w="22225">
            <a:noFill/>
          </a:ln>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rtlCol="0" anchor="ctr">
            <a:noAutofit/>
          </a:bodyPr>
          <a:lstStyle/>
          <a:p>
            <a:pPr algn="ctr"/>
            <a:endParaRPr lang="zh-CN" altLang="en-US" sz="450">
              <a:cs typeface="+mn-ea"/>
              <a:sym typeface="+mn-lt"/>
            </a:endParaRPr>
          </a:p>
        </p:txBody>
      </p:sp>
      <p:sp>
        <p:nvSpPr>
          <p:cNvPr id="32" name="îş1íḑé"/>
          <p:cNvSpPr/>
          <p:nvPr/>
        </p:nvSpPr>
        <p:spPr bwMode="auto">
          <a:xfrm>
            <a:off x="1187624" y="3423475"/>
            <a:ext cx="2577943" cy="32015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20000"/>
              </a:lnSpc>
            </a:pPr>
            <a:r>
              <a:rPr lang="zh-CN" altLang="en-US" sz="1350" b="1" dirty="0">
                <a:solidFill>
                  <a:schemeClr val="tx1">
                    <a:lumMod val="75000"/>
                    <a:lumOff val="25000"/>
                  </a:schemeClr>
                </a:solidFill>
                <a:cs typeface="+mn-ea"/>
                <a:sym typeface="+mn-lt"/>
              </a:rPr>
              <a:t>增强自我效能感</a:t>
            </a:r>
          </a:p>
        </p:txBody>
      </p:sp>
      <p:sp>
        <p:nvSpPr>
          <p:cNvPr id="34" name="文本框 33"/>
          <p:cNvSpPr txBox="1"/>
          <p:nvPr/>
        </p:nvSpPr>
        <p:spPr>
          <a:xfrm>
            <a:off x="1187624" y="3655152"/>
            <a:ext cx="3866758" cy="548740"/>
          </a:xfrm>
          <a:prstGeom prst="rect">
            <a:avLst/>
          </a:prstGeom>
          <a:noFill/>
        </p:spPr>
        <p:txBody>
          <a:bodyPr wrap="square" rtlCol="0">
            <a:spAutoFit/>
          </a:bodyPr>
          <a:lstStyle/>
          <a:p>
            <a:pPr>
              <a:lnSpc>
                <a:spcPct val="130000"/>
              </a:lnSpc>
            </a:pPr>
            <a:r>
              <a:rPr lang="zh-CN" altLang="en-US" sz="1200" dirty="0">
                <a:latin typeface="+mn-ea"/>
              </a:rPr>
              <a:t>自我效能感与拖延呈显著负相关，而且在时间管理能力和拖延行为之间起一定的中介作用。</a:t>
            </a:r>
            <a:endParaRPr lang="zh-CN" altLang="en-US" sz="1200" dirty="0">
              <a:cs typeface="+mn-ea"/>
              <a:sym typeface="+mn-lt"/>
            </a:endParaRPr>
          </a:p>
        </p:txBody>
      </p:sp>
      <p:sp>
        <p:nvSpPr>
          <p:cNvPr id="36" name="ïŝḻîḓé"/>
          <p:cNvSpPr/>
          <p:nvPr/>
        </p:nvSpPr>
        <p:spPr>
          <a:xfrm>
            <a:off x="861869" y="4262699"/>
            <a:ext cx="228600" cy="228600"/>
          </a:xfrm>
          <a:prstGeom prst="diamond">
            <a:avLst/>
          </a:prstGeom>
          <a:noFill/>
          <a:ln w="22225">
            <a:solidFill>
              <a:srgbClr val="4D677C"/>
            </a:solidFill>
          </a:ln>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rtlCol="0" anchor="ctr">
            <a:noAutofit/>
          </a:bodyPr>
          <a:lstStyle/>
          <a:p>
            <a:pPr algn="ctr"/>
            <a:endParaRPr lang="zh-CN" altLang="en-US" sz="450" dirty="0">
              <a:cs typeface="+mn-ea"/>
              <a:sym typeface="+mn-lt"/>
            </a:endParaRPr>
          </a:p>
        </p:txBody>
      </p:sp>
      <p:sp>
        <p:nvSpPr>
          <p:cNvPr id="38" name="îş1íḑé"/>
          <p:cNvSpPr/>
          <p:nvPr/>
        </p:nvSpPr>
        <p:spPr bwMode="auto">
          <a:xfrm>
            <a:off x="1187624" y="4207424"/>
            <a:ext cx="2399824" cy="32015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20000"/>
              </a:lnSpc>
            </a:pPr>
            <a:r>
              <a:rPr lang="zh-CN" altLang="en-US" sz="1350" b="1" dirty="0">
                <a:solidFill>
                  <a:schemeClr val="tx1">
                    <a:lumMod val="75000"/>
                    <a:lumOff val="25000"/>
                  </a:schemeClr>
                </a:solidFill>
                <a:cs typeface="+mn-ea"/>
                <a:sym typeface="+mn-lt"/>
              </a:rPr>
              <a:t>养成良好的习惯</a:t>
            </a:r>
          </a:p>
        </p:txBody>
      </p:sp>
      <p:sp>
        <p:nvSpPr>
          <p:cNvPr id="40" name="文本框 39"/>
          <p:cNvSpPr txBox="1"/>
          <p:nvPr/>
        </p:nvSpPr>
        <p:spPr>
          <a:xfrm>
            <a:off x="1187624" y="4445891"/>
            <a:ext cx="3722742" cy="548740"/>
          </a:xfrm>
          <a:prstGeom prst="rect">
            <a:avLst/>
          </a:prstGeom>
          <a:noFill/>
        </p:spPr>
        <p:txBody>
          <a:bodyPr wrap="square" rtlCol="0">
            <a:spAutoFit/>
          </a:bodyPr>
          <a:lstStyle/>
          <a:p>
            <a:pPr>
              <a:lnSpc>
                <a:spcPct val="130000"/>
              </a:lnSpc>
            </a:pPr>
            <a:r>
              <a:rPr lang="zh-CN" altLang="en-US" sz="1200" dirty="0">
                <a:latin typeface="+mn-ea"/>
              </a:rPr>
              <a:t>养成良好的学习和生活习惯对抵制外界诱惑有着极大的帮助。</a:t>
            </a:r>
            <a:endParaRPr lang="zh-CN" altLang="en-US" sz="1200" dirty="0">
              <a:cs typeface="+mn-ea"/>
              <a:sym typeface="+mn-lt"/>
            </a:endParaRPr>
          </a:p>
        </p:txBody>
      </p:sp>
      <p:pic>
        <p:nvPicPr>
          <p:cNvPr id="42" name="图片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1690" y="2758821"/>
            <a:ext cx="1566087" cy="1445071"/>
          </a:xfrm>
          <a:prstGeom prst="rect">
            <a:avLst/>
          </a:prstGeom>
          <a:effectLst>
            <a:outerShdw blurRad="50800" dist="38100" dir="2700000" algn="tl" rotWithShape="0">
              <a:prstClr val="black">
                <a:alpha val="40000"/>
              </a:prstClr>
            </a:outerShdw>
          </a:effectLst>
        </p:spPr>
      </p:pic>
      <p:pic>
        <p:nvPicPr>
          <p:cNvPr id="46" name="图片 4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03028" y="991965"/>
            <a:ext cx="1620000" cy="1620000"/>
          </a:xfrm>
          <a:prstGeom prst="rect">
            <a:avLst/>
          </a:prstGeom>
          <a:noFill/>
          <a:ln>
            <a:noFill/>
          </a:ln>
          <a:effectLst>
            <a:outerShdw blurRad="50800" dist="38100" dir="2700000" algn="tl" rotWithShape="0">
              <a:prstClr val="black">
                <a:alpha val="40000"/>
              </a:prstClr>
            </a:outerShdw>
          </a:effectLst>
        </p:spPr>
      </p:pic>
      <p:pic>
        <p:nvPicPr>
          <p:cNvPr id="48" name="图片 4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66462" y="2314649"/>
            <a:ext cx="2062350" cy="2062350"/>
          </a:xfrm>
          <a:prstGeom prst="rect">
            <a:avLst/>
          </a:prstGeom>
        </p:spPr>
      </p:pic>
      <p:sp>
        <p:nvSpPr>
          <p:cNvPr id="26" name="半闭框 25"/>
          <p:cNvSpPr/>
          <p:nvPr/>
        </p:nvSpPr>
        <p:spPr>
          <a:xfrm>
            <a:off x="141274" y="162968"/>
            <a:ext cx="459740" cy="476885"/>
          </a:xfrm>
          <a:prstGeom prst="halfFrame">
            <a:avLst>
              <a:gd name="adj1" fmla="val 19820"/>
              <a:gd name="adj2" fmla="val 20096"/>
            </a:avLst>
          </a:prstGeom>
          <a:solidFill>
            <a:srgbClr val="397E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schemeClr val="tx1"/>
              </a:solidFill>
              <a:cs typeface="+mn-ea"/>
            </a:endParaRPr>
          </a:p>
        </p:txBody>
      </p:sp>
      <p:sp>
        <p:nvSpPr>
          <p:cNvPr id="27" name="文本框 26"/>
          <p:cNvSpPr txBox="1"/>
          <p:nvPr/>
        </p:nvSpPr>
        <p:spPr>
          <a:xfrm>
            <a:off x="240241" y="241791"/>
            <a:ext cx="3827704" cy="461665"/>
          </a:xfrm>
          <a:prstGeom prst="rect">
            <a:avLst/>
          </a:prstGeom>
          <a:noFill/>
        </p:spPr>
        <p:txBody>
          <a:bodyPr wrap="square" rtlCol="0">
            <a:spAutoFit/>
          </a:bodyPr>
          <a:lstStyle/>
          <a:p>
            <a:pPr algn="ctr"/>
            <a:r>
              <a:rPr lang="en-US" altLang="zh-CN" sz="2400" b="1" spc="225" dirty="0">
                <a:solidFill>
                  <a:srgbClr val="397EE6"/>
                </a:solidFill>
                <a:latin typeface="+mn-ea"/>
                <a:cs typeface="+mn-ea"/>
              </a:rPr>
              <a:t>PART 3 </a:t>
            </a:r>
            <a:r>
              <a:rPr lang="zh-CN" altLang="en-US" sz="2400" b="1" spc="225" dirty="0">
                <a:solidFill>
                  <a:srgbClr val="397EE6"/>
                </a:solidFill>
                <a:latin typeface="+mn-ea"/>
                <a:cs typeface="+mn-ea"/>
              </a:rPr>
              <a:t>解决方案参考</a:t>
            </a:r>
            <a:endParaRPr lang="en-US" altLang="zh-CN" sz="2400" b="1" spc="225" dirty="0">
              <a:solidFill>
                <a:srgbClr val="397EE6"/>
              </a:solidFill>
              <a:latin typeface="+mn-ea"/>
              <a:cs typeface="+mn-ea"/>
            </a:endParaRPr>
          </a:p>
        </p:txBody>
      </p:sp>
      <p:pic>
        <p:nvPicPr>
          <p:cNvPr id="7"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54988" y="1028383"/>
            <a:ext cx="1849954" cy="1614581"/>
          </a:xfrm>
          <a:prstGeom prst="rect">
            <a:avLst/>
          </a:prstGeom>
        </p:spPr>
      </p:pic>
    </p:spTree>
  </p:cSld>
  <p:clrMapOvr>
    <a:masterClrMapping/>
  </p:clrMapOvr>
  <mc:AlternateContent xmlns:mc="http://schemas.openxmlformats.org/markup-compatibility/2006" xmlns:p14="http://schemas.microsoft.com/office/powerpoint/2010/main">
    <mc:Choice Requires="p14">
      <p:transition>
        <p14:window dir="ver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1000" fill="hold"/>
                                        <p:tgtEl>
                                          <p:spTgt spid="27"/>
                                        </p:tgtEl>
                                        <p:attrNameLst>
                                          <p:attrName>ppt_w</p:attrName>
                                        </p:attrNameLst>
                                      </p:cBhvr>
                                      <p:tavLst>
                                        <p:tav tm="0">
                                          <p:val>
                                            <p:strVal val="#ppt_w*0.70"/>
                                          </p:val>
                                        </p:tav>
                                        <p:tav tm="100000">
                                          <p:val>
                                            <p:strVal val="#ppt_w"/>
                                          </p:val>
                                        </p:tav>
                                      </p:tavLst>
                                    </p:anim>
                                    <p:anim calcmode="lin" valueType="num">
                                      <p:cBhvr>
                                        <p:cTn id="8" dur="1000" fill="hold"/>
                                        <p:tgtEl>
                                          <p:spTgt spid="27"/>
                                        </p:tgtEl>
                                        <p:attrNameLst>
                                          <p:attrName>ppt_h</p:attrName>
                                        </p:attrNameLst>
                                      </p:cBhvr>
                                      <p:tavLst>
                                        <p:tav tm="0">
                                          <p:val>
                                            <p:strVal val="#ppt_h"/>
                                          </p:val>
                                        </p:tav>
                                        <p:tav tm="100000">
                                          <p:val>
                                            <p:strVal val="#ppt_h"/>
                                          </p:val>
                                        </p:tav>
                                      </p:tavLst>
                                    </p:anim>
                                    <p:animEffect transition="in" filter="fade">
                                      <p:cBhvr>
                                        <p:cTn id="9"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MH_CONTENTSID" val="1283"/>
  <p:tag name="MH_SECTIONID" val="1284,1285,"/>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主题​​">
  <a:themeElements>
    <a:clrScheme name="自定义 3655">
      <a:dk1>
        <a:srgbClr val="000000"/>
      </a:dk1>
      <a:lt1>
        <a:srgbClr val="FFFFFF"/>
      </a:lt1>
      <a:dk2>
        <a:srgbClr val="000000"/>
      </a:dk2>
      <a:lt2>
        <a:srgbClr val="FFFFFF"/>
      </a:lt2>
      <a:accent1>
        <a:srgbClr val="2D5070"/>
      </a:accent1>
      <a:accent2>
        <a:srgbClr val="2D5070"/>
      </a:accent2>
      <a:accent3>
        <a:srgbClr val="2D5070"/>
      </a:accent3>
      <a:accent4>
        <a:srgbClr val="2D5070"/>
      </a:accent4>
      <a:accent5>
        <a:srgbClr val="2D5070"/>
      </a:accent5>
      <a:accent6>
        <a:srgbClr val="2D5070"/>
      </a:accent6>
      <a:hlink>
        <a:srgbClr val="2D5070"/>
      </a:hlink>
      <a:folHlink>
        <a:srgbClr val="2D5070"/>
      </a:folHlink>
    </a:clrScheme>
    <a:fontScheme name="Temp">
      <a:majorFont>
        <a:latin typeface="汉仪小麦体简"/>
        <a:ea typeface="微软雅黑"/>
        <a:cs typeface=""/>
      </a:majorFont>
      <a:minorFont>
        <a:latin typeface="汉仪小麦体简"/>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a:blip xmlns:r="http://schemas.openxmlformats.org/officeDocument/2006/relationships" r:embed="rId1"/>
          <a:stretch>
            <a:fillRect/>
          </a:stretch>
        </a:blipFill>
        <a:ln>
          <a:noFill/>
        </a:ln>
      </a:spPr>
      <a:bodyPr rtlCol="0" anchor="ctr"/>
      <a:lstStyle>
        <a:defPPr algn="ctr" defTabSz="914400">
          <a:defRPr sz="1800">
            <a:cs typeface="+mn-ea"/>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51</TotalTime>
  <Words>891</Words>
  <Application>Microsoft Office PowerPoint</Application>
  <PresentationFormat>全屏显示(16:9)</PresentationFormat>
  <Paragraphs>99</Paragraphs>
  <Slides>10</Slides>
  <Notes>9</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10</vt:i4>
      </vt:variant>
    </vt:vector>
  </HeadingPairs>
  <TitlesOfParts>
    <vt:vector size="23" baseType="lpstr">
      <vt:lpstr>Microsoft YaHei UI</vt:lpstr>
      <vt:lpstr>Open Sans</vt:lpstr>
      <vt:lpstr>Raleway</vt:lpstr>
      <vt:lpstr>Raleway Light</vt:lpstr>
      <vt:lpstr>Source Han Sans CN</vt:lpstr>
      <vt:lpstr>汉仪小麦体简</vt:lpstr>
      <vt:lpstr>楷体</vt:lpstr>
      <vt:lpstr>宋体</vt:lpstr>
      <vt:lpstr>微软雅黑</vt:lpstr>
      <vt:lpstr>Arial</vt:lpstr>
      <vt:lpstr>Calibri</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水感觉;黄奎</dc:creator>
  <cp:lastModifiedBy>肖楚楚</cp:lastModifiedBy>
  <cp:revision>15963</cp:revision>
  <dcterms:created xsi:type="dcterms:W3CDTF">2016-03-09T04:37:00Z</dcterms:created>
  <dcterms:modified xsi:type="dcterms:W3CDTF">2021-01-14T02:25:27Z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2052-11.1.0.10228</vt:lpwstr>
  </property>
</Properties>
</file>