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65" r:id="rId4"/>
  </p:sldMasterIdLst>
  <p:notesMasterIdLst>
    <p:notesMasterId r:id="rId21"/>
  </p:notesMasterIdLst>
  <p:sldIdLst>
    <p:sldId id="3228" r:id="rId5"/>
    <p:sldId id="3232" r:id="rId6"/>
    <p:sldId id="3235" r:id="rId7"/>
    <p:sldId id="3268" r:id="rId8"/>
    <p:sldId id="3278" r:id="rId9"/>
    <p:sldId id="3237" r:id="rId10"/>
    <p:sldId id="3269" r:id="rId11"/>
    <p:sldId id="3271" r:id="rId12"/>
    <p:sldId id="3280" r:id="rId13"/>
    <p:sldId id="3272" r:id="rId14"/>
    <p:sldId id="3279" r:id="rId15"/>
    <p:sldId id="3282" r:id="rId16"/>
    <p:sldId id="3283" r:id="rId17"/>
    <p:sldId id="3273" r:id="rId18"/>
    <p:sldId id="3274" r:id="rId19"/>
    <p:sldId id="325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298"/>
    <a:srgbClr val="526F99"/>
    <a:srgbClr val="1A78C2"/>
    <a:srgbClr val="1C6299"/>
    <a:srgbClr val="1A78C3"/>
    <a:srgbClr val="1B6299"/>
    <a:srgbClr val="19547C"/>
    <a:srgbClr val="FFFFFF"/>
    <a:srgbClr val="D7E0E6"/>
    <a:srgbClr val="860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8" autoAdjust="0"/>
    <p:restoredTop sz="94660"/>
  </p:normalViewPr>
  <p:slideViewPr>
    <p:cSldViewPr snapToGrid="0" showGuides="1">
      <p:cViewPr varScale="1">
        <p:scale>
          <a:sx n="67" d="100"/>
          <a:sy n="67" d="100"/>
        </p:scale>
        <p:origin x="620" y="5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1C6299"/>
            </a:solidFill>
            <a:effectLst/>
          </c:spPr>
          <c:explosion val="0"/>
          <c:dPt>
            <c:idx val="0"/>
            <c:bubble3D val="0"/>
            <c:spPr>
              <a:solidFill>
                <a:srgbClr val="1C6299"/>
              </a:solidFill>
              <a:ln>
                <a:noFill/>
              </a:ln>
              <a:effectLst/>
            </c:spPr>
          </c:dPt>
          <c:dPt>
            <c:idx val="1"/>
            <c:bubble3D val="0"/>
            <c:spPr>
              <a:solidFill>
                <a:srgbClr val="1C6299"/>
              </a:solidFill>
              <a:ln>
                <a:noFill/>
              </a:ln>
              <a:effectLst/>
            </c:spPr>
          </c:dPt>
          <c:dPt>
            <c:idx val="2"/>
            <c:bubble3D val="0"/>
            <c:spPr>
              <a:solidFill>
                <a:srgbClr val="1C6299"/>
              </a:solidFill>
              <a:ln>
                <a:noFill/>
              </a:ln>
              <a:effectLst/>
            </c:spPr>
          </c:dPt>
          <c:dPt>
            <c:idx val="3"/>
            <c:bubble3D val="0"/>
            <c:spPr>
              <a:solidFill>
                <a:srgbClr val="1C6299"/>
              </a:solidFill>
              <a:ln>
                <a:noFill/>
              </a:ln>
              <a:effectLst/>
            </c:spPr>
          </c:dPt>
          <c:dLbls>
            <c:delete val="1"/>
          </c:dLbls>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ser>
        <c:dLbls>
          <c:showLegendKey val="0"/>
          <c:showVal val="0"/>
          <c:showCatName val="0"/>
          <c:showSerName val="0"/>
          <c:showPercent val="0"/>
          <c:showBubbleSize val="0"/>
          <c:showLeaderLines val="1"/>
        </c:dLbls>
        <c:firstSliceAng val="47"/>
        <c:holeSize val="90"/>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93C12-D317-442F-945E-D6517EECB5C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33A62-8780-4CAA-8D19-25292B7F56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8" cy="1600199"/>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90" y="987428"/>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8" cy="3811588"/>
          </a:xfrm>
        </p:spPr>
        <p:txBody>
          <a:bodyPr/>
          <a:lstStyle>
            <a:lvl1pPr marL="0" indent="0">
              <a:buNone/>
              <a:defRPr sz="1600"/>
            </a:lvl1pPr>
            <a:lvl2pPr marL="457200" indent="0">
              <a:buNone/>
              <a:defRPr sz="1400"/>
            </a:lvl2pPr>
            <a:lvl3pPr marL="913765" indent="0">
              <a:buNone/>
              <a:defRPr sz="1200"/>
            </a:lvl3pPr>
            <a:lvl4pPr marL="1370965" indent="0">
              <a:buNone/>
              <a:defRPr sz="1000"/>
            </a:lvl4pPr>
            <a:lvl5pPr marL="1827530" indent="0">
              <a:buNone/>
              <a:defRPr sz="1000"/>
            </a:lvl5pPr>
            <a:lvl6pPr marL="2284730" indent="0">
              <a:buNone/>
              <a:defRPr sz="1000"/>
            </a:lvl6pPr>
            <a:lvl7pPr marL="2741930" indent="0">
              <a:buNone/>
              <a:defRPr sz="1000"/>
            </a:lvl7pPr>
            <a:lvl8pPr marL="3198495" indent="0">
              <a:buNone/>
              <a:defRPr sz="1000"/>
            </a:lvl8pPr>
            <a:lvl9pPr marL="365569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8" cy="1600199"/>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90" y="987428"/>
            <a:ext cx="6172199" cy="4873625"/>
          </a:xfrm>
        </p:spPr>
        <p:txBody>
          <a:bodyPr anchor="t"/>
          <a:lstStyle>
            <a:lvl1pPr marL="0" indent="0">
              <a:buNone/>
              <a:defRPr sz="3200"/>
            </a:lvl1pPr>
            <a:lvl2pPr marL="457200" indent="0">
              <a:buNone/>
              <a:defRPr sz="2800"/>
            </a:lvl2pPr>
            <a:lvl3pPr marL="913765" indent="0">
              <a:buNone/>
              <a:defRPr sz="2400"/>
            </a:lvl3pPr>
            <a:lvl4pPr marL="1370965" indent="0">
              <a:buNone/>
              <a:defRPr sz="2000"/>
            </a:lvl4pPr>
            <a:lvl5pPr marL="1827530" indent="0">
              <a:buNone/>
              <a:defRPr sz="2000"/>
            </a:lvl5pPr>
            <a:lvl6pPr marL="2284730" indent="0">
              <a:buNone/>
              <a:defRPr sz="2000"/>
            </a:lvl6pPr>
            <a:lvl7pPr marL="2741930" indent="0">
              <a:buNone/>
              <a:defRPr sz="2000"/>
            </a:lvl7pPr>
            <a:lvl8pPr marL="3198495" indent="0">
              <a:buNone/>
              <a:defRPr sz="2000"/>
            </a:lvl8pPr>
            <a:lvl9pPr marL="365569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8" cy="3811588"/>
          </a:xfrm>
        </p:spPr>
        <p:txBody>
          <a:bodyPr/>
          <a:lstStyle>
            <a:lvl1pPr marL="0" indent="0">
              <a:buNone/>
              <a:defRPr sz="1600"/>
            </a:lvl1pPr>
            <a:lvl2pPr marL="457200" indent="0">
              <a:buNone/>
              <a:defRPr sz="1400"/>
            </a:lvl2pPr>
            <a:lvl3pPr marL="913765" indent="0">
              <a:buNone/>
              <a:defRPr sz="1200"/>
            </a:lvl3pPr>
            <a:lvl4pPr marL="1370965" indent="0">
              <a:buNone/>
              <a:defRPr sz="1000"/>
            </a:lvl4pPr>
            <a:lvl5pPr marL="1827530" indent="0">
              <a:buNone/>
              <a:defRPr sz="1000"/>
            </a:lvl5pPr>
            <a:lvl6pPr marL="2284730" indent="0">
              <a:buNone/>
              <a:defRPr sz="1000"/>
            </a:lvl6pPr>
            <a:lvl7pPr marL="2741930" indent="0">
              <a:buNone/>
              <a:defRPr sz="1000"/>
            </a:lvl7pPr>
            <a:lvl8pPr marL="3198495" indent="0">
              <a:buNone/>
              <a:defRPr sz="1000"/>
            </a:lvl8pPr>
            <a:lvl9pPr marL="3655695"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8"/>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2" y="365128"/>
            <a:ext cx="7734301"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4"/>
            <a:ext cx="9144000" cy="2387600"/>
          </a:xfrm>
        </p:spPr>
        <p:txBody>
          <a:bodyPr anchor="b"/>
          <a:lstStyle>
            <a:lvl1pPr algn="ctr">
              <a:defRPr sz="5995"/>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2" y="3602038"/>
            <a:ext cx="9144000" cy="1655763"/>
          </a:xfrm>
        </p:spPr>
        <p:txBody>
          <a:bodyPr/>
          <a:lstStyle>
            <a:lvl1pPr marL="0" indent="0" algn="ctr">
              <a:buNone/>
              <a:defRPr sz="2400"/>
            </a:lvl1pPr>
            <a:lvl2pPr marL="457200" indent="0" algn="ctr">
              <a:buNone/>
              <a:defRPr sz="2000"/>
            </a:lvl2pPr>
            <a:lvl3pPr marL="913765" indent="0" algn="ctr">
              <a:buNone/>
              <a:defRPr sz="1800"/>
            </a:lvl3pPr>
            <a:lvl4pPr marL="1370965" indent="0" algn="ctr">
              <a:buNone/>
              <a:defRPr sz="1600"/>
            </a:lvl4pPr>
            <a:lvl5pPr marL="1827530" indent="0" algn="ctr">
              <a:buNone/>
              <a:defRPr sz="1600"/>
            </a:lvl5pPr>
            <a:lvl6pPr marL="2284730" indent="0" algn="ctr">
              <a:buNone/>
              <a:defRPr sz="1600"/>
            </a:lvl6pPr>
            <a:lvl7pPr marL="2741930" indent="0" algn="ctr">
              <a:buNone/>
              <a:defRPr sz="1600"/>
            </a:lvl7pPr>
            <a:lvl8pPr marL="3198495" indent="0" algn="ctr">
              <a:buNone/>
              <a:defRPr sz="1600"/>
            </a:lvl8pPr>
            <a:lvl9pPr marL="3655695"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995"/>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3765" indent="0">
              <a:buNone/>
              <a:defRPr sz="1800">
                <a:solidFill>
                  <a:schemeClr val="tx1">
                    <a:tint val="75000"/>
                  </a:schemeClr>
                </a:solidFill>
              </a:defRPr>
            </a:lvl3pPr>
            <a:lvl4pPr marL="1370965" indent="0">
              <a:buNone/>
              <a:defRPr sz="1600">
                <a:solidFill>
                  <a:schemeClr val="tx1">
                    <a:tint val="75000"/>
                  </a:schemeClr>
                </a:solidFill>
              </a:defRPr>
            </a:lvl4pPr>
            <a:lvl5pPr marL="1827530" indent="0">
              <a:buNone/>
              <a:defRPr sz="1600">
                <a:solidFill>
                  <a:schemeClr val="tx1">
                    <a:tint val="75000"/>
                  </a:schemeClr>
                </a:solidFill>
              </a:defRPr>
            </a:lvl5pPr>
            <a:lvl6pPr marL="2284730" indent="0">
              <a:buNone/>
              <a:defRPr sz="1600">
                <a:solidFill>
                  <a:schemeClr val="tx1">
                    <a:tint val="75000"/>
                  </a:schemeClr>
                </a:solidFill>
              </a:defRPr>
            </a:lvl6pPr>
            <a:lvl7pPr marL="2741930" indent="0">
              <a:buNone/>
              <a:defRPr sz="1600">
                <a:solidFill>
                  <a:schemeClr val="tx1">
                    <a:tint val="75000"/>
                  </a:schemeClr>
                </a:solidFill>
              </a:defRPr>
            </a:lvl7pPr>
            <a:lvl8pPr marL="3198495" indent="0">
              <a:buNone/>
              <a:defRPr sz="1600">
                <a:solidFill>
                  <a:schemeClr val="tx1">
                    <a:tint val="75000"/>
                  </a:schemeClr>
                </a:solidFill>
              </a:defRPr>
            </a:lvl8pPr>
            <a:lvl9pPr marL="3655695"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1" y="1825627"/>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1" y="1825627"/>
            <a:ext cx="51816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90" y="1681163"/>
            <a:ext cx="5157786" cy="82391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90" y="2505076"/>
            <a:ext cx="5157786"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9" cy="823912"/>
          </a:xfrm>
        </p:spPr>
        <p:txBody>
          <a:bodyPr anchor="b"/>
          <a:lstStyle>
            <a:lvl1pPr marL="0" indent="0">
              <a:buNone/>
              <a:defRPr sz="2400" b="1"/>
            </a:lvl1pPr>
            <a:lvl2pPr marL="457200" indent="0">
              <a:buNone/>
              <a:defRPr sz="2000" b="1"/>
            </a:lvl2pPr>
            <a:lvl3pPr marL="913765" indent="0">
              <a:buNone/>
              <a:defRPr sz="1800" b="1"/>
            </a:lvl3pPr>
            <a:lvl4pPr marL="1370965" indent="0">
              <a:buNone/>
              <a:defRPr sz="1600" b="1"/>
            </a:lvl4pPr>
            <a:lvl5pPr marL="1827530" indent="0">
              <a:buNone/>
              <a:defRPr sz="1600" b="1"/>
            </a:lvl5pPr>
            <a:lvl6pPr marL="2284730" indent="0">
              <a:buNone/>
              <a:defRPr sz="1600" b="1"/>
            </a:lvl6pPr>
            <a:lvl7pPr marL="2741930" indent="0">
              <a:buNone/>
              <a:defRPr sz="1600" b="1"/>
            </a:lvl7pPr>
            <a:lvl8pPr marL="3198495" indent="0">
              <a:buNone/>
              <a:defRPr sz="1600" b="1"/>
            </a:lvl8pPr>
            <a:lvl9pPr marL="3655695"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6"/>
            <a:ext cx="5183189"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5B72DE3-FE0A-428A-AB10-325226F2F56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12C7F20-4EEE-4847-AC76-B538472E8A3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3" Type="http://schemas.openxmlformats.org/officeDocument/2006/relationships/theme" Target="../theme/theme2.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0" advTm="1000"/>
    </mc:Choice>
    <mc:Fallback>
      <p:transition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7"/>
            <a:ext cx="10515600" cy="4351339"/>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72DE3-FE0A-428A-AB10-325226F2F564}" type="datetimeFigureOut">
              <a:rPr lang="zh-CN" altLang="en-US" smtClean="0"/>
            </a:fld>
            <a:endParaRPr lang="zh-CN" alt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C7F20-4EEE-4847-AC76-B538472E8A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mc:AlternateContent xmlns:mc="http://schemas.openxmlformats.org/markup-compatibility/2006">
    <mc:Choice xmlns:p14="http://schemas.microsoft.com/office/powerpoint/2010/main" Requires="p14">
      <p:transition p14:dur="0" advTm="1000"/>
    </mc:Choice>
    <mc:Fallback>
      <p:transition advTm="1000"/>
    </mc:Fallback>
  </mc:AlternateContent>
  <p:txStyles>
    <p:titleStyle>
      <a:lvl1pPr algn="l" defTabSz="913765" rtl="0" eaLnBrk="1" latinLnBrk="0" hangingPunct="1">
        <a:lnSpc>
          <a:spcPct val="90000"/>
        </a:lnSpc>
        <a:spcBef>
          <a:spcPct val="0"/>
        </a:spcBef>
        <a:buNone/>
        <a:defRPr sz="4395"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65"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1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3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09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95"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mc:Choice xmlns:p14="http://schemas.microsoft.com/office/powerpoint/2010/main" Requires="p14">
      <p:transition p14:dur="0" advTm="1000"/>
    </mc:Choice>
    <mc:Fallback>
      <p:transition advTm="1000"/>
    </mc:Fallback>
  </mc:AlternateConten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5.wdp"/><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0" y="2546580"/>
            <a:ext cx="12191331" cy="1838567"/>
          </a:xfrm>
          <a:prstGeom prst="rect">
            <a:avLst/>
          </a:prstGeom>
          <a:solidFill>
            <a:srgbClr val="1A7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dirty="0">
              <a:solidFill>
                <a:prstClr val="white"/>
              </a:solidFill>
              <a:latin typeface="Calibri" panose="020F0502020204030204"/>
              <a:ea typeface="等线" panose="02010600030101010101" pitchFamily="2" charset="-122"/>
            </a:endParaRPr>
          </a:p>
        </p:txBody>
      </p:sp>
      <p:sp>
        <p:nvSpPr>
          <p:cNvPr id="12" name="椭圆 11"/>
          <p:cNvSpPr/>
          <p:nvPr/>
        </p:nvSpPr>
        <p:spPr>
          <a:xfrm>
            <a:off x="855063" y="2229292"/>
            <a:ext cx="2624273" cy="2624273"/>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800">
              <a:solidFill>
                <a:prstClr val="white"/>
              </a:solidFill>
              <a:latin typeface="Calibri" panose="020F0502020204030204"/>
              <a:ea typeface="等线" panose="02010600030101010101" pitchFamily="2" charset="-122"/>
            </a:endParaRPr>
          </a:p>
        </p:txBody>
      </p:sp>
      <p:pic>
        <p:nvPicPr>
          <p:cNvPr id="9" name="图片 8"/>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4000" contrast="21000"/>
                    </a14:imgEffect>
                    <a14:imgEffect>
                      <a14:colorTemperature colorTemp="6700"/>
                    </a14:imgEffect>
                  </a14:imgLayer>
                </a14:imgProps>
              </a:ext>
              <a:ext uri="{28A0092B-C50C-407E-A947-70E740481C1C}">
                <a14:useLocalDpi xmlns:a14="http://schemas.microsoft.com/office/drawing/2010/main" val="0"/>
              </a:ext>
            </a:extLst>
          </a:blip>
          <a:stretch>
            <a:fillRect/>
          </a:stretch>
        </p:blipFill>
        <p:spPr>
          <a:xfrm>
            <a:off x="596891" y="2089634"/>
            <a:ext cx="3140616" cy="2903588"/>
          </a:xfrm>
          <a:prstGeom prst="rect">
            <a:avLst/>
          </a:prstGeom>
        </p:spPr>
      </p:pic>
      <p:sp>
        <p:nvSpPr>
          <p:cNvPr id="8" name="文本框 7"/>
          <p:cNvSpPr txBox="1"/>
          <p:nvPr/>
        </p:nvSpPr>
        <p:spPr>
          <a:xfrm>
            <a:off x="3737610" y="3136900"/>
            <a:ext cx="7979410" cy="583565"/>
          </a:xfrm>
          <a:prstGeom prst="rect">
            <a:avLst/>
          </a:prstGeom>
          <a:noFill/>
        </p:spPr>
        <p:txBody>
          <a:bodyPr wrap="square" rtlCol="0">
            <a:spAutoFit/>
          </a:bodyPr>
          <a:lstStyle/>
          <a:p>
            <a:pPr algn="l" defTabSz="913765">
              <a:defRPr/>
            </a:pPr>
            <a:r>
              <a:rPr lang="zh-CN" altLang="en-US" sz="3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听我说，大学生担任学生干部究竟有多重要？</a:t>
            </a:r>
            <a:endParaRPr lang="zh-CN" altLang="en-US" sz="3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4000" contrast="21000"/>
                    </a14:imgEffect>
                    <a14:imgEffect>
                      <a14:colorTemperature colorTemp="6700"/>
                    </a14:imgEffect>
                    <a14:imgEffect>
                      <a14:sharpenSoften amount="3000"/>
                    </a14:imgEffect>
                  </a14:imgLayer>
                </a14:imgProps>
              </a:ext>
              <a:ext uri="{28A0092B-C50C-407E-A947-70E740481C1C}">
                <a14:useLocalDpi xmlns:a14="http://schemas.microsoft.com/office/drawing/2010/main" val="0"/>
              </a:ext>
            </a:extLst>
          </a:blip>
          <a:stretch>
            <a:fillRect/>
          </a:stretch>
        </p:blipFill>
        <p:spPr>
          <a:xfrm>
            <a:off x="9897401" y="150150"/>
            <a:ext cx="1966449" cy="575997"/>
          </a:xfrm>
          <a:prstGeom prst="rect">
            <a:avLst/>
          </a:prstGeom>
        </p:spPr>
      </p:pic>
      <p:sp>
        <p:nvSpPr>
          <p:cNvPr id="16" name="文本占位符 56"/>
          <p:cNvSpPr txBox="1"/>
          <p:nvPr/>
        </p:nvSpPr>
        <p:spPr>
          <a:xfrm>
            <a:off x="5111061" y="5067300"/>
            <a:ext cx="3022038" cy="567755"/>
          </a:xfrm>
          <a:custGeom>
            <a:avLst/>
            <a:gdLst>
              <a:gd name="connsiteX0" fmla="*/ 0 w 1747925"/>
              <a:gd name="connsiteY0" fmla="*/ 176559 h 353120"/>
              <a:gd name="connsiteX1" fmla="*/ 0 w 1747925"/>
              <a:gd name="connsiteY1" fmla="*/ 176560 h 353120"/>
              <a:gd name="connsiteX2" fmla="*/ 0 w 1747925"/>
              <a:gd name="connsiteY2" fmla="*/ 176560 h 353120"/>
              <a:gd name="connsiteX3" fmla="*/ 176560 w 1747925"/>
              <a:gd name="connsiteY3" fmla="*/ 0 h 353120"/>
              <a:gd name="connsiteX4" fmla="*/ 1571365 w 1747925"/>
              <a:gd name="connsiteY4" fmla="*/ 0 h 353120"/>
              <a:gd name="connsiteX5" fmla="*/ 1747925 w 1747925"/>
              <a:gd name="connsiteY5" fmla="*/ 176560 h 353120"/>
              <a:gd name="connsiteX6" fmla="*/ 1747924 w 1747925"/>
              <a:gd name="connsiteY6" fmla="*/ 176560 h 353120"/>
              <a:gd name="connsiteX7" fmla="*/ 1571364 w 1747925"/>
              <a:gd name="connsiteY7" fmla="*/ 353120 h 353120"/>
              <a:gd name="connsiteX8" fmla="*/ 176560 w 1747925"/>
              <a:gd name="connsiteY8" fmla="*/ 353119 h 353120"/>
              <a:gd name="connsiteX9" fmla="*/ 13875 w 1747925"/>
              <a:gd name="connsiteY9" fmla="*/ 245284 h 353120"/>
              <a:gd name="connsiteX10" fmla="*/ 0 w 1747925"/>
              <a:gd name="connsiteY10" fmla="*/ 176560 h 353120"/>
              <a:gd name="connsiteX11" fmla="*/ 13875 w 1747925"/>
              <a:gd name="connsiteY11" fmla="*/ 107835 h 353120"/>
              <a:gd name="connsiteX12" fmla="*/ 176560 w 1747925"/>
              <a:gd name="connsiteY12" fmla="*/ 0 h 35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7925" h="353120">
                <a:moveTo>
                  <a:pt x="0" y="176559"/>
                </a:moveTo>
                <a:lnTo>
                  <a:pt x="0" y="176560"/>
                </a:lnTo>
                <a:lnTo>
                  <a:pt x="0" y="176560"/>
                </a:lnTo>
                <a:close/>
                <a:moveTo>
                  <a:pt x="176560" y="0"/>
                </a:moveTo>
                <a:lnTo>
                  <a:pt x="1571365" y="0"/>
                </a:lnTo>
                <a:cubicBezTo>
                  <a:pt x="1668876" y="0"/>
                  <a:pt x="1747925" y="79049"/>
                  <a:pt x="1747925" y="176560"/>
                </a:cubicBezTo>
                <a:lnTo>
                  <a:pt x="1747924" y="176560"/>
                </a:lnTo>
                <a:cubicBezTo>
                  <a:pt x="1747924" y="274071"/>
                  <a:pt x="1668875" y="353120"/>
                  <a:pt x="1571364" y="353120"/>
                </a:cubicBezTo>
                <a:lnTo>
                  <a:pt x="176560" y="353119"/>
                </a:lnTo>
                <a:cubicBezTo>
                  <a:pt x="103427" y="353119"/>
                  <a:pt x="40679" y="308654"/>
                  <a:pt x="13875" y="245284"/>
                </a:cubicBezTo>
                <a:lnTo>
                  <a:pt x="0" y="176560"/>
                </a:lnTo>
                <a:lnTo>
                  <a:pt x="13875" y="107835"/>
                </a:lnTo>
                <a:cubicBezTo>
                  <a:pt x="40679" y="44465"/>
                  <a:pt x="103427" y="0"/>
                  <a:pt x="176560" y="0"/>
                </a:cubicBezTo>
                <a:close/>
              </a:path>
            </a:pathLst>
          </a:custGeom>
          <a:solidFill>
            <a:srgbClr val="1A78C3"/>
          </a:solidFill>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Tx/>
              <a:buNone/>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2000" b="1" dirty="0">
                <a:solidFill>
                  <a:sysClr val="window" lastClr="FFFFFF"/>
                </a:solidFill>
                <a:latin typeface="Arial" panose="020B0604020202020204"/>
                <a:ea typeface="微软雅黑" panose="020B0503020204020204" pitchFamily="34" charset="-122"/>
              </a:rPr>
              <a:t>谢  群   杨凌云   龙欣琪</a:t>
            </a:r>
            <a:endParaRPr lang="zh-CN" altLang="en-US" sz="2000" b="1" dirty="0">
              <a:solidFill>
                <a:sysClr val="window" lastClr="FFFFFF"/>
              </a:solidFill>
              <a:latin typeface="Arial" panose="020B0604020202020204"/>
              <a:ea typeface="微软雅黑" panose="020B0503020204020204" pitchFamily="34" charset="-122"/>
            </a:endParaRPr>
          </a:p>
        </p:txBody>
      </p:sp>
    </p:spTree>
  </p:cSld>
  <p:clrMapOvr>
    <a:masterClrMapping/>
  </p:clrMapOvr>
  <p:transition spd="slow" advTm="1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1" name="标题 1"/>
          <p:cNvSpPr txBox="1"/>
          <p:nvPr/>
        </p:nvSpPr>
        <p:spPr>
          <a:xfrm>
            <a:off x="662706" y="1056740"/>
            <a:ext cx="9946412" cy="593560"/>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solidFill>
                  <a:srgbClr val="FF0000"/>
                </a:solidFill>
                <a:latin typeface="华文新魏" panose="02010800040101010101" pitchFamily="2" charset="-122"/>
                <a:ea typeface="华文新魏" panose="02010800040101010101" pitchFamily="2" charset="-122"/>
              </a:rPr>
              <a:t>3.</a:t>
            </a:r>
            <a:r>
              <a:rPr lang="zh-CN" altLang="en-US" dirty="0">
                <a:solidFill>
                  <a:srgbClr val="FF0000"/>
                </a:solidFill>
                <a:latin typeface="华文新魏" panose="02010800040101010101" pitchFamily="2" charset="-122"/>
                <a:ea typeface="华文新魏" panose="02010800040101010101" pitchFamily="2" charset="-122"/>
              </a:rPr>
              <a:t>“见众生”：</a:t>
            </a:r>
            <a:r>
              <a:rPr lang="zh-CN" altLang="zh-CN" dirty="0">
                <a:solidFill>
                  <a:srgbClr val="FF0000"/>
                </a:solidFill>
                <a:latin typeface="华文新魏" panose="02010800040101010101" pitchFamily="2" charset="-122"/>
                <a:ea typeface="华文新魏" panose="02010800040101010101" pitchFamily="2" charset="-122"/>
              </a:rPr>
              <a:t>担任学生干部能更好地服务奉献</a:t>
            </a:r>
            <a:endParaRPr lang="zh-CN" altLang="en-US" dirty="0">
              <a:solidFill>
                <a:srgbClr val="FF0000"/>
              </a:solidFill>
              <a:latin typeface="华文新魏" panose="02010800040101010101" pitchFamily="2" charset="-122"/>
              <a:ea typeface="华文新魏" panose="02010800040101010101" pitchFamily="2" charset="-122"/>
            </a:endParaRPr>
          </a:p>
        </p:txBody>
      </p:sp>
      <p:pic>
        <p:nvPicPr>
          <p:cNvPr id="13" name="图片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343" y="2150919"/>
            <a:ext cx="3854512" cy="280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384523" y="2676308"/>
            <a:ext cx="5740400" cy="1753235"/>
          </a:xfrm>
          <a:prstGeom prst="rect">
            <a:avLst/>
          </a:prstGeom>
        </p:spPr>
        <p:txBody>
          <a:bodyPr wrap="square">
            <a:spAutoFit/>
          </a:bodyPr>
          <a:lstStyle/>
          <a:p>
            <a:pPr indent="575945">
              <a:lnSpc>
                <a:spcPct val="150000"/>
              </a:lnSpc>
            </a:pPr>
            <a:r>
              <a:rPr lang="zh-CN" altLang="en-US" b="1" dirty="0">
                <a:solidFill>
                  <a:srgbClr val="1A78C3"/>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要勤于学习、敏于求知</a:t>
            </a:r>
            <a:r>
              <a:rPr lang="zh-CN" altLang="en-US" b="1" dirty="0">
                <a:solidFill>
                  <a:srgbClr val="1A78C3"/>
                </a:solidFill>
                <a:latin typeface="微软雅黑" panose="020B0503020204020204" pitchFamily="34" charset="-122"/>
                <a:ea typeface="微软雅黑" panose="020B0503020204020204" pitchFamily="34" charset="-122"/>
              </a:rPr>
              <a:t>，注重把所学知识内化于心，形成自己的见解，既要专攻博览，又要</a:t>
            </a:r>
            <a:r>
              <a:rPr lang="zh-CN" altLang="en-US" b="1" dirty="0">
                <a:solidFill>
                  <a:srgbClr val="FF0000"/>
                </a:solidFill>
                <a:latin typeface="微软雅黑" panose="020B0503020204020204" pitchFamily="34" charset="-122"/>
                <a:ea typeface="微软雅黑" panose="020B0503020204020204" pitchFamily="34" charset="-122"/>
              </a:rPr>
              <a:t>关心国家</a:t>
            </a:r>
            <a:r>
              <a:rPr lang="zh-CN" altLang="en-US" b="1" dirty="0">
                <a:solidFill>
                  <a:srgbClr val="1A78C3"/>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关心人民</a:t>
            </a:r>
            <a:r>
              <a:rPr lang="zh-CN" altLang="en-US" b="1" dirty="0">
                <a:solidFill>
                  <a:srgbClr val="1A78C3"/>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关心世界</a:t>
            </a:r>
            <a:r>
              <a:rPr lang="zh-CN" altLang="en-US" b="1" dirty="0">
                <a:solidFill>
                  <a:srgbClr val="1A78C3"/>
                </a:solidFill>
                <a:latin typeface="微软雅黑" panose="020B0503020204020204" pitchFamily="34" charset="-122"/>
                <a:ea typeface="微软雅黑" panose="020B0503020204020204" pitchFamily="34" charset="-122"/>
              </a:rPr>
              <a:t>。</a:t>
            </a:r>
            <a:r>
              <a:rPr lang="zh-CN" altLang="en-US" b="1" dirty="0">
                <a:solidFill>
                  <a:srgbClr val="1A78C3"/>
                </a:solidFill>
                <a:latin typeface="微软雅黑" panose="020B0503020204020204" pitchFamily="34" charset="-122"/>
                <a:ea typeface="微软雅黑" panose="020B0503020204020204" pitchFamily="34" charset="-122"/>
                <a:sym typeface="+mn-ea"/>
              </a:rPr>
              <a:t>”</a:t>
            </a:r>
            <a:endParaRPr lang="en-US" altLang="zh-CN" b="1" dirty="0">
              <a:solidFill>
                <a:srgbClr val="1A78C3"/>
              </a:solidFill>
              <a:latin typeface="微软雅黑" panose="020B0503020204020204" pitchFamily="34" charset="-122"/>
              <a:ea typeface="微软雅黑" panose="020B0503020204020204" pitchFamily="34" charset="-122"/>
            </a:endParaRPr>
          </a:p>
          <a:p>
            <a:pPr indent="575945" algn="r">
              <a:lnSpc>
                <a:spcPct val="150000"/>
              </a:lnSpc>
            </a:pPr>
            <a:r>
              <a:rPr lang="en-US" altLang="zh-CN" b="1" dirty="0">
                <a:solidFill>
                  <a:srgbClr val="1A78C3"/>
                </a:solidFill>
                <a:latin typeface="微软雅黑" panose="020B0503020204020204" pitchFamily="34" charset="-122"/>
                <a:ea typeface="微软雅黑" panose="020B0503020204020204" pitchFamily="34" charset="-122"/>
              </a:rPr>
              <a:t>——</a:t>
            </a:r>
            <a:r>
              <a:rPr lang="zh-CN" altLang="en-US" b="1" dirty="0">
                <a:solidFill>
                  <a:srgbClr val="1A78C3"/>
                </a:solidFill>
                <a:latin typeface="微软雅黑" panose="020B0503020204020204" pitchFamily="34" charset="-122"/>
                <a:ea typeface="微软雅黑" panose="020B0503020204020204" pitchFamily="34" charset="-122"/>
              </a:rPr>
              <a:t>习总书记在北京大学师生座谈会上寄语</a:t>
            </a:r>
            <a:endParaRPr lang="en-US" altLang="zh-CN" b="1" dirty="0">
              <a:solidFill>
                <a:srgbClr val="1A78C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1" name="文本框 10"/>
          <p:cNvSpPr txBox="1"/>
          <p:nvPr/>
        </p:nvSpPr>
        <p:spPr>
          <a:xfrm>
            <a:off x="488501" y="1876425"/>
            <a:ext cx="5607499" cy="3644267"/>
          </a:xfrm>
          <a:prstGeom prst="rect">
            <a:avLst/>
          </a:prstGeom>
          <a:noFill/>
          <a:ln w="12700">
            <a:solidFill>
              <a:srgbClr val="1A78C3"/>
            </a:solidFill>
            <a:prstDash val="lgDashDot"/>
          </a:ln>
        </p:spPr>
        <p:txBody>
          <a:bodyPr wrap="square" lIns="68580" tIns="34290" rIns="68580" bIns="34290" rtlCol="0">
            <a:spAutoFit/>
          </a:bodyPr>
          <a:lstStyle>
            <a:defPPr>
              <a:defRPr lang="zh-CN"/>
            </a:defPPr>
            <a:lvl1pPr>
              <a:lnSpc>
                <a:spcPct val="150000"/>
              </a:lnSpc>
              <a:defRPr sz="1600" b="1">
                <a:solidFill>
                  <a:srgbClr val="316ABF"/>
                </a:solidFill>
                <a:latin typeface="微软雅黑" panose="020B0503020204020204" pitchFamily="34" charset="-122"/>
                <a:ea typeface="微软雅黑" panose="020B0503020204020204" pitchFamily="34" charset="-122"/>
              </a:defRPr>
            </a:lvl1pPr>
          </a:lstStyle>
          <a:p>
            <a:endParaRPr lang="en-US" altLang="zh-CN" sz="1800" dirty="0"/>
          </a:p>
          <a:p>
            <a:r>
              <a:rPr lang="zh-CN" altLang="en-US"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学生干部承受着大学阶段来自学习和工作的双重压力</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休息时间少</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无薪酬待遇</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但要始终相信担任学生干部的付出是人生的一种沉淀</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所期待的美好也终将如期而至。要充分认识到学生干部始终多着一份责任和担当</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没有热爱、 没有奉献精神和敬业精神是做不好学生工作的。</a:t>
            </a:r>
            <a:endParaRPr lang="zh-CN" altLang="en-US" sz="2000" dirty="0">
              <a:latin typeface="楷体" panose="02010609060101010101" pitchFamily="49" charset="-122"/>
              <a:ea typeface="楷体" panose="02010609060101010101" pitchFamily="49" charset="-122"/>
            </a:endParaRPr>
          </a:p>
        </p:txBody>
      </p:sp>
      <p:sp>
        <p:nvSpPr>
          <p:cNvPr id="13" name="流程图: 准备 12"/>
          <p:cNvSpPr/>
          <p:nvPr/>
        </p:nvSpPr>
        <p:spPr>
          <a:xfrm>
            <a:off x="1260026" y="1377588"/>
            <a:ext cx="3990975" cy="997673"/>
          </a:xfrm>
          <a:prstGeom prst="flowChartPreparation">
            <a:avLst/>
          </a:prstGeom>
          <a:solidFill>
            <a:schemeClr val="accent5">
              <a:lumMod val="50000"/>
            </a:schemeClr>
          </a:solidFill>
          <a:ln>
            <a:solidFill>
              <a:srgbClr val="1B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学生干部应以奉献为要</a:t>
            </a:r>
            <a:endParaRPr lang="zh-CN" altLang="en-US" sz="2800" b="1"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8198" y="1724025"/>
            <a:ext cx="3438089" cy="2762249"/>
          </a:xfrm>
          <a:prstGeom prst="rect">
            <a:avLst/>
          </a:prstGeom>
        </p:spPr>
      </p:pic>
      <p:sp>
        <p:nvSpPr>
          <p:cNvPr id="6" name="文本框 5"/>
          <p:cNvSpPr txBox="1"/>
          <p:nvPr/>
        </p:nvSpPr>
        <p:spPr>
          <a:xfrm>
            <a:off x="6568119" y="4716972"/>
            <a:ext cx="4678245" cy="858377"/>
          </a:xfrm>
          <a:prstGeom prst="rect">
            <a:avLst/>
          </a:prstGeom>
          <a:noFill/>
        </p:spPr>
        <p:txBody>
          <a:bodyPr wrap="square" rtlCol="0">
            <a:spAutoFit/>
          </a:bodyPr>
          <a:lstStyle/>
          <a:p>
            <a:pPr algn="l">
              <a:lnSpc>
                <a:spcPct val="150000"/>
              </a:lnSpc>
            </a:pP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2019</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年“最美基层高校毕业生”</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中南大学</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2012</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届矿物加工工程专业的毕业生代东援</a:t>
            </a:r>
            <a:endParaRPr lang="zh-CN" altLang="en-US" b="1" dirty="0">
              <a:solidFill>
                <a:srgbClr val="FF0000"/>
              </a:solidFill>
              <a:latin typeface="楷体_GB2312" panose="02010609030101010101" pitchFamily="49" charset="-122"/>
              <a:ea typeface="楷体_GB2312"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1" name="文本框 10"/>
          <p:cNvSpPr txBox="1"/>
          <p:nvPr/>
        </p:nvSpPr>
        <p:spPr>
          <a:xfrm>
            <a:off x="488501" y="1876425"/>
            <a:ext cx="5607499" cy="3644267"/>
          </a:xfrm>
          <a:prstGeom prst="rect">
            <a:avLst/>
          </a:prstGeom>
          <a:noFill/>
          <a:ln w="12700">
            <a:solidFill>
              <a:srgbClr val="1A78C3"/>
            </a:solidFill>
            <a:prstDash val="lgDashDot"/>
          </a:ln>
        </p:spPr>
        <p:txBody>
          <a:bodyPr wrap="square" lIns="68580" tIns="34290" rIns="68580" bIns="34290" rtlCol="0">
            <a:spAutoFit/>
          </a:bodyPr>
          <a:lstStyle>
            <a:defPPr>
              <a:defRPr lang="zh-CN"/>
            </a:defPPr>
            <a:lvl1pPr>
              <a:lnSpc>
                <a:spcPct val="150000"/>
              </a:lnSpc>
              <a:defRPr sz="1600" b="1">
                <a:solidFill>
                  <a:srgbClr val="316ABF"/>
                </a:solidFill>
                <a:latin typeface="微软雅黑" panose="020B0503020204020204" pitchFamily="34" charset="-122"/>
                <a:ea typeface="微软雅黑" panose="020B0503020204020204" pitchFamily="34" charset="-122"/>
              </a:defRPr>
            </a:lvl1pPr>
          </a:lstStyle>
          <a:p>
            <a:endParaRPr lang="en-US" altLang="zh-CN" sz="1800" dirty="0"/>
          </a:p>
          <a:p>
            <a:r>
              <a:rPr lang="zh-CN" altLang="en-US"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新时代的学生干部无论身居何位都应该有强烈的忧患意识和匡扶天下的济世精神</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以民族大义为念</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以家国天下为重</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怀着为中国人民谋幸福、 为中华民族谋复兴的殷殷初心和崇高使命</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把个人追求与社会需求统一起来</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把个人命运与国家命运维系在一起。</a:t>
            </a:r>
            <a:endParaRPr lang="zh-CN" altLang="en-US" sz="2000" dirty="0">
              <a:latin typeface="楷体" panose="02010609060101010101" pitchFamily="49" charset="-122"/>
              <a:ea typeface="楷体" panose="02010609060101010101" pitchFamily="49" charset="-122"/>
            </a:endParaRPr>
          </a:p>
        </p:txBody>
      </p:sp>
      <p:sp>
        <p:nvSpPr>
          <p:cNvPr id="13" name="流程图: 准备 12"/>
          <p:cNvSpPr/>
          <p:nvPr/>
        </p:nvSpPr>
        <p:spPr>
          <a:xfrm>
            <a:off x="1260026" y="1377588"/>
            <a:ext cx="3990975" cy="997673"/>
          </a:xfrm>
          <a:prstGeom prst="flowChartPreparation">
            <a:avLst/>
          </a:prstGeom>
          <a:solidFill>
            <a:srgbClr val="00B0F0"/>
          </a:solidFill>
          <a:ln>
            <a:solidFill>
              <a:srgbClr val="1B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学生干部应以情怀为本</a:t>
            </a:r>
            <a:endParaRPr lang="zh-CN" altLang="en-US" sz="2800" b="1" dirty="0"/>
          </a:p>
        </p:txBody>
      </p:sp>
      <p:sp>
        <p:nvSpPr>
          <p:cNvPr id="6" name="文本框 5"/>
          <p:cNvSpPr txBox="1"/>
          <p:nvPr/>
        </p:nvSpPr>
        <p:spPr>
          <a:xfrm>
            <a:off x="6568119" y="4349942"/>
            <a:ext cx="4833306" cy="1689373"/>
          </a:xfrm>
          <a:prstGeom prst="rect">
            <a:avLst/>
          </a:prstGeom>
          <a:noFill/>
        </p:spPr>
        <p:txBody>
          <a:bodyPr wrap="square" rtlCol="0">
            <a:spAutoFit/>
          </a:bodyPr>
          <a:lstStyle/>
          <a:p>
            <a:pPr algn="l">
              <a:lnSpc>
                <a:spcPct val="150000"/>
              </a:lnSpc>
            </a:pP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    2018</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年</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5</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月</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2</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日</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 </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宋玺作为唯一的学生代表在北大师生座谈会上发言</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 </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向习近平总书记等中央领导汇报在军营锻造、在校园学习过程中的成长感悟</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 </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受到习近平总书记亲切勉励。</a:t>
            </a:r>
            <a:endParaRPr lang="zh-CN" altLang="en-US" b="1" dirty="0">
              <a:solidFill>
                <a:srgbClr val="FF0000"/>
              </a:solidFill>
              <a:latin typeface="楷体_GB2312" panose="02010609030101010101" pitchFamily="49" charset="-122"/>
              <a:ea typeface="楷体_GB2312" panose="02010609030101010101" pitchFamily="49"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334098"/>
            <a:ext cx="2910965" cy="27449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1" name="文本框 10"/>
          <p:cNvSpPr txBox="1"/>
          <p:nvPr/>
        </p:nvSpPr>
        <p:spPr>
          <a:xfrm>
            <a:off x="488501" y="1876425"/>
            <a:ext cx="5607499" cy="3644267"/>
          </a:xfrm>
          <a:prstGeom prst="rect">
            <a:avLst/>
          </a:prstGeom>
          <a:noFill/>
          <a:ln w="12700">
            <a:solidFill>
              <a:srgbClr val="1A78C3"/>
            </a:solidFill>
            <a:prstDash val="lgDashDot"/>
          </a:ln>
        </p:spPr>
        <p:txBody>
          <a:bodyPr wrap="square" lIns="68580" tIns="34290" rIns="68580" bIns="34290" rtlCol="0">
            <a:spAutoFit/>
          </a:bodyPr>
          <a:lstStyle>
            <a:defPPr>
              <a:defRPr lang="zh-CN"/>
            </a:defPPr>
            <a:lvl1pPr>
              <a:lnSpc>
                <a:spcPct val="150000"/>
              </a:lnSpc>
              <a:defRPr sz="1600" b="1">
                <a:solidFill>
                  <a:srgbClr val="316ABF"/>
                </a:solidFill>
                <a:latin typeface="微软雅黑" panose="020B0503020204020204" pitchFamily="34" charset="-122"/>
                <a:ea typeface="微软雅黑" panose="020B0503020204020204" pitchFamily="34" charset="-122"/>
              </a:defRPr>
            </a:lvl1pPr>
          </a:lstStyle>
          <a:p>
            <a:endParaRPr lang="en-US" altLang="zh-CN" sz="1800" dirty="0"/>
          </a:p>
          <a:p>
            <a:r>
              <a:rPr lang="zh-CN" altLang="en-US"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学生干部</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作为当代大学生中的优秀代表</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更应敢于担当责任</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勇于直面矛盾</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敢于迎接挑战、 挑起大梁</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敢于做先锋</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而不做过客、当看客。在砥砺自我中</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真正成为广大青年学生的表率和引路人</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在激扬青春、开拓人生、奉献社会的进程中书写无愧于时代的壮丽篇章。</a:t>
            </a:r>
            <a:endParaRPr lang="zh-CN" altLang="en-US" sz="2000" dirty="0">
              <a:latin typeface="楷体" panose="02010609060101010101" pitchFamily="49" charset="-122"/>
              <a:ea typeface="楷体" panose="02010609060101010101" pitchFamily="49" charset="-122"/>
            </a:endParaRPr>
          </a:p>
        </p:txBody>
      </p:sp>
      <p:sp>
        <p:nvSpPr>
          <p:cNvPr id="13" name="流程图: 准备 12"/>
          <p:cNvSpPr/>
          <p:nvPr/>
        </p:nvSpPr>
        <p:spPr>
          <a:xfrm>
            <a:off x="1260026" y="1377588"/>
            <a:ext cx="3990975" cy="997673"/>
          </a:xfrm>
          <a:prstGeom prst="flowChartPreparation">
            <a:avLst/>
          </a:prstGeom>
          <a:solidFill>
            <a:srgbClr val="92D050"/>
          </a:solidFill>
          <a:ln>
            <a:solidFill>
              <a:srgbClr val="1B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学生干部应以担当为荣</a:t>
            </a:r>
            <a:endParaRPr lang="zh-CN" altLang="en-US" sz="2800" b="1" dirty="0"/>
          </a:p>
        </p:txBody>
      </p:sp>
      <p:sp>
        <p:nvSpPr>
          <p:cNvPr id="6" name="文本框 5"/>
          <p:cNvSpPr txBox="1"/>
          <p:nvPr/>
        </p:nvSpPr>
        <p:spPr>
          <a:xfrm>
            <a:off x="6510969" y="4493647"/>
            <a:ext cx="4833306" cy="858377"/>
          </a:xfrm>
          <a:prstGeom prst="rect">
            <a:avLst/>
          </a:prstGeom>
          <a:noFill/>
        </p:spPr>
        <p:txBody>
          <a:bodyPr wrap="square" rtlCol="0">
            <a:spAutoFit/>
          </a:bodyPr>
          <a:lstStyle/>
          <a:p>
            <a:pPr algn="l">
              <a:lnSpc>
                <a:spcPct val="150000"/>
              </a:lnSpc>
            </a:pP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2018—2019 </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大学生就业创业年度新闻人物”</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中南大学</a:t>
            </a:r>
            <a:r>
              <a:rPr lang="en-US" altLang="zh-CN" sz="1800" b="1" i="0" u="none" strike="noStrike" baseline="0" dirty="0">
                <a:solidFill>
                  <a:srgbClr val="FF0000"/>
                </a:solidFill>
                <a:latin typeface="楷体_GB2312" panose="02010609030101010101" pitchFamily="49" charset="-122"/>
                <a:ea typeface="楷体_GB2312" panose="02010609030101010101" pitchFamily="49" charset="-122"/>
              </a:rPr>
              <a:t>2016</a:t>
            </a:r>
            <a:r>
              <a:rPr lang="zh-CN" altLang="en-US" sz="1800" b="1" i="0" u="none" strike="noStrike" baseline="0" dirty="0">
                <a:solidFill>
                  <a:srgbClr val="FF0000"/>
                </a:solidFill>
                <a:latin typeface="楷体_GB2312" panose="02010609030101010101" pitchFamily="49" charset="-122"/>
                <a:ea typeface="楷体_GB2312" panose="02010609030101010101" pitchFamily="49" charset="-122"/>
              </a:rPr>
              <a:t>届博士毕业生金冠华</a:t>
            </a:r>
            <a:endParaRPr lang="zh-CN" altLang="en-US" b="1" dirty="0">
              <a:solidFill>
                <a:srgbClr val="FF0000"/>
              </a:solidFill>
              <a:latin typeface="楷体_GB2312" panose="02010609030101010101" pitchFamily="49" charset="-122"/>
              <a:ea typeface="楷体_GB2312" panose="0201060903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476375"/>
            <a:ext cx="4095750" cy="2730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三、解决方案参考</a:t>
            </a:r>
            <a:endParaRPr lang="zh-CN" altLang="en-US" dirty="0"/>
          </a:p>
        </p:txBody>
      </p:sp>
      <p:sp>
        <p:nvSpPr>
          <p:cNvPr id="16" name="标题 1"/>
          <p:cNvSpPr txBox="1"/>
          <p:nvPr/>
        </p:nvSpPr>
        <p:spPr>
          <a:xfrm>
            <a:off x="617338" y="844641"/>
            <a:ext cx="10710144" cy="646331"/>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t>1.</a:t>
            </a:r>
            <a:r>
              <a:rPr lang="zh-CN" altLang="zh-CN" dirty="0"/>
              <a:t>学生干部要在</a:t>
            </a:r>
            <a:r>
              <a:rPr lang="en-US" altLang="zh-CN" dirty="0"/>
              <a:t>“</a:t>
            </a:r>
            <a:r>
              <a:rPr lang="zh-CN" altLang="zh-CN" dirty="0"/>
              <a:t>思</a:t>
            </a:r>
            <a:r>
              <a:rPr lang="en-US" altLang="zh-CN" dirty="0"/>
              <a:t>”</a:t>
            </a:r>
            <a:r>
              <a:rPr lang="zh-CN" altLang="zh-CN" dirty="0"/>
              <a:t>上下功夫，持续强化思想上进</a:t>
            </a:r>
            <a:endParaRPr lang="zh-CN" altLang="en-US" dirty="0"/>
          </a:p>
        </p:txBody>
      </p:sp>
      <p:sp>
        <p:nvSpPr>
          <p:cNvPr id="17" name="AutoShape 3"/>
          <p:cNvSpPr>
            <a:spLocks noChangeArrowheads="1"/>
          </p:cNvSpPr>
          <p:nvPr/>
        </p:nvSpPr>
        <p:spPr bwMode="auto">
          <a:xfrm>
            <a:off x="8157241" y="3673925"/>
            <a:ext cx="3311325" cy="2818555"/>
          </a:xfrm>
          <a:prstGeom prst="roundRect">
            <a:avLst>
              <a:gd name="adj" fmla="val 16667"/>
            </a:avLst>
          </a:prstGeom>
          <a:noFill/>
          <a:ln w="38100">
            <a:solidFill>
              <a:srgbClr val="1B6299"/>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zh-CN" altLang="zh-CN" sz="1800">
              <a:ea typeface="宋体" panose="02010600030101010101" pitchFamily="2" charset="-122"/>
            </a:endParaRPr>
          </a:p>
        </p:txBody>
      </p:sp>
      <p:sp>
        <p:nvSpPr>
          <p:cNvPr id="21" name="AutoShape 5"/>
          <p:cNvSpPr>
            <a:spLocks noChangeArrowheads="1"/>
          </p:cNvSpPr>
          <p:nvPr/>
        </p:nvSpPr>
        <p:spPr bwMode="auto">
          <a:xfrm>
            <a:off x="978672" y="3673925"/>
            <a:ext cx="3055939" cy="2822963"/>
          </a:xfrm>
          <a:prstGeom prst="roundRect">
            <a:avLst>
              <a:gd name="adj" fmla="val 16667"/>
            </a:avLst>
          </a:prstGeom>
          <a:noFill/>
          <a:ln w="38100">
            <a:solidFill>
              <a:srgbClr val="1B6299"/>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zh-CN" altLang="zh-CN" sz="1800">
              <a:ea typeface="宋体" panose="02010600030101010101" pitchFamily="2" charset="-122"/>
            </a:endParaRPr>
          </a:p>
        </p:txBody>
      </p:sp>
      <p:sp>
        <p:nvSpPr>
          <p:cNvPr id="24" name="Text Box 6"/>
          <p:cNvSpPr txBox="1">
            <a:spLocks noChangeArrowheads="1"/>
          </p:cNvSpPr>
          <p:nvPr/>
        </p:nvSpPr>
        <p:spPr bwMode="auto">
          <a:xfrm>
            <a:off x="1027090" y="3740958"/>
            <a:ext cx="2859886"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ClrTx/>
              <a:buFontTx/>
              <a:buNone/>
            </a:pPr>
            <a:r>
              <a:rPr lang="zh-CN" altLang="en-US" sz="1800" b="1" dirty="0">
                <a:solidFill>
                  <a:srgbClr val="FF0000"/>
                </a:solidFill>
                <a:latin typeface="微软雅黑" panose="020B0503020204020204" pitchFamily="34" charset="-122"/>
                <a:ea typeface="微软雅黑" panose="020B0503020204020204" pitchFamily="34" charset="-122"/>
              </a:rPr>
              <a:t>注重思想引领</a:t>
            </a:r>
            <a:endParaRPr lang="en-US" altLang="zh-CN" sz="1800" b="1" dirty="0">
              <a:solidFill>
                <a:srgbClr val="FF0000"/>
              </a:solidFill>
              <a:latin typeface="微软雅黑" panose="020B0503020204020204" pitchFamily="34" charset="-122"/>
              <a:ea typeface="微软雅黑" panose="020B0503020204020204" pitchFamily="34" charset="-122"/>
            </a:endParaRPr>
          </a:p>
          <a:p>
            <a:pPr indent="457200" algn="just">
              <a:lnSpc>
                <a:spcPct val="120000"/>
              </a:lnSpc>
              <a:spcBef>
                <a:spcPct val="0"/>
              </a:spcBef>
              <a:buClrTx/>
              <a:buFontTx/>
              <a:buNone/>
            </a:pPr>
            <a:r>
              <a:rPr lang="zh-CN" altLang="en-US" sz="1800" b="1" dirty="0">
                <a:solidFill>
                  <a:srgbClr val="316ABF"/>
                </a:solidFill>
                <a:latin typeface="楷体" panose="02010609060101010101" pitchFamily="49" charset="-122"/>
                <a:ea typeface="楷体" panose="02010609060101010101" pitchFamily="49" charset="-122"/>
              </a:rPr>
              <a:t>学生干部是学生的骨干，发挥着主导作用，应具备良好的思想道德素质、坚定的理想信念，严格自律、以身作则，言行一致、表现得体，以自身人格力量影响并感染周围的学生。</a:t>
            </a:r>
            <a:endParaRPr lang="zh-CN" altLang="en-US" sz="1800" b="1" dirty="0">
              <a:solidFill>
                <a:srgbClr val="316ABF"/>
              </a:solidFill>
              <a:latin typeface="楷体" panose="02010609060101010101" pitchFamily="49" charset="-122"/>
              <a:ea typeface="楷体" panose="02010609060101010101" pitchFamily="49" charset="-122"/>
            </a:endParaRPr>
          </a:p>
        </p:txBody>
      </p:sp>
      <p:sp>
        <p:nvSpPr>
          <p:cNvPr id="25" name="Freeform 9"/>
          <p:cNvSpPr/>
          <p:nvPr/>
        </p:nvSpPr>
        <p:spPr bwMode="gray">
          <a:xfrm flipH="1">
            <a:off x="7944033" y="2844630"/>
            <a:ext cx="692741" cy="65743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14:hiddenLine>
            </a:ext>
          </a:extLst>
        </p:spPr>
        <p:txBody>
          <a:bodyPr/>
          <a:lstStyle/>
          <a:p>
            <a:pPr algn="ctr" eaLnBrk="1" hangingPunct="1">
              <a:defRPr/>
            </a:pPr>
            <a:endParaRPr lang="zh-CN" altLang="en-US"/>
          </a:p>
        </p:txBody>
      </p:sp>
      <p:sp>
        <p:nvSpPr>
          <p:cNvPr id="26" name="Oval 16"/>
          <p:cNvSpPr>
            <a:spLocks noChangeArrowheads="1"/>
          </p:cNvSpPr>
          <p:nvPr/>
        </p:nvSpPr>
        <p:spPr bwMode="gray">
          <a:xfrm>
            <a:off x="3359335" y="1707885"/>
            <a:ext cx="5051240" cy="1032341"/>
          </a:xfrm>
          <a:prstGeom prst="ellipse">
            <a:avLst/>
          </a:prstGeom>
          <a:gradFill flip="none" rotWithShape="1">
            <a:gsLst>
              <a:gs pos="0">
                <a:schemeClr val="accent1">
                  <a:gamma/>
                  <a:shade val="79216"/>
                  <a:invGamma/>
                </a:schemeClr>
              </a:gs>
              <a:gs pos="100000">
                <a:schemeClr val="accent1">
                  <a:alpha val="48000"/>
                </a:schemeClr>
              </a:gs>
            </a:gsLst>
            <a:lin ang="13500000" scaled="1"/>
            <a:tileRect/>
          </a:gradFill>
          <a:ln>
            <a:noFill/>
          </a:ln>
          <a:effectLst/>
        </p:spPr>
        <p:txBody>
          <a:bodyPr vert="eaVert"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27" name="Text Box 18"/>
          <p:cNvSpPr txBox="1">
            <a:spLocks noChangeArrowheads="1"/>
          </p:cNvSpPr>
          <p:nvPr/>
        </p:nvSpPr>
        <p:spPr bwMode="auto">
          <a:xfrm>
            <a:off x="3600450" y="1865806"/>
            <a:ext cx="45567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成为一名优秀的学生干部要</a:t>
            </a:r>
            <a:endParaRPr lang="en-US" altLang="zh-CN" sz="2000" b="1" dirty="0">
              <a:solidFill>
                <a:schemeClr val="bg1"/>
              </a:solidFill>
              <a:latin typeface="楷体" panose="02010609060101010101" pitchFamily="49" charset="-122"/>
              <a:ea typeface="楷体" panose="02010609060101010101" pitchFamily="49" charset="-122"/>
            </a:endParaRPr>
          </a:p>
          <a:p>
            <a:pPr algn="ctr">
              <a:spcBef>
                <a:spcPct val="0"/>
              </a:spcBef>
              <a:buClrTx/>
              <a:buFontTx/>
              <a:buNone/>
            </a:pPr>
            <a:r>
              <a:rPr lang="zh-CN" altLang="en-US" sz="2000" b="1" dirty="0">
                <a:solidFill>
                  <a:srgbClr val="FF0000"/>
                </a:solidFill>
                <a:latin typeface="楷体" panose="02010609060101010101" pitchFamily="49" charset="-122"/>
                <a:ea typeface="楷体" panose="02010609060101010101" pitchFamily="49" charset="-122"/>
              </a:rPr>
              <a:t>引领青年修德笃实之风</a:t>
            </a:r>
            <a:endParaRPr lang="en-US" altLang="zh-CN" sz="1200" b="1" dirty="0">
              <a:solidFill>
                <a:srgbClr val="FF0000"/>
              </a:solidFill>
              <a:latin typeface="楷体" panose="02010609060101010101" pitchFamily="49" charset="-122"/>
              <a:ea typeface="楷体" panose="02010609060101010101" pitchFamily="49" charset="-122"/>
            </a:endParaRPr>
          </a:p>
        </p:txBody>
      </p:sp>
      <p:sp>
        <p:nvSpPr>
          <p:cNvPr id="28" name="Text Box 19"/>
          <p:cNvSpPr txBox="1">
            <a:spLocks noChangeArrowheads="1"/>
          </p:cNvSpPr>
          <p:nvPr/>
        </p:nvSpPr>
        <p:spPr bwMode="auto">
          <a:xfrm>
            <a:off x="8226795" y="3740958"/>
            <a:ext cx="3172216" cy="255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ClrTx/>
              <a:buFontTx/>
              <a:buNone/>
            </a:pPr>
            <a:r>
              <a:rPr lang="zh-CN" altLang="en-US" sz="1800" b="1" dirty="0">
                <a:solidFill>
                  <a:srgbClr val="FF0000"/>
                </a:solidFill>
                <a:latin typeface="微软雅黑" panose="020B0503020204020204" pitchFamily="34" charset="-122"/>
                <a:ea typeface="微软雅黑" panose="020B0503020204020204" pitchFamily="34" charset="-122"/>
              </a:rPr>
              <a:t>善于总结反思</a:t>
            </a:r>
            <a:endParaRPr lang="en-US" altLang="zh-CN" sz="1800" b="1" dirty="0">
              <a:solidFill>
                <a:srgbClr val="FF0000"/>
              </a:solidFill>
              <a:latin typeface="微软雅黑" panose="020B0503020204020204" pitchFamily="34" charset="-122"/>
              <a:ea typeface="微软雅黑" panose="020B0503020204020204" pitchFamily="34" charset="-122"/>
            </a:endParaRPr>
          </a:p>
          <a:p>
            <a:pPr indent="457200" algn="just">
              <a:lnSpc>
                <a:spcPct val="110000"/>
              </a:lnSpc>
              <a:spcBef>
                <a:spcPct val="0"/>
              </a:spcBef>
              <a:buClrTx/>
              <a:buFontTx/>
              <a:buNone/>
            </a:pPr>
            <a:r>
              <a:rPr lang="zh-CN" altLang="en-US" sz="1800" b="1" dirty="0">
                <a:solidFill>
                  <a:srgbClr val="316ABF"/>
                </a:solidFill>
                <a:latin typeface="楷体" panose="02010609060101010101" pitchFamily="49" charset="-122"/>
                <a:ea typeface="楷体" panose="02010609060101010101" pitchFamily="49" charset="-122"/>
              </a:rPr>
              <a:t>“学而不思则罔，思而不学则殆”，只有善于总结善于反思才能不断提升自身工作能力和水平，创新性地改进工作的方式方法，不断成长，不断进步，赢得同学的好感。</a:t>
            </a:r>
            <a:endParaRPr lang="zh-CN" altLang="en-US" sz="1800" b="1" dirty="0">
              <a:solidFill>
                <a:srgbClr val="316ABF"/>
              </a:solidFill>
              <a:latin typeface="楷体" panose="02010609060101010101" pitchFamily="49" charset="-122"/>
              <a:ea typeface="楷体" panose="02010609060101010101" pitchFamily="49" charset="-122"/>
            </a:endParaRPr>
          </a:p>
        </p:txBody>
      </p:sp>
      <p:sp>
        <p:nvSpPr>
          <p:cNvPr id="29" name="下箭头 2"/>
          <p:cNvSpPr>
            <a:spLocks noChangeArrowheads="1"/>
          </p:cNvSpPr>
          <p:nvPr/>
        </p:nvSpPr>
        <p:spPr bwMode="auto">
          <a:xfrm>
            <a:off x="5749101" y="2869229"/>
            <a:ext cx="601663" cy="633376"/>
          </a:xfrm>
          <a:prstGeom prst="downArrow">
            <a:avLst>
              <a:gd name="adj1" fmla="val 50000"/>
              <a:gd name="adj2" fmla="val 49998"/>
            </a:avLst>
          </a:pr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14:hiddenLine>
            </a:ext>
          </a:extLst>
        </p:spPr>
        <p:txBody>
          <a:bodyPr/>
          <a:lstStyle/>
          <a:p>
            <a:pPr algn="ctr"/>
            <a:endParaRPr lang="zh-CN" altLang="en-US"/>
          </a:p>
        </p:txBody>
      </p:sp>
      <p:sp>
        <p:nvSpPr>
          <p:cNvPr id="30" name="AutoShape 3"/>
          <p:cNvSpPr>
            <a:spLocks noChangeArrowheads="1"/>
          </p:cNvSpPr>
          <p:nvPr/>
        </p:nvSpPr>
        <p:spPr bwMode="auto">
          <a:xfrm>
            <a:off x="4460278" y="3673925"/>
            <a:ext cx="3241443" cy="2822963"/>
          </a:xfrm>
          <a:prstGeom prst="roundRect">
            <a:avLst>
              <a:gd name="adj" fmla="val 16667"/>
            </a:avLst>
          </a:prstGeom>
          <a:noFill/>
          <a:ln w="38100">
            <a:solidFill>
              <a:srgbClr val="1B6299"/>
            </a:solidFill>
            <a:rou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zh-CN" altLang="zh-CN" sz="1800">
              <a:ea typeface="宋体" panose="02010600030101010101" pitchFamily="2" charset="-122"/>
            </a:endParaRPr>
          </a:p>
        </p:txBody>
      </p:sp>
      <p:sp>
        <p:nvSpPr>
          <p:cNvPr id="31" name="Text Box 19"/>
          <p:cNvSpPr txBox="1">
            <a:spLocks noChangeArrowheads="1"/>
          </p:cNvSpPr>
          <p:nvPr/>
        </p:nvSpPr>
        <p:spPr bwMode="auto">
          <a:xfrm>
            <a:off x="4490131" y="3713865"/>
            <a:ext cx="32115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ct val="0"/>
              </a:spcBef>
              <a:buClrTx/>
              <a:buFontTx/>
              <a:buNone/>
            </a:pPr>
            <a:r>
              <a:rPr lang="zh-CN" altLang="en-US" sz="1800" b="1" dirty="0">
                <a:solidFill>
                  <a:srgbClr val="FF0000"/>
                </a:solidFill>
                <a:latin typeface="微软雅黑" panose="020B0503020204020204" pitchFamily="34" charset="-122"/>
                <a:ea typeface="微软雅黑" panose="020B0503020204020204" pitchFamily="34" charset="-122"/>
              </a:rPr>
              <a:t>加强学习思考</a:t>
            </a:r>
            <a:endParaRPr lang="en-US" altLang="zh-CN" sz="1800" b="1" dirty="0">
              <a:solidFill>
                <a:srgbClr val="FF0000"/>
              </a:solidFill>
              <a:latin typeface="微软雅黑" panose="020B0503020204020204" pitchFamily="34" charset="-122"/>
              <a:ea typeface="微软雅黑" panose="020B0503020204020204" pitchFamily="34" charset="-122"/>
            </a:endParaRPr>
          </a:p>
          <a:p>
            <a:pPr indent="457200" algn="just">
              <a:lnSpc>
                <a:spcPct val="110000"/>
              </a:lnSpc>
              <a:spcBef>
                <a:spcPct val="0"/>
              </a:spcBef>
              <a:buClrTx/>
              <a:buFontTx/>
              <a:buNone/>
            </a:pPr>
            <a:r>
              <a:rPr lang="zh-CN" altLang="en-US" sz="1800" b="1" dirty="0">
                <a:solidFill>
                  <a:srgbClr val="316ABF"/>
                </a:solidFill>
                <a:latin typeface="楷体" panose="02010609060101010101" pitchFamily="49" charset="-122"/>
                <a:ea typeface="楷体" panose="02010609060101010101" pitchFamily="49" charset="-122"/>
              </a:rPr>
              <a:t>自觉树立榜样意识，提高自身的学习意识，注重自身学习能力的培养，真正掌握自己所学的专业知识，积极帮扶学习上有困难的同学，在增进同学之间感情的同时也给普通同学树立良好的榜样，营造良好的学习氛围和学风</a:t>
            </a:r>
            <a:r>
              <a:rPr lang="zh-CN" altLang="zh-CN" sz="1800" b="1" dirty="0">
                <a:solidFill>
                  <a:srgbClr val="316ABF"/>
                </a:solidFill>
                <a:latin typeface="楷体" panose="02010609060101010101" pitchFamily="49" charset="-122"/>
                <a:ea typeface="楷体" panose="02010609060101010101" pitchFamily="49" charset="-122"/>
              </a:rPr>
              <a:t>。</a:t>
            </a:r>
            <a:endParaRPr lang="en-US" altLang="zh-CN" sz="1800" b="1" dirty="0">
              <a:solidFill>
                <a:srgbClr val="316ABF"/>
              </a:solidFill>
              <a:latin typeface="楷体" panose="02010609060101010101" pitchFamily="49" charset="-122"/>
              <a:ea typeface="楷体" panose="02010609060101010101" pitchFamily="49" charset="-122"/>
            </a:endParaRPr>
          </a:p>
        </p:txBody>
      </p:sp>
      <p:sp>
        <p:nvSpPr>
          <p:cNvPr id="32" name="Freeform 9"/>
          <p:cNvSpPr/>
          <p:nvPr/>
        </p:nvSpPr>
        <p:spPr bwMode="gray">
          <a:xfrm>
            <a:off x="3359334" y="2763572"/>
            <a:ext cx="860660" cy="72077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14:hiddenLine>
            </a:ext>
          </a:extLst>
        </p:spPr>
        <p:txBody>
          <a:bodyPr/>
          <a:lstStyle/>
          <a:p>
            <a:pPr algn="ctr" eaLnBrk="1" hangingPunct="1">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5" name="标题 1"/>
          <p:cNvSpPr txBox="1"/>
          <p:nvPr/>
        </p:nvSpPr>
        <p:spPr>
          <a:xfrm>
            <a:off x="662706" y="948790"/>
            <a:ext cx="10710144" cy="646331"/>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t>2.</a:t>
            </a:r>
            <a:r>
              <a:rPr lang="zh-CN" altLang="zh-CN" dirty="0"/>
              <a:t>学生干部要在</a:t>
            </a:r>
            <a:r>
              <a:rPr lang="en-US" altLang="zh-CN" dirty="0"/>
              <a:t>“</a:t>
            </a:r>
            <a:r>
              <a:rPr lang="zh-CN" altLang="zh-CN" dirty="0"/>
              <a:t>真</a:t>
            </a:r>
            <a:r>
              <a:rPr lang="en-US" altLang="zh-CN" dirty="0"/>
              <a:t>”</a:t>
            </a:r>
            <a:r>
              <a:rPr lang="zh-CN" altLang="zh-CN" dirty="0"/>
              <a:t>上下功夫，用心用情贴近同学</a:t>
            </a:r>
            <a:endParaRPr lang="zh-CN" altLang="zh-CN" dirty="0"/>
          </a:p>
        </p:txBody>
      </p:sp>
      <p:sp>
        <p:nvSpPr>
          <p:cNvPr id="12" name="文本框 11"/>
          <p:cNvSpPr txBox="1"/>
          <p:nvPr/>
        </p:nvSpPr>
        <p:spPr>
          <a:xfrm>
            <a:off x="929104" y="175296"/>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3" name="AutoShape 5"/>
          <p:cNvSpPr>
            <a:spLocks noChangeArrowheads="1"/>
          </p:cNvSpPr>
          <p:nvPr/>
        </p:nvSpPr>
        <p:spPr bwMode="gray">
          <a:xfrm>
            <a:off x="4753548" y="2678111"/>
            <a:ext cx="2218752" cy="3341687"/>
          </a:xfrm>
          <a:prstGeom prst="can">
            <a:avLst>
              <a:gd name="adj" fmla="val 25000"/>
            </a:avLst>
          </a:prstGeom>
          <a:gradFill flip="none" rotWithShape="1">
            <a:gsLst>
              <a:gs pos="0">
                <a:srgbClr val="1B6299">
                  <a:shade val="30000"/>
                  <a:satMod val="115000"/>
                </a:srgbClr>
              </a:gs>
              <a:gs pos="50000">
                <a:srgbClr val="1B6299">
                  <a:shade val="67500"/>
                  <a:satMod val="115000"/>
                </a:srgbClr>
              </a:gs>
              <a:gs pos="100000">
                <a:srgbClr val="1B6299">
                  <a:shade val="100000"/>
                  <a:satMod val="115000"/>
                </a:srgbClr>
              </a:gs>
            </a:gsLst>
            <a:path path="circle">
              <a:fillToRect l="100000" b="100000"/>
            </a:path>
            <a:tileRect t="-100000" r="-100000"/>
          </a:gra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 name="Text Box 8"/>
          <p:cNvSpPr txBox="1">
            <a:spLocks noChangeArrowheads="1"/>
          </p:cNvSpPr>
          <p:nvPr/>
        </p:nvSpPr>
        <p:spPr bwMode="gray">
          <a:xfrm>
            <a:off x="4848500" y="3290044"/>
            <a:ext cx="19737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zh-CN" altLang="en-US" sz="1800" b="1" dirty="0">
                <a:solidFill>
                  <a:schemeClr val="bg1"/>
                </a:solidFill>
                <a:latin typeface="楷体" panose="02010609060101010101" pitchFamily="49" charset="-122"/>
                <a:ea typeface="楷体" panose="02010609060101010101" pitchFamily="49" charset="-122"/>
              </a:rPr>
              <a:t>牢记习总书记“</a:t>
            </a:r>
            <a:r>
              <a:rPr lang="zh-CN" altLang="en-US" sz="1800" b="1" dirty="0">
                <a:solidFill>
                  <a:srgbClr val="FF0000"/>
                </a:solidFill>
                <a:latin typeface="楷体" panose="02010609060101010101" pitchFamily="49" charset="-122"/>
                <a:ea typeface="楷体" panose="02010609060101010101" pitchFamily="49" charset="-122"/>
              </a:rPr>
              <a:t>要立志做大事，不要立志做大官</a:t>
            </a:r>
            <a:r>
              <a:rPr lang="zh-CN" altLang="en-US" sz="1800" b="1" dirty="0">
                <a:solidFill>
                  <a:schemeClr val="bg1"/>
                </a:solidFill>
                <a:latin typeface="楷体" panose="02010609060101010101" pitchFamily="49" charset="-122"/>
                <a:ea typeface="楷体" panose="02010609060101010101" pitchFamily="49" charset="-122"/>
              </a:rPr>
              <a:t>”的嘱托，要明确“</a:t>
            </a:r>
            <a:r>
              <a:rPr lang="zh-CN" altLang="en-US" sz="1800" b="1" dirty="0">
                <a:solidFill>
                  <a:srgbClr val="FF0000"/>
                </a:solidFill>
                <a:latin typeface="楷体" panose="02010609060101010101" pitchFamily="49" charset="-122"/>
                <a:ea typeface="楷体" panose="02010609060101010101" pitchFamily="49" charset="-122"/>
              </a:rPr>
              <a:t>没有职位之高低，只有责任之大小</a:t>
            </a:r>
            <a:r>
              <a:rPr lang="zh-CN" altLang="en-US" sz="1800" b="1" dirty="0">
                <a:solidFill>
                  <a:schemeClr val="bg1"/>
                </a:solidFill>
                <a:latin typeface="楷体" panose="02010609060101010101" pitchFamily="49" charset="-122"/>
                <a:ea typeface="楷体" panose="02010609060101010101" pitchFamily="49" charset="-122"/>
              </a:rPr>
              <a:t>”，积极主动扛起责任。</a:t>
            </a:r>
            <a:endParaRPr lang="zh-CN" altLang="en-US" sz="1800" b="1" dirty="0">
              <a:solidFill>
                <a:schemeClr val="bg1"/>
              </a:solidFill>
              <a:latin typeface="楷体" panose="02010609060101010101" pitchFamily="49" charset="-122"/>
              <a:ea typeface="楷体" panose="02010609060101010101" pitchFamily="49" charset="-122"/>
            </a:endParaRPr>
          </a:p>
        </p:txBody>
      </p:sp>
      <p:sp>
        <p:nvSpPr>
          <p:cNvPr id="15" name="AutoShape 10"/>
          <p:cNvSpPr>
            <a:spLocks noChangeArrowheads="1"/>
          </p:cNvSpPr>
          <p:nvPr/>
        </p:nvSpPr>
        <p:spPr bwMode="gray">
          <a:xfrm>
            <a:off x="4128564" y="4042568"/>
            <a:ext cx="492125" cy="401638"/>
          </a:xfrm>
          <a:prstGeom prst="leftArrow">
            <a:avLst>
              <a:gd name="adj1" fmla="val 65583"/>
              <a:gd name="adj2" fmla="val 65181"/>
            </a:avLst>
          </a:prstGeom>
          <a:gradFill flip="none" rotWithShape="1">
            <a:gsLst>
              <a:gs pos="0">
                <a:srgbClr val="1C6299">
                  <a:shade val="30000"/>
                  <a:satMod val="115000"/>
                </a:srgbClr>
              </a:gs>
              <a:gs pos="50000">
                <a:srgbClr val="1C6299">
                  <a:shade val="67500"/>
                  <a:satMod val="115000"/>
                </a:srgbClr>
              </a:gs>
              <a:gs pos="100000">
                <a:srgbClr val="1C6299">
                  <a:shade val="100000"/>
                  <a:satMod val="115000"/>
                </a:srgbClr>
              </a:gs>
            </a:gsLst>
            <a:path path="circle">
              <a:fillToRect r="100000" b="100000"/>
            </a:path>
            <a:tileRect l="-100000" t="-100000"/>
          </a:gra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6" name="AutoShape 11"/>
          <p:cNvSpPr>
            <a:spLocks noChangeArrowheads="1"/>
          </p:cNvSpPr>
          <p:nvPr/>
        </p:nvSpPr>
        <p:spPr bwMode="auto">
          <a:xfrm>
            <a:off x="929103" y="2678112"/>
            <a:ext cx="3151787" cy="3341687"/>
          </a:xfrm>
          <a:prstGeom prst="roundRect">
            <a:avLst>
              <a:gd name="adj" fmla="val 16667"/>
            </a:avLst>
          </a:prstGeom>
          <a:noFill/>
          <a:ln w="38100">
            <a:solidFill>
              <a:srgbClr val="1C6299"/>
            </a:solidFill>
            <a:round/>
          </a:ln>
          <a:effectLst/>
          <a:extLst>
            <a:ext uri="{909E8E84-426E-40DD-AFC4-6F175D3DCCD1}">
              <a14:hiddenFill xmlns:a14="http://schemas.microsoft.com/office/drawing/2010/main">
                <a:gradFill rotWithShape="1">
                  <a:gsLst>
                    <a:gs pos="0">
                      <a:schemeClr val="tx2"/>
                    </a:gs>
                    <a:gs pos="100000">
                      <a:srgbClr val="8386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zh-CN" altLang="zh-CN" sz="1800">
              <a:ea typeface="宋体" panose="02010600030101010101" pitchFamily="2" charset="-122"/>
            </a:endParaRPr>
          </a:p>
        </p:txBody>
      </p:sp>
      <p:sp>
        <p:nvSpPr>
          <p:cNvPr id="17" name="Text Box 12"/>
          <p:cNvSpPr txBox="1">
            <a:spLocks noChangeArrowheads="1"/>
          </p:cNvSpPr>
          <p:nvPr/>
        </p:nvSpPr>
        <p:spPr bwMode="auto">
          <a:xfrm>
            <a:off x="985519" y="2977445"/>
            <a:ext cx="3010186" cy="2751522"/>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lgn="just">
              <a:lnSpc>
                <a:spcPct val="120000"/>
              </a:lnSpc>
              <a:defRPr/>
            </a:pPr>
            <a:r>
              <a:rPr lang="zh-CN" altLang="en-US" b="1" dirty="0">
                <a:solidFill>
                  <a:srgbClr val="1C6299"/>
                </a:solidFill>
                <a:latin typeface="楷体" panose="02010609060101010101" pitchFamily="49" charset="-122"/>
                <a:ea typeface="楷体" panose="02010609060101010101" pitchFamily="49" charset="-122"/>
              </a:rPr>
              <a:t>在工作中时刻牢记服务同学这一宗旨，认真了解同学所思所想，踏实解决同学所需所求，真心实意地帮助同学，团结同学，才能真正融入同学当中，更好地发挥“桥梁纽带”作用，只有这样从而更好地开展工作。</a:t>
            </a:r>
            <a:endParaRPr lang="zh-CN" altLang="en-US" b="1" dirty="0">
              <a:solidFill>
                <a:srgbClr val="1C6299"/>
              </a:solidFill>
              <a:latin typeface="楷体" panose="02010609060101010101" pitchFamily="49" charset="-122"/>
              <a:ea typeface="楷体" panose="02010609060101010101" pitchFamily="49" charset="-122"/>
            </a:endParaRPr>
          </a:p>
        </p:txBody>
      </p:sp>
      <p:sp>
        <p:nvSpPr>
          <p:cNvPr id="21" name="AutoShape 13"/>
          <p:cNvSpPr>
            <a:spLocks noChangeArrowheads="1"/>
          </p:cNvSpPr>
          <p:nvPr/>
        </p:nvSpPr>
        <p:spPr bwMode="auto">
          <a:xfrm>
            <a:off x="7644958" y="2701021"/>
            <a:ext cx="3174584" cy="3429902"/>
          </a:xfrm>
          <a:prstGeom prst="roundRect">
            <a:avLst>
              <a:gd name="adj" fmla="val 16667"/>
            </a:avLst>
          </a:prstGeom>
          <a:noFill/>
          <a:ln w="38100">
            <a:solidFill>
              <a:srgbClr val="1C6299"/>
            </a:solidFill>
            <a:round/>
          </a:ln>
          <a:effectLst/>
          <a:extLst>
            <a:ext uri="{909E8E84-426E-40DD-AFC4-6F175D3DCCD1}">
              <a14:hiddenFill xmlns:a14="http://schemas.microsoft.com/office/drawing/2010/main">
                <a:gradFill rotWithShape="1">
                  <a:gsLst>
                    <a:gs pos="0">
                      <a:schemeClr val="tx2"/>
                    </a:gs>
                    <a:gs pos="100000">
                      <a:srgbClr val="8386CD"/>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zh-CN" altLang="zh-CN" sz="1800">
              <a:ea typeface="宋体" panose="02010600030101010101" pitchFamily="2" charset="-122"/>
            </a:endParaRPr>
          </a:p>
        </p:txBody>
      </p:sp>
      <p:sp>
        <p:nvSpPr>
          <p:cNvPr id="24" name="Text Box 14"/>
          <p:cNvSpPr txBox="1">
            <a:spLocks noChangeArrowheads="1"/>
          </p:cNvSpPr>
          <p:nvPr/>
        </p:nvSpPr>
        <p:spPr bwMode="auto">
          <a:xfrm>
            <a:off x="7746419" y="2896100"/>
            <a:ext cx="2927421" cy="3039743"/>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57200" algn="just">
              <a:lnSpc>
                <a:spcPct val="120000"/>
              </a:lnSpc>
              <a:defRPr/>
            </a:pPr>
            <a:r>
              <a:rPr lang="zh-CN" altLang="en-US" b="1" dirty="0">
                <a:solidFill>
                  <a:srgbClr val="1C6299"/>
                </a:solidFill>
                <a:latin typeface="楷体" panose="02010609060101010101" pitchFamily="49" charset="-122"/>
                <a:ea typeface="楷体" panose="02010609060101010101" pitchFamily="49" charset="-122"/>
              </a:rPr>
              <a:t>明确自身责任定位和学生这一身份有利于更好地团结同学，真正做到从同学中来到同学中去。“单打独斗式”的工作方式无法推动各类群体活动，任何事情的顺利开展都离不开团队成员之间的互相配合。</a:t>
            </a:r>
            <a:endParaRPr lang="zh-CN" altLang="en-US" b="1" dirty="0">
              <a:solidFill>
                <a:srgbClr val="1C6299"/>
              </a:solidFill>
              <a:latin typeface="楷体" panose="02010609060101010101" pitchFamily="49" charset="-122"/>
              <a:ea typeface="楷体" panose="02010609060101010101" pitchFamily="49" charset="-122"/>
            </a:endParaRPr>
          </a:p>
        </p:txBody>
      </p:sp>
      <p:sp>
        <p:nvSpPr>
          <p:cNvPr id="27" name="AutoShape 16"/>
          <p:cNvSpPr>
            <a:spLocks noChangeArrowheads="1"/>
          </p:cNvSpPr>
          <p:nvPr/>
        </p:nvSpPr>
        <p:spPr bwMode="gray">
          <a:xfrm>
            <a:off x="929104" y="1663007"/>
            <a:ext cx="3174584" cy="796031"/>
          </a:xfrm>
          <a:prstGeom prst="can">
            <a:avLst>
              <a:gd name="adj" fmla="val 27866"/>
            </a:avLst>
          </a:prstGeom>
          <a:solidFill>
            <a:srgbClr val="FFC000"/>
          </a:soli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dirty="0">
              <a:ea typeface="宋体" panose="02010600030101010101" pitchFamily="2" charset="-122"/>
            </a:endParaRPr>
          </a:p>
        </p:txBody>
      </p:sp>
      <p:sp>
        <p:nvSpPr>
          <p:cNvPr id="28" name="Text Box 18"/>
          <p:cNvSpPr txBox="1">
            <a:spLocks noChangeArrowheads="1"/>
          </p:cNvSpPr>
          <p:nvPr/>
        </p:nvSpPr>
        <p:spPr bwMode="gray">
          <a:xfrm>
            <a:off x="1016812" y="1831757"/>
            <a:ext cx="32337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1800" b="1" dirty="0">
                <a:solidFill>
                  <a:srgbClr val="FF0000"/>
                </a:solidFill>
                <a:latin typeface="楷体" panose="02010609060101010101" pitchFamily="49" charset="-122"/>
                <a:ea typeface="楷体" panose="02010609060101010101" pitchFamily="49" charset="-122"/>
              </a:rPr>
              <a:t>做“学生友”，</a:t>
            </a:r>
            <a:endParaRPr lang="en-US" altLang="zh-CN" sz="1800" b="1" dirty="0">
              <a:solidFill>
                <a:srgbClr val="FF0000"/>
              </a:solidFill>
              <a:latin typeface="楷体" panose="02010609060101010101" pitchFamily="49" charset="-122"/>
              <a:ea typeface="楷体" panose="02010609060101010101" pitchFamily="49" charset="-122"/>
            </a:endParaRPr>
          </a:p>
          <a:p>
            <a:pPr algn="ctr">
              <a:spcBef>
                <a:spcPct val="0"/>
              </a:spcBef>
              <a:buClrTx/>
              <a:buFontTx/>
              <a:buNone/>
            </a:pPr>
            <a:r>
              <a:rPr lang="zh-CN" altLang="en-US" sz="1800" b="1" dirty="0">
                <a:solidFill>
                  <a:srgbClr val="FF0000"/>
                </a:solidFill>
                <a:latin typeface="楷体" panose="02010609060101010101" pitchFamily="49" charset="-122"/>
                <a:ea typeface="楷体" panose="02010609060101010101" pitchFamily="49" charset="-122"/>
              </a:rPr>
              <a:t>切不可做“学生官”</a:t>
            </a:r>
            <a:endParaRPr lang="en-US" altLang="zh-CN" sz="1800" b="1" dirty="0">
              <a:solidFill>
                <a:srgbClr val="FF0000"/>
              </a:solidFill>
              <a:latin typeface="楷体" panose="02010609060101010101" pitchFamily="49" charset="-122"/>
              <a:ea typeface="楷体" panose="02010609060101010101" pitchFamily="49" charset="-122"/>
            </a:endParaRPr>
          </a:p>
        </p:txBody>
      </p:sp>
      <p:sp>
        <p:nvSpPr>
          <p:cNvPr id="29" name="AutoShape 19"/>
          <p:cNvSpPr>
            <a:spLocks noChangeArrowheads="1"/>
          </p:cNvSpPr>
          <p:nvPr/>
        </p:nvSpPr>
        <p:spPr bwMode="gray">
          <a:xfrm>
            <a:off x="7589874" y="1637716"/>
            <a:ext cx="3174584" cy="799097"/>
          </a:xfrm>
          <a:prstGeom prst="can">
            <a:avLst>
              <a:gd name="adj" fmla="val 32032"/>
            </a:avLst>
          </a:prstGeom>
          <a:solidFill>
            <a:srgbClr val="FFC000"/>
          </a:soli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0" name="Text Box 20"/>
          <p:cNvSpPr txBox="1">
            <a:spLocks noChangeArrowheads="1"/>
          </p:cNvSpPr>
          <p:nvPr/>
        </p:nvSpPr>
        <p:spPr bwMode="gray">
          <a:xfrm>
            <a:off x="7941452" y="1802279"/>
            <a:ext cx="2697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ctr">
              <a:spcBef>
                <a:spcPct val="0"/>
              </a:spcBef>
              <a:buClrTx/>
              <a:buFontTx/>
              <a:buNone/>
              <a:defRPr b="1">
                <a:solidFill>
                  <a:schemeClr val="bg1"/>
                </a:solidFill>
                <a:latin typeface="Arial" panose="020B060402020202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latin typeface="Arial" panose="020B0604020202020204" pitchFamily="34" charset="0"/>
              </a:defRPr>
            </a:lvl2pPr>
            <a:lvl3pPr marL="1143000" indent="-228600">
              <a:spcBef>
                <a:spcPct val="20000"/>
              </a:spcBef>
              <a:buClr>
                <a:schemeClr val="tx1"/>
              </a:buClr>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zh-CN" altLang="en-US" dirty="0">
                <a:solidFill>
                  <a:srgbClr val="FF0000"/>
                </a:solidFill>
                <a:latin typeface="楷体" panose="02010609060101010101" pitchFamily="49" charset="-122"/>
                <a:ea typeface="楷体" panose="02010609060101010101" pitchFamily="49" charset="-122"/>
              </a:rPr>
              <a:t>打好“团结牌”，</a:t>
            </a:r>
            <a:endParaRPr lang="en-US" altLang="zh-CN" dirty="0">
              <a:solidFill>
                <a:srgbClr val="FF0000"/>
              </a:solidFill>
              <a:latin typeface="楷体" panose="02010609060101010101" pitchFamily="49" charset="-122"/>
              <a:ea typeface="楷体" panose="02010609060101010101" pitchFamily="49" charset="-122"/>
            </a:endParaRPr>
          </a:p>
          <a:p>
            <a:r>
              <a:rPr lang="zh-CN" altLang="en-US" dirty="0">
                <a:solidFill>
                  <a:srgbClr val="FF0000"/>
                </a:solidFill>
                <a:latin typeface="楷体" panose="02010609060101010101" pitchFamily="49" charset="-122"/>
                <a:ea typeface="楷体" panose="02010609060101010101" pitchFamily="49" charset="-122"/>
              </a:rPr>
              <a:t>切不可打“孤军战”</a:t>
            </a:r>
            <a:endParaRPr lang="en-US" altLang="zh-CN" dirty="0">
              <a:solidFill>
                <a:srgbClr val="FF0000"/>
              </a:solidFill>
              <a:latin typeface="楷体" panose="02010609060101010101" pitchFamily="49" charset="-122"/>
              <a:ea typeface="楷体" panose="02010609060101010101" pitchFamily="49" charset="-122"/>
            </a:endParaRPr>
          </a:p>
        </p:txBody>
      </p:sp>
      <p:sp>
        <p:nvSpPr>
          <p:cNvPr id="31" name="AutoShape 10"/>
          <p:cNvSpPr>
            <a:spLocks noChangeArrowheads="1"/>
          </p:cNvSpPr>
          <p:nvPr/>
        </p:nvSpPr>
        <p:spPr bwMode="gray">
          <a:xfrm flipH="1">
            <a:off x="7067252" y="4042568"/>
            <a:ext cx="492125" cy="401638"/>
          </a:xfrm>
          <a:prstGeom prst="leftArrow">
            <a:avLst>
              <a:gd name="adj1" fmla="val 65583"/>
              <a:gd name="adj2" fmla="val 65181"/>
            </a:avLst>
          </a:prstGeom>
          <a:gradFill flip="none" rotWithShape="1">
            <a:gsLst>
              <a:gs pos="0">
                <a:srgbClr val="1C6299">
                  <a:shade val="30000"/>
                  <a:satMod val="115000"/>
                </a:srgbClr>
              </a:gs>
              <a:gs pos="50000">
                <a:srgbClr val="1C6299">
                  <a:shade val="67500"/>
                  <a:satMod val="115000"/>
                </a:srgbClr>
              </a:gs>
              <a:gs pos="100000">
                <a:srgbClr val="1C6299">
                  <a:shade val="100000"/>
                  <a:satMod val="115000"/>
                </a:srgbClr>
              </a:gs>
            </a:gsLst>
            <a:path path="circle">
              <a:fillToRect r="100000" b="100000"/>
            </a:path>
            <a:tileRect l="-100000" t="-100000"/>
          </a:gra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5" name="标题 1"/>
          <p:cNvSpPr txBox="1"/>
          <p:nvPr/>
        </p:nvSpPr>
        <p:spPr>
          <a:xfrm>
            <a:off x="662706" y="948790"/>
            <a:ext cx="10710144" cy="646331"/>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t>3.</a:t>
            </a:r>
            <a:r>
              <a:rPr lang="zh-CN" altLang="zh-CN" dirty="0"/>
              <a:t>学生干部要在</a:t>
            </a:r>
            <a:r>
              <a:rPr lang="en-US" altLang="zh-CN" dirty="0"/>
              <a:t>“</a:t>
            </a:r>
            <a:r>
              <a:rPr lang="zh-CN" altLang="zh-CN" dirty="0"/>
              <a:t>做</a:t>
            </a:r>
            <a:r>
              <a:rPr lang="en-US" altLang="zh-CN" dirty="0"/>
              <a:t>”</a:t>
            </a:r>
            <a:r>
              <a:rPr lang="zh-CN" altLang="zh-CN" dirty="0"/>
              <a:t>上下功夫，积极主动担当作为</a:t>
            </a:r>
            <a:endParaRPr lang="zh-CN" altLang="en-US" dirty="0"/>
          </a:p>
        </p:txBody>
      </p:sp>
      <p:sp>
        <p:nvSpPr>
          <p:cNvPr id="3" name="文本框 2"/>
          <p:cNvSpPr txBox="1"/>
          <p:nvPr/>
        </p:nvSpPr>
        <p:spPr>
          <a:xfrm>
            <a:off x="660400" y="1595121"/>
            <a:ext cx="10712450" cy="481863"/>
          </a:xfrm>
          <a:prstGeom prst="rect">
            <a:avLst/>
          </a:prstGeom>
          <a:noFill/>
        </p:spPr>
        <p:txBody>
          <a:bodyPr wrap="square" rtlCol="0">
            <a:spAutoFit/>
          </a:bodyPr>
          <a:lstStyle/>
          <a:p>
            <a:pPr indent="575945">
              <a:lnSpc>
                <a:spcPct val="150000"/>
              </a:lnSpc>
            </a:pPr>
            <a:r>
              <a:rPr lang="zh-CN" altLang="zh-CN" sz="2000" b="1" dirty="0">
                <a:solidFill>
                  <a:srgbClr val="FF0000"/>
                </a:solidFill>
                <a:latin typeface="楷体" panose="02010609060101010101" pitchFamily="49" charset="-122"/>
                <a:ea typeface="楷体" panose="02010609060101010101" pitchFamily="49" charset="-122"/>
              </a:rPr>
              <a:t>学生干部平日工作虽琐碎复杂、充满挑战，不只是</a:t>
            </a:r>
            <a:r>
              <a:rPr lang="en-US" altLang="zh-CN"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传话筒</a:t>
            </a:r>
            <a:r>
              <a:rPr lang="en-US" altLang="zh-CN"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更要有</a:t>
            </a:r>
            <a:r>
              <a:rPr lang="en-US" altLang="zh-CN"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金点子</a:t>
            </a:r>
            <a:r>
              <a:rPr lang="en-US" altLang="zh-CN" sz="2000" b="1" dirty="0">
                <a:solidFill>
                  <a:srgbClr val="FF0000"/>
                </a:solidFill>
                <a:latin typeface="楷体" panose="02010609060101010101" pitchFamily="49" charset="-122"/>
                <a:ea typeface="楷体" panose="02010609060101010101" pitchFamily="49" charset="-122"/>
              </a:rPr>
              <a:t>”</a:t>
            </a:r>
            <a:r>
              <a:rPr lang="zh-CN" altLang="zh-CN" sz="2000" b="1" dirty="0">
                <a:solidFill>
                  <a:srgbClr val="FF0000"/>
                </a:solidFill>
                <a:latin typeface="楷体" panose="02010609060101010101" pitchFamily="49" charset="-122"/>
                <a:ea typeface="楷体" panose="02010609060101010101" pitchFamily="49" charset="-122"/>
              </a:rPr>
              <a:t>。</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978672" y="182537"/>
            <a:ext cx="5818971"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三、解决方案参考</a:t>
            </a:r>
            <a:endParaRPr lang="zh-CN" altLang="en-US" dirty="0"/>
          </a:p>
        </p:txBody>
      </p:sp>
      <p:sp>
        <p:nvSpPr>
          <p:cNvPr id="11" name="Docer搜索：半想象现实   http://chn.docer.com/works/?userid=199927538"/>
          <p:cNvSpPr/>
          <p:nvPr/>
        </p:nvSpPr>
        <p:spPr>
          <a:xfrm rot="8100000">
            <a:off x="3218263" y="2243881"/>
            <a:ext cx="452914" cy="447191"/>
          </a:xfrm>
          <a:prstGeom prst="teardrop">
            <a:avLst>
              <a:gd name="adj" fmla="val 131619"/>
            </a:avLst>
          </a:prstGeom>
          <a:solidFill>
            <a:srgbClr val="18629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12" name="Docer搜索：半想象现实   http://chn.docer.com/works/?userid=199927538"/>
          <p:cNvSpPr txBox="1"/>
          <p:nvPr/>
        </p:nvSpPr>
        <p:spPr>
          <a:xfrm>
            <a:off x="1220609" y="3742999"/>
            <a:ext cx="4320000" cy="2700000"/>
          </a:xfrm>
          <a:prstGeom prst="rect">
            <a:avLst/>
          </a:prstGeom>
          <a:ln>
            <a:solidFill>
              <a:srgbClr val="2E5292"/>
            </a:solidFill>
            <a:prstDash val="dash"/>
          </a:ln>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indent="457200" algn="just" defTabSz="685800">
              <a:lnSpc>
                <a:spcPct val="100000"/>
              </a:lnSpc>
              <a:spcBef>
                <a:spcPct val="0"/>
              </a:spcBef>
              <a:defRPr/>
            </a:pPr>
            <a:r>
              <a:rPr lang="zh-CN" altLang="en-US" sz="1800" b="1" dirty="0">
                <a:solidFill>
                  <a:srgbClr val="316ABF"/>
                </a:solidFill>
                <a:latin typeface="楷体" panose="02010609060101010101" pitchFamily="49" charset="-122"/>
                <a:ea typeface="楷体" panose="02010609060101010101" pitchFamily="49" charset="-122"/>
                <a:cs typeface="+mn-cs"/>
              </a:rPr>
              <a:t>学上干部在思想上和行动上都要与事俱进，遇新问题要有新思考、研究新方案、拿出新举措，不能抱着“折腾不起”“玩儿不转”“谁爱干谁干去，反正我不干”等心态，这样势必原地转圈，甚至可能走退路，让服务广大同学的目标落空。要能够主动接触新事物，积极探索新事物，能够眼睛向外看，多一些自觉，多一些思考，多一些尝试。</a:t>
            </a:r>
            <a:endParaRPr lang="zh-CN" altLang="en-US" sz="1800" b="1" dirty="0">
              <a:solidFill>
                <a:srgbClr val="316ABF"/>
              </a:solidFill>
              <a:latin typeface="楷体" panose="02010609060101010101" pitchFamily="49" charset="-122"/>
              <a:ea typeface="楷体" panose="02010609060101010101" pitchFamily="49" charset="-122"/>
              <a:cs typeface="+mn-cs"/>
            </a:endParaRPr>
          </a:p>
        </p:txBody>
      </p:sp>
      <p:sp>
        <p:nvSpPr>
          <p:cNvPr id="13" name="Docer搜索：半想象现实   http://chn.docer.com/works/?userid=199927538"/>
          <p:cNvSpPr txBox="1"/>
          <p:nvPr/>
        </p:nvSpPr>
        <p:spPr>
          <a:xfrm>
            <a:off x="2351254" y="3245066"/>
            <a:ext cx="2236510" cy="338554"/>
          </a:xfrm>
          <a:prstGeom prst="rect">
            <a:avLst/>
          </a:prstGeom>
          <a:noFill/>
        </p:spPr>
        <p:txBody>
          <a:bodyPr wrap="none" rtlCol="0" anchor="ctr" anchorCtr="0">
            <a:spAutoFit/>
          </a:bodyPr>
          <a:lstStyle/>
          <a:p>
            <a:pPr algn="ctr">
              <a:defRPr/>
            </a:pPr>
            <a:r>
              <a:rPr lang="zh-CN" altLang="en-US" sz="1600" b="1" kern="0" dirty="0">
                <a:solidFill>
                  <a:srgbClr val="FF0000"/>
                </a:solidFill>
                <a:latin typeface="微软雅黑" panose="020B0503020204020204" pitchFamily="34" charset="-122"/>
                <a:ea typeface="微软雅黑" panose="020B0503020204020204" pitchFamily="34" charset="-122"/>
                <a:cs typeface="方正宋刻本秀楷简体" panose="02000000000000000000" charset="-122"/>
              </a:rPr>
              <a:t>既要创新也要创“心”</a:t>
            </a:r>
            <a:endParaRPr lang="en-US" altLang="zh-CN" sz="1600" b="1" kern="0" dirty="0">
              <a:solidFill>
                <a:srgbClr val="FF0000"/>
              </a:solidFill>
              <a:latin typeface="微软雅黑" panose="020B0503020204020204" pitchFamily="34" charset="-122"/>
              <a:ea typeface="微软雅黑" panose="020B0503020204020204" pitchFamily="34" charset="-122"/>
              <a:cs typeface="方正宋刻本秀楷简体" panose="02000000000000000000" charset="-122"/>
            </a:endParaRPr>
          </a:p>
        </p:txBody>
      </p:sp>
      <p:sp>
        <p:nvSpPr>
          <p:cNvPr id="14" name="文本框 13"/>
          <p:cNvSpPr txBox="1"/>
          <p:nvPr/>
        </p:nvSpPr>
        <p:spPr>
          <a:xfrm>
            <a:off x="3269887" y="2241452"/>
            <a:ext cx="399245" cy="46166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1</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7" name="Docer搜索：半想象现实   http://chn.docer.com/works/?userid=199927538"/>
          <p:cNvSpPr txBox="1"/>
          <p:nvPr/>
        </p:nvSpPr>
        <p:spPr>
          <a:xfrm>
            <a:off x="6421869" y="3742999"/>
            <a:ext cx="4320000" cy="2700000"/>
          </a:xfrm>
          <a:prstGeom prst="rect">
            <a:avLst/>
          </a:prstGeom>
          <a:ln>
            <a:solidFill>
              <a:srgbClr val="2E5292"/>
            </a:solidFill>
            <a:prstDash val="dash"/>
          </a:ln>
        </p:spPr>
        <p:txBody>
          <a:bodyPr vert="horz" wrap="square" lIns="108745" tIns="54373" rIns="108745" bIns="54373" rtlCol="0">
            <a:spAutoFit/>
          </a:bodyPr>
          <a:lstStyle>
            <a:defPPr>
              <a:defRPr lang="zh-CN"/>
            </a:defPPr>
            <a:lvl1pPr indent="0" algn="just" defTabSz="685800">
              <a:lnSpc>
                <a:spcPct val="150000"/>
              </a:lnSpc>
              <a:spcBef>
                <a:spcPct val="0"/>
              </a:spcBef>
              <a:buFont typeface="Arial" panose="020B0604020202020204"/>
              <a:buNone/>
              <a:defRPr sz="1400">
                <a:solidFill>
                  <a:schemeClr val="tx2"/>
                </a:solidFill>
                <a:latin typeface="Times New Roman" panose="02020603050405020304" pitchFamily="18" charset="0"/>
                <a:ea typeface="微软雅黑" panose="020B0503020204020204" pitchFamily="34" charset="-122"/>
                <a:cs typeface="Times New Roman" panose="02020603050405020304" pitchFamily="18" charset="0"/>
              </a:defRPr>
            </a:lvl1pPr>
            <a:lvl2pPr marL="1087755" indent="0" algn="ctr" defTabSz="1087120">
              <a:lnSpc>
                <a:spcPct val="130000"/>
              </a:lnSpc>
              <a:spcBef>
                <a:spcPct val="20000"/>
              </a:spcBef>
              <a:buFont typeface="Arial" panose="020B0604020202020204"/>
              <a:buNone/>
              <a:defRPr sz="3200">
                <a:solidFill>
                  <a:schemeClr val="tx1">
                    <a:tint val="75000"/>
                  </a:schemeClr>
                </a:solidFill>
                <a:latin typeface="Open Sans" panose="020B0606030504020204"/>
                <a:cs typeface="Open Sans" panose="020B0606030504020204"/>
              </a:defRPr>
            </a:lvl2pPr>
            <a:lvl3pPr marL="2175510" indent="0" algn="ctr" defTabSz="1087120">
              <a:lnSpc>
                <a:spcPct val="130000"/>
              </a:lnSpc>
              <a:spcBef>
                <a:spcPct val="20000"/>
              </a:spcBef>
              <a:buFont typeface="Arial" panose="020B0604020202020204"/>
              <a:buNone/>
              <a:defRPr sz="3200">
                <a:solidFill>
                  <a:schemeClr val="tx1">
                    <a:tint val="75000"/>
                  </a:schemeClr>
                </a:solidFill>
                <a:latin typeface="Open Sans" panose="020B0606030504020204"/>
                <a:cs typeface="Open Sans" panose="020B0606030504020204"/>
              </a:defRPr>
            </a:lvl3pPr>
            <a:lvl4pPr marL="3262630" indent="0" algn="ctr" defTabSz="1087120">
              <a:lnSpc>
                <a:spcPct val="130000"/>
              </a:lnSpc>
              <a:spcBef>
                <a:spcPct val="20000"/>
              </a:spcBef>
              <a:buFont typeface="Arial" panose="020B0604020202020204"/>
              <a:buNone/>
              <a:defRPr sz="3200">
                <a:solidFill>
                  <a:schemeClr val="tx1">
                    <a:tint val="75000"/>
                  </a:schemeClr>
                </a:solidFill>
                <a:latin typeface="Open Sans" panose="020B0606030504020204"/>
                <a:cs typeface="Open Sans" panose="020B0606030504020204"/>
              </a:defRPr>
            </a:lvl4pPr>
            <a:lvl5pPr marL="4350385" indent="0" algn="ctr" defTabSz="1087120">
              <a:lnSpc>
                <a:spcPct val="130000"/>
              </a:lnSpc>
              <a:spcBef>
                <a:spcPct val="20000"/>
              </a:spcBef>
              <a:buFont typeface="Arial" panose="020B0604020202020204"/>
              <a:buNone/>
              <a:defRPr sz="3200">
                <a:solidFill>
                  <a:schemeClr val="tx1">
                    <a:tint val="75000"/>
                  </a:schemeClr>
                </a:solidFill>
                <a:latin typeface="Open Sans" panose="020B0606030504020204"/>
                <a:cs typeface="Open Sans" panose="020B0606030504020204"/>
              </a:defRPr>
            </a:lvl5pPr>
            <a:lvl6pPr marL="5438140" indent="0" algn="ctr" defTabSz="1087120">
              <a:spcBef>
                <a:spcPct val="20000"/>
              </a:spcBef>
              <a:buFont typeface="Arial" panose="020B0604020202020204"/>
              <a:buNone/>
              <a:defRPr sz="4800">
                <a:solidFill>
                  <a:schemeClr val="tx1">
                    <a:tint val="75000"/>
                  </a:schemeClr>
                </a:solidFill>
              </a:defRPr>
            </a:lvl6pPr>
            <a:lvl7pPr marL="6525895" indent="0" algn="ctr" defTabSz="1087120">
              <a:spcBef>
                <a:spcPct val="20000"/>
              </a:spcBef>
              <a:buFont typeface="Arial" panose="020B0604020202020204"/>
              <a:buNone/>
              <a:defRPr sz="4800">
                <a:solidFill>
                  <a:schemeClr val="tx1">
                    <a:tint val="75000"/>
                  </a:schemeClr>
                </a:solidFill>
              </a:defRPr>
            </a:lvl7pPr>
            <a:lvl8pPr marL="7613650" indent="0" algn="ctr" defTabSz="1087120">
              <a:spcBef>
                <a:spcPct val="20000"/>
              </a:spcBef>
              <a:buFont typeface="Arial" panose="020B0604020202020204"/>
              <a:buNone/>
              <a:defRPr sz="4800">
                <a:solidFill>
                  <a:schemeClr val="tx1">
                    <a:tint val="75000"/>
                  </a:schemeClr>
                </a:solidFill>
              </a:defRPr>
            </a:lvl8pPr>
            <a:lvl9pPr marL="8701405" indent="0" algn="ctr" defTabSz="1087120">
              <a:spcBef>
                <a:spcPct val="20000"/>
              </a:spcBef>
              <a:buFont typeface="Arial" panose="020B0604020202020204"/>
              <a:buNone/>
              <a:defRPr sz="4800">
                <a:solidFill>
                  <a:schemeClr val="tx1">
                    <a:tint val="75000"/>
                  </a:schemeClr>
                </a:solidFill>
              </a:defRPr>
            </a:lvl9pPr>
          </a:lstStyle>
          <a:p>
            <a:pPr indent="457200">
              <a:lnSpc>
                <a:spcPct val="100000"/>
              </a:lnSpc>
            </a:pPr>
            <a:r>
              <a:rPr lang="zh-CN" altLang="en-US" sz="1800" b="1" dirty="0">
                <a:solidFill>
                  <a:srgbClr val="316ABF"/>
                </a:solidFill>
                <a:latin typeface="楷体" panose="02010609060101010101" pitchFamily="49" charset="-122"/>
                <a:ea typeface="楷体" panose="02010609060101010101" pitchFamily="49" charset="-122"/>
                <a:cs typeface="+mn-cs"/>
              </a:rPr>
              <a:t>学生干部在完成每一次工作任务时，要时刻牢记“三心”</a:t>
            </a:r>
            <a:r>
              <a:rPr lang="en-US" altLang="zh-CN" sz="1800" b="1" dirty="0">
                <a:solidFill>
                  <a:srgbClr val="316ABF"/>
                </a:solidFill>
                <a:latin typeface="楷体" panose="02010609060101010101" pitchFamily="49" charset="-122"/>
                <a:ea typeface="楷体" panose="02010609060101010101" pitchFamily="49" charset="-122"/>
                <a:cs typeface="+mn-cs"/>
              </a:rPr>
              <a:t>——</a:t>
            </a:r>
            <a:r>
              <a:rPr lang="zh-CN" altLang="en-US" sz="1800" b="1" dirty="0">
                <a:solidFill>
                  <a:srgbClr val="316ABF"/>
                </a:solidFill>
                <a:latin typeface="楷体" panose="02010609060101010101" pitchFamily="49" charset="-122"/>
                <a:ea typeface="楷体" panose="02010609060101010101" pitchFamily="49" charset="-122"/>
                <a:cs typeface="+mn-cs"/>
              </a:rPr>
              <a:t>耐心、恒心、责任心，把每一件简单的事情做好就是不简单，把每一件平凡的事情做好就是不平凡，把有意义的事做得有意思，把有意思的事做得有意义。同时，要从全局高度抓好统筹，充分发挥各自的优势，以最小的投入取得最大的成效，达到“四两拨千斤”的效果。</a:t>
            </a:r>
            <a:endParaRPr lang="zh-CN" altLang="en-US" sz="1800" b="1" dirty="0">
              <a:solidFill>
                <a:srgbClr val="316ABF"/>
              </a:solidFill>
              <a:latin typeface="楷体" panose="02010609060101010101" pitchFamily="49" charset="-122"/>
              <a:ea typeface="楷体" panose="02010609060101010101" pitchFamily="49" charset="-122"/>
              <a:cs typeface="+mn-cs"/>
            </a:endParaRPr>
          </a:p>
        </p:txBody>
      </p:sp>
      <p:sp>
        <p:nvSpPr>
          <p:cNvPr id="26" name="Docer搜索：半想象现实   http://chn.docer.com/works/?userid=199927538"/>
          <p:cNvSpPr/>
          <p:nvPr/>
        </p:nvSpPr>
        <p:spPr>
          <a:xfrm rot="8100000">
            <a:off x="8355412" y="2233141"/>
            <a:ext cx="452914" cy="447191"/>
          </a:xfrm>
          <a:prstGeom prst="teardrop">
            <a:avLst>
              <a:gd name="adj" fmla="val 131619"/>
            </a:avLst>
          </a:prstGeom>
          <a:solidFill>
            <a:srgbClr val="18629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E7E6E6">
                  <a:lumMod val="25000"/>
                </a:srgb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407036" y="2230712"/>
            <a:ext cx="399245" cy="461665"/>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2</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8" name="Docer搜索：半想象现实   http://chn.docer.com/works/?userid=199927538"/>
          <p:cNvSpPr txBox="1"/>
          <p:nvPr/>
        </p:nvSpPr>
        <p:spPr>
          <a:xfrm>
            <a:off x="7488403" y="3235324"/>
            <a:ext cx="2236510" cy="338554"/>
          </a:xfrm>
          <a:prstGeom prst="rect">
            <a:avLst/>
          </a:prstGeom>
          <a:noFill/>
        </p:spPr>
        <p:txBody>
          <a:bodyPr wrap="none" rtlCol="0" anchor="ctr" anchorCtr="0">
            <a:spAutoFit/>
          </a:bodyPr>
          <a:lstStyle>
            <a:defPPr>
              <a:defRPr lang="zh-CN"/>
            </a:defPPr>
            <a:lvl1pPr algn="ctr">
              <a:defRPr sz="1600" b="1" kern="0">
                <a:solidFill>
                  <a:srgbClr val="FF0000"/>
                </a:solidFill>
                <a:latin typeface="微软雅黑" panose="020B0503020204020204" pitchFamily="34" charset="-122"/>
                <a:ea typeface="微软雅黑" panose="020B0503020204020204" pitchFamily="34" charset="-122"/>
                <a:cs typeface="方正宋刻本秀楷简体" panose="02000000000000000000" charset="-122"/>
              </a:defRPr>
            </a:lvl1pPr>
          </a:lstStyle>
          <a:p>
            <a:r>
              <a:rPr lang="zh-CN" altLang="zh-CN" dirty="0">
                <a:sym typeface="+mn-ea"/>
              </a:rPr>
              <a:t>既要抓细节也要抓统筹</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7529" y="2606386"/>
            <a:ext cx="6149868" cy="3534641"/>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3950" y="1492827"/>
            <a:ext cx="3794941" cy="5091546"/>
          </a:xfrm>
          <a:prstGeom prst="rect">
            <a:avLst/>
          </a:prstGeom>
        </p:spPr>
      </p:pic>
      <p:sp>
        <p:nvSpPr>
          <p:cNvPr id="8" name="文本框 7"/>
          <p:cNvSpPr txBox="1"/>
          <p:nvPr/>
        </p:nvSpPr>
        <p:spPr>
          <a:xfrm>
            <a:off x="1527175" y="1673225"/>
            <a:ext cx="4391025" cy="46037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中山大学</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学生官</a:t>
            </a:r>
            <a:r>
              <a:rPr lang="en-US" altLang="zh-CN" sz="2400" b="1" dirty="0">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事件</a:t>
            </a:r>
            <a:endParaRPr lang="zh-CN" altLang="en-US" sz="2400" b="1" dirty="0">
              <a:latin typeface="黑体" panose="02010609060101010101" pitchFamily="49" charset="-122"/>
              <a:ea typeface="黑体" panose="02010609060101010101" pitchFamily="49" charset="-122"/>
            </a:endParaRPr>
          </a:p>
        </p:txBody>
      </p:sp>
      <p:sp>
        <p:nvSpPr>
          <p:cNvPr id="9" name="文本框 8"/>
          <p:cNvSpPr txBox="1"/>
          <p:nvPr/>
        </p:nvSpPr>
        <p:spPr>
          <a:xfrm>
            <a:off x="7573950" y="716973"/>
            <a:ext cx="3626643"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不能随便</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的杨主席</a:t>
            </a:r>
            <a:endParaRPr lang="zh-CN" altLang="en-US" sz="2800" b="1" dirty="0">
              <a:latin typeface="黑体" panose="02010609060101010101" pitchFamily="49" charset="-122"/>
              <a:ea typeface="黑体" panose="02010609060101010101" pitchFamily="49" charset="-122"/>
            </a:endParaRPr>
          </a:p>
        </p:txBody>
      </p:sp>
      <p:sp>
        <p:nvSpPr>
          <p:cNvPr id="11" name="矩形 10"/>
          <p:cNvSpPr/>
          <p:nvPr/>
        </p:nvSpPr>
        <p:spPr>
          <a:xfrm>
            <a:off x="3026267" y="4164844"/>
            <a:ext cx="5545455" cy="953135"/>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zh-CN" altLang="en-US" sz="2800" b="1" dirty="0">
                <a:ln w="0">
                  <a:noFill/>
                </a:ln>
                <a:solidFill>
                  <a:srgbClr val="19547C"/>
                </a:solidFill>
                <a:effectLst>
                  <a:outerShdw blurRad="38100" dist="19050" dir="2700000" algn="tl" rotWithShape="0">
                    <a:schemeClr val="dk1">
                      <a:alpha val="40000"/>
                    </a:schemeClr>
                  </a:outerShdw>
                </a:effectLst>
              </a:rPr>
              <a:t>高校学生干部该如何定位？</a:t>
            </a:r>
            <a:endParaRPr lang="en-US" altLang="zh-CN" sz="2800" b="1" dirty="0">
              <a:ln w="0">
                <a:noFill/>
              </a:ln>
              <a:solidFill>
                <a:srgbClr val="19547C"/>
              </a:solidFill>
              <a:effectLst>
                <a:outerShdw blurRad="38100" dist="19050" dir="2700000" algn="tl" rotWithShape="0">
                  <a:schemeClr val="dk1">
                    <a:alpha val="40000"/>
                  </a:schemeClr>
                </a:outerShdw>
              </a:effectLst>
            </a:endParaRPr>
          </a:p>
          <a:p>
            <a:pPr algn="ctr"/>
            <a:r>
              <a:rPr lang="zh-CN" altLang="en-US" sz="2800" b="1" dirty="0">
                <a:ln w="0">
                  <a:noFill/>
                </a:ln>
                <a:solidFill>
                  <a:srgbClr val="19547C"/>
                </a:solidFill>
                <a:effectLst>
                  <a:outerShdw blurRad="38100" dist="19050" dir="2700000" algn="tl" rotWithShape="0">
                    <a:schemeClr val="dk1">
                      <a:alpha val="40000"/>
                    </a:schemeClr>
                  </a:outerShdw>
                </a:effectLst>
              </a:rPr>
              <a:t>担任高校学生干部的价值在哪里？</a:t>
            </a:r>
            <a:endParaRPr lang="zh-CN" altLang="en-US" sz="2800" b="1" dirty="0">
              <a:ln w="0">
                <a:noFill/>
              </a:ln>
              <a:solidFill>
                <a:srgbClr val="19547C"/>
              </a:solidFill>
              <a:effectLst>
                <a:outerShdw blurRad="38100" dist="19050" dir="2700000" algn="tl" rotWithShape="0">
                  <a:schemeClr val="dk1">
                    <a:alpha val="40000"/>
                  </a:schemeClr>
                </a:outerShdw>
              </a:effectLst>
            </a:endParaRPr>
          </a:p>
        </p:txBody>
      </p:sp>
      <p:sp>
        <p:nvSpPr>
          <p:cNvPr id="2" name="文本框 1"/>
          <p:cNvSpPr txBox="1"/>
          <p:nvPr/>
        </p:nvSpPr>
        <p:spPr>
          <a:xfrm>
            <a:off x="1023993" y="159728"/>
            <a:ext cx="4188240" cy="521970"/>
          </a:xfrm>
          <a:prstGeom prst="rect">
            <a:avLst/>
          </a:prstGeom>
          <a:noFill/>
        </p:spPr>
        <p:txBody>
          <a:bodyPr wrap="square" rtlCol="0">
            <a:spAutoFit/>
          </a:bodyPr>
          <a:lstStyle>
            <a:defPPr>
              <a:defRPr lang="zh-CN"/>
            </a:defPPr>
            <a:lvl1pPr>
              <a:defRPr sz="3600" b="1"/>
            </a:lvl1pPr>
          </a:lstStyle>
          <a:p>
            <a:r>
              <a:rPr lang="zh-CN" altLang="en-US" sz="2600" dirty="0">
                <a:ln>
                  <a:noFill/>
                </a:ln>
                <a:solidFill>
                  <a:sysClr val="windowText" lastClr="000000"/>
                </a:solidFill>
                <a:effectLst/>
                <a:uLnTx/>
                <a:uFillTx/>
                <a:latin typeface="Arial" panose="020B0604020202020204"/>
                <a:ea typeface="微软雅黑" panose="020B0503020204020204" pitchFamily="34" charset="-122"/>
                <a:cs typeface="+mj-cs"/>
              </a:rPr>
              <a:t>一、问题提出</a:t>
            </a:r>
            <a:endParaRPr lang="zh-CN" altLang="en-US" sz="2800" dirty="0">
              <a:latin typeface="黑体" panose="02010609060101010101" pitchFamily="49" charset="-122"/>
              <a:ea typeface="黑体" panose="02010609060101010101" pitchFamily="49" charset="-122"/>
            </a:endParaRPr>
          </a:p>
        </p:txBody>
      </p:sp>
      <p:cxnSp>
        <p:nvCxnSpPr>
          <p:cNvPr id="10" name="直接连接符 9"/>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2" name="组合 11"/>
          <p:cNvGrpSpPr/>
          <p:nvPr/>
        </p:nvGrpSpPr>
        <p:grpSpPr>
          <a:xfrm>
            <a:off x="203760" y="159728"/>
            <a:ext cx="647578" cy="619478"/>
            <a:chOff x="178632" y="159728"/>
            <a:chExt cx="647578" cy="619478"/>
          </a:xfrm>
        </p:grpSpPr>
        <p:sp>
          <p:nvSpPr>
            <p:cNvPr id="13" name="椭圆 12"/>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51338" y="1012712"/>
            <a:ext cx="10812780" cy="580415"/>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zh-CN" altLang="en-US" dirty="0"/>
              <a:t>（一）定位：</a:t>
            </a:r>
            <a:r>
              <a:rPr lang="zh-CN" altLang="zh-CN" dirty="0"/>
              <a:t>学生干部是以学生身份为本位，以干部身份为责任</a:t>
            </a:r>
            <a:endParaRPr lang="zh-CN" altLang="en-US" dirty="0"/>
          </a:p>
        </p:txBody>
      </p:sp>
      <p:cxnSp>
        <p:nvCxnSpPr>
          <p:cNvPr id="4" name="直接连接符 3"/>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6" name="组合 5"/>
          <p:cNvGrpSpPr/>
          <p:nvPr/>
        </p:nvGrpSpPr>
        <p:grpSpPr>
          <a:xfrm>
            <a:off x="203760" y="159728"/>
            <a:ext cx="647578" cy="619478"/>
            <a:chOff x="178632" y="159728"/>
            <a:chExt cx="647578" cy="619478"/>
          </a:xfrm>
        </p:grpSpPr>
        <p:sp>
          <p:nvSpPr>
            <p:cNvPr id="7" name="椭圆 6"/>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11" name="文本框 10"/>
          <p:cNvSpPr txBox="1"/>
          <p:nvPr/>
        </p:nvSpPr>
        <p:spPr>
          <a:xfrm>
            <a:off x="909936" y="211756"/>
            <a:ext cx="4188240"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一、问题提出</a:t>
            </a:r>
            <a:endParaRPr lang="zh-CN" altLang="en-US" dirty="0"/>
          </a:p>
        </p:txBody>
      </p:sp>
      <p:sp>
        <p:nvSpPr>
          <p:cNvPr id="13" name="圆角矩形 12"/>
          <p:cNvSpPr/>
          <p:nvPr/>
        </p:nvSpPr>
        <p:spPr>
          <a:xfrm>
            <a:off x="1352551" y="3333019"/>
            <a:ext cx="4465914" cy="3130998"/>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nSpc>
                <a:spcPts val="2800"/>
              </a:lnSpc>
            </a:pPr>
            <a:endParaRPr lang="en-US" altLang="zh-CN" sz="2000" b="1" dirty="0">
              <a:solidFill>
                <a:srgbClr val="316ABF"/>
              </a:solidFill>
              <a:latin typeface="楷体" panose="02010609060101010101" pitchFamily="49" charset="-122"/>
              <a:ea typeface="楷体" panose="02010609060101010101" pitchFamily="49" charset="-122"/>
              <a:sym typeface="+mn-ea"/>
            </a:endParaRPr>
          </a:p>
          <a:p>
            <a:pPr lvl="0" indent="457200">
              <a:lnSpc>
                <a:spcPts val="2800"/>
              </a:lnSpc>
            </a:pPr>
            <a:r>
              <a:rPr lang="zh-CN" altLang="en-US" sz="2000" b="1" dirty="0">
                <a:solidFill>
                  <a:srgbClr val="316ABF"/>
                </a:solidFill>
                <a:latin typeface="楷体" panose="02010609060101010101" pitchFamily="49" charset="-122"/>
                <a:ea typeface="楷体" panose="02010609060101010101" pitchFamily="49" charset="-122"/>
                <a:sym typeface="+mn-ea"/>
              </a:rPr>
              <a:t>优秀的学生干部是为理想不断奋斗的理想主义者</a:t>
            </a:r>
            <a:r>
              <a:rPr lang="en-US" altLang="zh-CN" sz="2000" b="1" dirty="0">
                <a:solidFill>
                  <a:srgbClr val="316ABF"/>
                </a:solidFill>
                <a:latin typeface="楷体" panose="02010609060101010101" pitchFamily="49" charset="-122"/>
                <a:ea typeface="楷体" panose="02010609060101010101" pitchFamily="49" charset="-122"/>
                <a:sym typeface="+mn-ea"/>
              </a:rPr>
              <a:t>, </a:t>
            </a:r>
            <a:r>
              <a:rPr lang="zh-CN" altLang="en-US" sz="2000" b="1" dirty="0">
                <a:solidFill>
                  <a:srgbClr val="316ABF"/>
                </a:solidFill>
                <a:latin typeface="楷体" panose="02010609060101010101" pitchFamily="49" charset="-122"/>
                <a:ea typeface="楷体" panose="02010609060101010101" pitchFamily="49" charset="-122"/>
                <a:sym typeface="+mn-ea"/>
              </a:rPr>
              <a:t>是有过硬业务能力与组织实施能力的人</a:t>
            </a:r>
            <a:r>
              <a:rPr lang="en-US" altLang="zh-CN" sz="2000" b="1" dirty="0">
                <a:solidFill>
                  <a:srgbClr val="316ABF"/>
                </a:solidFill>
                <a:latin typeface="楷体" panose="02010609060101010101" pitchFamily="49" charset="-122"/>
                <a:ea typeface="楷体" panose="02010609060101010101" pitchFamily="49" charset="-122"/>
                <a:sym typeface="+mn-ea"/>
              </a:rPr>
              <a:t>, </a:t>
            </a:r>
            <a:r>
              <a:rPr lang="zh-CN" altLang="en-US" sz="2000" b="1" dirty="0">
                <a:solidFill>
                  <a:srgbClr val="316ABF"/>
                </a:solidFill>
                <a:latin typeface="楷体" panose="02010609060101010101" pitchFamily="49" charset="-122"/>
                <a:ea typeface="楷体" panose="02010609060101010101" pitchFamily="49" charset="-122"/>
                <a:sym typeface="+mn-ea"/>
              </a:rPr>
              <a:t>是不畏困难与艰苦、 甘于担当责任的人。他们更明白理想和信念是什么、 明白力量从哪里来。</a:t>
            </a:r>
            <a:endParaRPr lang="zh-CN" altLang="en-US" sz="2000" b="1" dirty="0">
              <a:solidFill>
                <a:srgbClr val="316ABF"/>
              </a:solidFill>
              <a:latin typeface="楷体" panose="02010609060101010101" pitchFamily="49" charset="-122"/>
              <a:ea typeface="楷体" panose="02010609060101010101" pitchFamily="49" charset="-122"/>
              <a:sym typeface="+mn-ea"/>
            </a:endParaRPr>
          </a:p>
        </p:txBody>
      </p:sp>
      <p:sp>
        <p:nvSpPr>
          <p:cNvPr id="14" name="圆角矩形 13"/>
          <p:cNvSpPr/>
          <p:nvPr/>
        </p:nvSpPr>
        <p:spPr>
          <a:xfrm>
            <a:off x="6568220" y="3333019"/>
            <a:ext cx="4469582" cy="3130997"/>
          </a:xfrm>
          <a:prstGeom prst="roundRect">
            <a:avLst/>
          </a:prstGeom>
          <a:solidFill>
            <a:schemeClr val="bg1"/>
          </a:solid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indent="457200">
              <a:lnSpc>
                <a:spcPts val="2800"/>
              </a:lnSpc>
            </a:pPr>
            <a:r>
              <a:rPr lang="zh-CN" altLang="en-US" sz="2000" b="1" dirty="0">
                <a:solidFill>
                  <a:srgbClr val="316ABF"/>
                </a:solidFill>
                <a:latin typeface="楷体" panose="02010609060101010101" pitchFamily="49" charset="-122"/>
                <a:ea typeface="楷体" panose="02010609060101010101" pitchFamily="49" charset="-122"/>
                <a:sym typeface="+mn-ea"/>
              </a:rPr>
              <a:t>学生会等学生组织是锻炼意志、 提升能力、 跟他人交流学习的平台。这里没有所谓的“领导”</a:t>
            </a:r>
            <a:r>
              <a:rPr lang="en-US" altLang="zh-CN" sz="2000" b="1" dirty="0">
                <a:solidFill>
                  <a:srgbClr val="316ABF"/>
                </a:solidFill>
                <a:latin typeface="楷体" panose="02010609060101010101" pitchFamily="49" charset="-122"/>
                <a:ea typeface="楷体" panose="02010609060101010101" pitchFamily="49" charset="-122"/>
                <a:sym typeface="+mn-ea"/>
              </a:rPr>
              <a:t>, </a:t>
            </a:r>
            <a:r>
              <a:rPr lang="zh-CN" altLang="en-US" sz="2000" b="1" dirty="0">
                <a:solidFill>
                  <a:srgbClr val="316ABF"/>
                </a:solidFill>
                <a:latin typeface="楷体" panose="02010609060101010101" pitchFamily="49" charset="-122"/>
                <a:ea typeface="楷体" panose="02010609060101010101" pitchFamily="49" charset="-122"/>
                <a:sym typeface="+mn-ea"/>
              </a:rPr>
              <a:t>有的只是一群志同道合、 服务他人、 奉献自我的同学</a:t>
            </a:r>
            <a:r>
              <a:rPr lang="en-US" altLang="zh-CN" sz="2000" b="1" dirty="0">
                <a:solidFill>
                  <a:srgbClr val="316ABF"/>
                </a:solidFill>
                <a:latin typeface="楷体" panose="02010609060101010101" pitchFamily="49" charset="-122"/>
                <a:ea typeface="楷体" panose="02010609060101010101" pitchFamily="49" charset="-122"/>
                <a:sym typeface="+mn-ea"/>
              </a:rPr>
              <a:t>, </a:t>
            </a:r>
            <a:r>
              <a:rPr lang="zh-CN" altLang="en-US" sz="2000" b="1" dirty="0">
                <a:solidFill>
                  <a:srgbClr val="316ABF"/>
                </a:solidFill>
                <a:latin typeface="楷体" panose="02010609060101010101" pitchFamily="49" charset="-122"/>
                <a:ea typeface="楷体" panose="02010609060101010101" pitchFamily="49" charset="-122"/>
                <a:sym typeface="+mn-ea"/>
              </a:rPr>
              <a:t>大家一起为那份初心、 责任、 感动、 满足、 热爱、 担当而坚守。</a:t>
            </a:r>
            <a:endParaRPr lang="zh-CN" altLang="en-US" sz="2000" b="1" dirty="0">
              <a:solidFill>
                <a:srgbClr val="316ABF"/>
              </a:solidFill>
              <a:latin typeface="楷体" panose="02010609060101010101" pitchFamily="49" charset="-122"/>
              <a:ea typeface="楷体" panose="02010609060101010101" pitchFamily="49" charset="-122"/>
              <a:sym typeface="+mn-ea"/>
            </a:endParaRPr>
          </a:p>
        </p:txBody>
      </p:sp>
      <p:sp>
        <p:nvSpPr>
          <p:cNvPr id="12" name="文本框 11"/>
          <p:cNvSpPr txBox="1"/>
          <p:nvPr/>
        </p:nvSpPr>
        <p:spPr>
          <a:xfrm>
            <a:off x="851338" y="1693815"/>
            <a:ext cx="10473887" cy="1200329"/>
          </a:xfrm>
          <a:prstGeom prst="rect">
            <a:avLst/>
          </a:prstGeom>
          <a:noFill/>
        </p:spPr>
        <p:txBody>
          <a:bodyPr wrap="square">
            <a:spAutoFit/>
          </a:bodyPr>
          <a:lstStyle/>
          <a:p>
            <a:pPr algn="l"/>
            <a:r>
              <a:rPr lang="zh-CN" altLang="en-US" sz="2400" b="0" i="0" u="none" strike="noStrike" baseline="0" dirty="0">
                <a:solidFill>
                  <a:srgbClr val="FF0000"/>
                </a:solidFill>
                <a:latin typeface="华文新魏" panose="02010800040101010101" pitchFamily="2" charset="-122"/>
                <a:ea typeface="华文新魏" panose="02010800040101010101" pitchFamily="2" charset="-122"/>
              </a:rPr>
              <a:t>        高校学生干部是学校教育、 管理、 服务等各项工作在学生群体中开展的组织者、 协调者和执行者</a:t>
            </a:r>
            <a:r>
              <a:rPr lang="en-US" altLang="zh-CN" sz="2400" b="0" i="0" u="none" strike="noStrike" baseline="0" dirty="0">
                <a:solidFill>
                  <a:srgbClr val="FF0000"/>
                </a:solidFill>
                <a:latin typeface="华文新魏" panose="02010800040101010101" pitchFamily="2" charset="-122"/>
                <a:ea typeface="华文新魏" panose="02010800040101010101" pitchFamily="2" charset="-122"/>
              </a:rPr>
              <a:t>, </a:t>
            </a:r>
            <a:r>
              <a:rPr lang="zh-CN" altLang="en-US" sz="2400" b="0" i="0" u="none" strike="noStrike" baseline="0" dirty="0">
                <a:solidFill>
                  <a:srgbClr val="FF0000"/>
                </a:solidFill>
                <a:latin typeface="华文新魏" panose="02010800040101010101" pitchFamily="2" charset="-122"/>
                <a:ea typeface="华文新魏" panose="02010800040101010101" pitchFamily="2" charset="-122"/>
              </a:rPr>
              <a:t>是高校学生管理工作中的一支生力军。担任学生干部被视为一种服务他人、 提升自我、 实现价值的成长成才途径。</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5" name="椭圆 4"/>
          <p:cNvSpPr/>
          <p:nvPr/>
        </p:nvSpPr>
        <p:spPr>
          <a:xfrm>
            <a:off x="2512624" y="2941035"/>
            <a:ext cx="2000250" cy="782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观点一</a:t>
            </a:r>
            <a:endParaRPr lang="zh-CN" altLang="en-US" sz="2400" b="1" dirty="0">
              <a:latin typeface="微软雅黑" panose="020B0503020204020204" pitchFamily="34" charset="-122"/>
              <a:ea typeface="微软雅黑" panose="020B0503020204020204" pitchFamily="34" charset="-122"/>
            </a:endParaRPr>
          </a:p>
        </p:txBody>
      </p:sp>
      <p:sp>
        <p:nvSpPr>
          <p:cNvPr id="15" name="椭圆 14"/>
          <p:cNvSpPr/>
          <p:nvPr/>
        </p:nvSpPr>
        <p:spPr>
          <a:xfrm>
            <a:off x="7938433" y="2894144"/>
            <a:ext cx="2000250" cy="782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观点二</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6" name="组合 5"/>
          <p:cNvGrpSpPr/>
          <p:nvPr/>
        </p:nvGrpSpPr>
        <p:grpSpPr>
          <a:xfrm>
            <a:off x="117256" y="119943"/>
            <a:ext cx="647578" cy="619478"/>
            <a:chOff x="178632" y="159728"/>
            <a:chExt cx="647578" cy="619478"/>
          </a:xfrm>
        </p:grpSpPr>
        <p:sp>
          <p:nvSpPr>
            <p:cNvPr id="7" name="椭圆 6"/>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11" name="文本框 10"/>
          <p:cNvSpPr txBox="1"/>
          <p:nvPr/>
        </p:nvSpPr>
        <p:spPr>
          <a:xfrm>
            <a:off x="823432" y="171971"/>
            <a:ext cx="4188240"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一、问题提出</a:t>
            </a:r>
            <a:endParaRPr lang="zh-CN" altLang="en-US" dirty="0"/>
          </a:p>
        </p:txBody>
      </p:sp>
      <p:sp>
        <p:nvSpPr>
          <p:cNvPr id="17" name="Docer搜索：半想象现实   http://chn.docer.com/works/?userid=199927538"/>
          <p:cNvSpPr>
            <a:spLocks noEditPoints="1"/>
          </p:cNvSpPr>
          <p:nvPr/>
        </p:nvSpPr>
        <p:spPr bwMode="auto">
          <a:xfrm>
            <a:off x="2369929" y="4494954"/>
            <a:ext cx="274320" cy="311150"/>
          </a:xfrm>
          <a:custGeom>
            <a:avLst/>
            <a:gdLst>
              <a:gd name="T0" fmla="*/ 1426 w 2904"/>
              <a:gd name="T1" fmla="*/ 1851 h 3292"/>
              <a:gd name="T2" fmla="*/ 2736 w 2904"/>
              <a:gd name="T3" fmla="*/ 1281 h 3292"/>
              <a:gd name="T4" fmla="*/ 2791 w 2904"/>
              <a:gd name="T5" fmla="*/ 1435 h 3292"/>
              <a:gd name="T6" fmla="*/ 2830 w 2904"/>
              <a:gd name="T7" fmla="*/ 1597 h 3292"/>
              <a:gd name="T8" fmla="*/ 2849 w 2904"/>
              <a:gd name="T9" fmla="*/ 1766 h 3292"/>
              <a:gd name="T10" fmla="*/ 2848 w 2904"/>
              <a:gd name="T11" fmla="*/ 1946 h 3292"/>
              <a:gd name="T12" fmla="*/ 2825 w 2904"/>
              <a:gd name="T13" fmla="*/ 2130 h 3292"/>
              <a:gd name="T14" fmla="*/ 2779 w 2904"/>
              <a:gd name="T15" fmla="*/ 2307 h 3292"/>
              <a:gd name="T16" fmla="*/ 2712 w 2904"/>
              <a:gd name="T17" fmla="*/ 2473 h 3292"/>
              <a:gd name="T18" fmla="*/ 2626 w 2904"/>
              <a:gd name="T19" fmla="*/ 2629 h 3292"/>
              <a:gd name="T20" fmla="*/ 2522 w 2904"/>
              <a:gd name="T21" fmla="*/ 2771 h 3292"/>
              <a:gd name="T22" fmla="*/ 2403 w 2904"/>
              <a:gd name="T23" fmla="*/ 2901 h 3292"/>
              <a:gd name="T24" fmla="*/ 2268 w 2904"/>
              <a:gd name="T25" fmla="*/ 3014 h 3292"/>
              <a:gd name="T26" fmla="*/ 2120 w 2904"/>
              <a:gd name="T27" fmla="*/ 3110 h 3292"/>
              <a:gd name="T28" fmla="*/ 1960 w 2904"/>
              <a:gd name="T29" fmla="*/ 3187 h 3292"/>
              <a:gd name="T30" fmla="*/ 1790 w 2904"/>
              <a:gd name="T31" fmla="*/ 3244 h 3292"/>
              <a:gd name="T32" fmla="*/ 1611 w 2904"/>
              <a:gd name="T33" fmla="*/ 3280 h 3292"/>
              <a:gd name="T34" fmla="*/ 1426 w 2904"/>
              <a:gd name="T35" fmla="*/ 3292 h 3292"/>
              <a:gd name="T36" fmla="*/ 1240 w 2904"/>
              <a:gd name="T37" fmla="*/ 3280 h 3292"/>
              <a:gd name="T38" fmla="*/ 1061 w 2904"/>
              <a:gd name="T39" fmla="*/ 3244 h 3292"/>
              <a:gd name="T40" fmla="*/ 891 w 2904"/>
              <a:gd name="T41" fmla="*/ 3187 h 3292"/>
              <a:gd name="T42" fmla="*/ 732 w 2904"/>
              <a:gd name="T43" fmla="*/ 3110 h 3292"/>
              <a:gd name="T44" fmla="*/ 584 w 2904"/>
              <a:gd name="T45" fmla="*/ 3014 h 3292"/>
              <a:gd name="T46" fmla="*/ 449 w 2904"/>
              <a:gd name="T47" fmla="*/ 2901 h 3292"/>
              <a:gd name="T48" fmla="*/ 329 w 2904"/>
              <a:gd name="T49" fmla="*/ 2771 h 3292"/>
              <a:gd name="T50" fmla="*/ 225 w 2904"/>
              <a:gd name="T51" fmla="*/ 2629 h 3292"/>
              <a:gd name="T52" fmla="*/ 139 w 2904"/>
              <a:gd name="T53" fmla="*/ 2473 h 3292"/>
              <a:gd name="T54" fmla="*/ 73 w 2904"/>
              <a:gd name="T55" fmla="*/ 2307 h 3292"/>
              <a:gd name="T56" fmla="*/ 27 w 2904"/>
              <a:gd name="T57" fmla="*/ 2130 h 3292"/>
              <a:gd name="T58" fmla="*/ 3 w 2904"/>
              <a:gd name="T59" fmla="*/ 1946 h 3292"/>
              <a:gd name="T60" fmla="*/ 3 w 2904"/>
              <a:gd name="T61" fmla="*/ 1756 h 3292"/>
              <a:gd name="T62" fmla="*/ 27 w 2904"/>
              <a:gd name="T63" fmla="*/ 1572 h 3292"/>
              <a:gd name="T64" fmla="*/ 73 w 2904"/>
              <a:gd name="T65" fmla="*/ 1396 h 3292"/>
              <a:gd name="T66" fmla="*/ 139 w 2904"/>
              <a:gd name="T67" fmla="*/ 1230 h 3292"/>
              <a:gd name="T68" fmla="*/ 225 w 2904"/>
              <a:gd name="T69" fmla="*/ 1074 h 3292"/>
              <a:gd name="T70" fmla="*/ 329 w 2904"/>
              <a:gd name="T71" fmla="*/ 931 h 3292"/>
              <a:gd name="T72" fmla="*/ 449 w 2904"/>
              <a:gd name="T73" fmla="*/ 802 h 3292"/>
              <a:gd name="T74" fmla="*/ 584 w 2904"/>
              <a:gd name="T75" fmla="*/ 688 h 3292"/>
              <a:gd name="T76" fmla="*/ 732 w 2904"/>
              <a:gd name="T77" fmla="*/ 592 h 3292"/>
              <a:gd name="T78" fmla="*/ 891 w 2904"/>
              <a:gd name="T79" fmla="*/ 515 h 3292"/>
              <a:gd name="T80" fmla="*/ 1061 w 2904"/>
              <a:gd name="T81" fmla="*/ 458 h 3292"/>
              <a:gd name="T82" fmla="*/ 1240 w 2904"/>
              <a:gd name="T83" fmla="*/ 423 h 3292"/>
              <a:gd name="T84" fmla="*/ 1426 w 2904"/>
              <a:gd name="T85" fmla="*/ 411 h 3292"/>
              <a:gd name="T86" fmla="*/ 1630 w 2904"/>
              <a:gd name="T87" fmla="*/ 0 h 3292"/>
              <a:gd name="T88" fmla="*/ 1813 w 2904"/>
              <a:gd name="T89" fmla="*/ 11 h 3292"/>
              <a:gd name="T90" fmla="*/ 1988 w 2904"/>
              <a:gd name="T91" fmla="*/ 45 h 3292"/>
              <a:gd name="T92" fmla="*/ 2156 w 2904"/>
              <a:gd name="T93" fmla="*/ 101 h 3292"/>
              <a:gd name="T94" fmla="*/ 2315 w 2904"/>
              <a:gd name="T95" fmla="*/ 176 h 3292"/>
              <a:gd name="T96" fmla="*/ 2461 w 2904"/>
              <a:gd name="T97" fmla="*/ 269 h 3292"/>
              <a:gd name="T98" fmla="*/ 2595 w 2904"/>
              <a:gd name="T99" fmla="*/ 380 h 3292"/>
              <a:gd name="T100" fmla="*/ 2714 w 2904"/>
              <a:gd name="T101" fmla="*/ 505 h 3292"/>
              <a:gd name="T102" fmla="*/ 2818 w 2904"/>
              <a:gd name="T103" fmla="*/ 644 h 3292"/>
              <a:gd name="T104" fmla="*/ 2904 w 2904"/>
              <a:gd name="T105" fmla="*/ 796 h 3292"/>
              <a:gd name="T106" fmla="*/ 1630 w 2904"/>
              <a:gd name="T10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04" h="3292">
                <a:moveTo>
                  <a:pt x="1426" y="411"/>
                </a:moveTo>
                <a:lnTo>
                  <a:pt x="1426" y="1851"/>
                </a:lnTo>
                <a:lnTo>
                  <a:pt x="2701" y="1207"/>
                </a:lnTo>
                <a:lnTo>
                  <a:pt x="2736" y="1281"/>
                </a:lnTo>
                <a:lnTo>
                  <a:pt x="2765" y="1357"/>
                </a:lnTo>
                <a:lnTo>
                  <a:pt x="2791" y="1435"/>
                </a:lnTo>
                <a:lnTo>
                  <a:pt x="2812" y="1515"/>
                </a:lnTo>
                <a:lnTo>
                  <a:pt x="2830" y="1597"/>
                </a:lnTo>
                <a:lnTo>
                  <a:pt x="2842" y="1680"/>
                </a:lnTo>
                <a:lnTo>
                  <a:pt x="2849" y="1766"/>
                </a:lnTo>
                <a:lnTo>
                  <a:pt x="2851" y="1851"/>
                </a:lnTo>
                <a:lnTo>
                  <a:pt x="2848" y="1946"/>
                </a:lnTo>
                <a:lnTo>
                  <a:pt x="2840" y="2039"/>
                </a:lnTo>
                <a:lnTo>
                  <a:pt x="2825" y="2130"/>
                </a:lnTo>
                <a:lnTo>
                  <a:pt x="2804" y="2220"/>
                </a:lnTo>
                <a:lnTo>
                  <a:pt x="2779" y="2307"/>
                </a:lnTo>
                <a:lnTo>
                  <a:pt x="2748" y="2391"/>
                </a:lnTo>
                <a:lnTo>
                  <a:pt x="2712" y="2473"/>
                </a:lnTo>
                <a:lnTo>
                  <a:pt x="2671" y="2553"/>
                </a:lnTo>
                <a:lnTo>
                  <a:pt x="2626" y="2629"/>
                </a:lnTo>
                <a:lnTo>
                  <a:pt x="2576" y="2702"/>
                </a:lnTo>
                <a:lnTo>
                  <a:pt x="2522" y="2771"/>
                </a:lnTo>
                <a:lnTo>
                  <a:pt x="2465" y="2838"/>
                </a:lnTo>
                <a:lnTo>
                  <a:pt x="2403" y="2901"/>
                </a:lnTo>
                <a:lnTo>
                  <a:pt x="2337" y="2959"/>
                </a:lnTo>
                <a:lnTo>
                  <a:pt x="2268" y="3014"/>
                </a:lnTo>
                <a:lnTo>
                  <a:pt x="2195" y="3064"/>
                </a:lnTo>
                <a:lnTo>
                  <a:pt x="2120" y="3110"/>
                </a:lnTo>
                <a:lnTo>
                  <a:pt x="2042" y="3150"/>
                </a:lnTo>
                <a:lnTo>
                  <a:pt x="1960" y="3187"/>
                </a:lnTo>
                <a:lnTo>
                  <a:pt x="1876" y="3219"/>
                </a:lnTo>
                <a:lnTo>
                  <a:pt x="1790" y="3244"/>
                </a:lnTo>
                <a:lnTo>
                  <a:pt x="1702" y="3265"/>
                </a:lnTo>
                <a:lnTo>
                  <a:pt x="1611" y="3280"/>
                </a:lnTo>
                <a:lnTo>
                  <a:pt x="1519" y="3289"/>
                </a:lnTo>
                <a:lnTo>
                  <a:pt x="1426" y="3292"/>
                </a:lnTo>
                <a:lnTo>
                  <a:pt x="1332" y="3289"/>
                </a:lnTo>
                <a:lnTo>
                  <a:pt x="1240" y="3280"/>
                </a:lnTo>
                <a:lnTo>
                  <a:pt x="1149" y="3265"/>
                </a:lnTo>
                <a:lnTo>
                  <a:pt x="1061" y="3244"/>
                </a:lnTo>
                <a:lnTo>
                  <a:pt x="975" y="3219"/>
                </a:lnTo>
                <a:lnTo>
                  <a:pt x="891" y="3187"/>
                </a:lnTo>
                <a:lnTo>
                  <a:pt x="810" y="3150"/>
                </a:lnTo>
                <a:lnTo>
                  <a:pt x="732" y="3110"/>
                </a:lnTo>
                <a:lnTo>
                  <a:pt x="656" y="3064"/>
                </a:lnTo>
                <a:lnTo>
                  <a:pt x="584" y="3014"/>
                </a:lnTo>
                <a:lnTo>
                  <a:pt x="514" y="2959"/>
                </a:lnTo>
                <a:lnTo>
                  <a:pt x="449" y="2901"/>
                </a:lnTo>
                <a:lnTo>
                  <a:pt x="387" y="2838"/>
                </a:lnTo>
                <a:lnTo>
                  <a:pt x="329" y="2771"/>
                </a:lnTo>
                <a:lnTo>
                  <a:pt x="275" y="2702"/>
                </a:lnTo>
                <a:lnTo>
                  <a:pt x="225" y="2629"/>
                </a:lnTo>
                <a:lnTo>
                  <a:pt x="180" y="2553"/>
                </a:lnTo>
                <a:lnTo>
                  <a:pt x="139" y="2473"/>
                </a:lnTo>
                <a:lnTo>
                  <a:pt x="103" y="2391"/>
                </a:lnTo>
                <a:lnTo>
                  <a:pt x="73" y="2307"/>
                </a:lnTo>
                <a:lnTo>
                  <a:pt x="47" y="2220"/>
                </a:lnTo>
                <a:lnTo>
                  <a:pt x="27" y="2130"/>
                </a:lnTo>
                <a:lnTo>
                  <a:pt x="12" y="2039"/>
                </a:lnTo>
                <a:lnTo>
                  <a:pt x="3" y="1946"/>
                </a:lnTo>
                <a:lnTo>
                  <a:pt x="0" y="1851"/>
                </a:lnTo>
                <a:lnTo>
                  <a:pt x="3" y="1756"/>
                </a:lnTo>
                <a:lnTo>
                  <a:pt x="12" y="1663"/>
                </a:lnTo>
                <a:lnTo>
                  <a:pt x="27" y="1572"/>
                </a:lnTo>
                <a:lnTo>
                  <a:pt x="47" y="1483"/>
                </a:lnTo>
                <a:lnTo>
                  <a:pt x="73" y="1396"/>
                </a:lnTo>
                <a:lnTo>
                  <a:pt x="103" y="1311"/>
                </a:lnTo>
                <a:lnTo>
                  <a:pt x="139" y="1230"/>
                </a:lnTo>
                <a:lnTo>
                  <a:pt x="180" y="1150"/>
                </a:lnTo>
                <a:lnTo>
                  <a:pt x="225" y="1074"/>
                </a:lnTo>
                <a:lnTo>
                  <a:pt x="275" y="1000"/>
                </a:lnTo>
                <a:lnTo>
                  <a:pt x="329" y="931"/>
                </a:lnTo>
                <a:lnTo>
                  <a:pt x="387" y="865"/>
                </a:lnTo>
                <a:lnTo>
                  <a:pt x="449" y="802"/>
                </a:lnTo>
                <a:lnTo>
                  <a:pt x="514" y="743"/>
                </a:lnTo>
                <a:lnTo>
                  <a:pt x="584" y="688"/>
                </a:lnTo>
                <a:lnTo>
                  <a:pt x="656" y="639"/>
                </a:lnTo>
                <a:lnTo>
                  <a:pt x="732" y="592"/>
                </a:lnTo>
                <a:lnTo>
                  <a:pt x="810" y="552"/>
                </a:lnTo>
                <a:lnTo>
                  <a:pt x="891" y="515"/>
                </a:lnTo>
                <a:lnTo>
                  <a:pt x="975" y="484"/>
                </a:lnTo>
                <a:lnTo>
                  <a:pt x="1061" y="458"/>
                </a:lnTo>
                <a:lnTo>
                  <a:pt x="1149" y="438"/>
                </a:lnTo>
                <a:lnTo>
                  <a:pt x="1240" y="423"/>
                </a:lnTo>
                <a:lnTo>
                  <a:pt x="1332" y="414"/>
                </a:lnTo>
                <a:lnTo>
                  <a:pt x="1426" y="411"/>
                </a:lnTo>
                <a:close/>
                <a:moveTo>
                  <a:pt x="1630" y="0"/>
                </a:moveTo>
                <a:lnTo>
                  <a:pt x="1630" y="0"/>
                </a:lnTo>
                <a:lnTo>
                  <a:pt x="1722" y="3"/>
                </a:lnTo>
                <a:lnTo>
                  <a:pt x="1813" y="11"/>
                </a:lnTo>
                <a:lnTo>
                  <a:pt x="1902" y="25"/>
                </a:lnTo>
                <a:lnTo>
                  <a:pt x="1988" y="45"/>
                </a:lnTo>
                <a:lnTo>
                  <a:pt x="2073" y="71"/>
                </a:lnTo>
                <a:lnTo>
                  <a:pt x="2156" y="101"/>
                </a:lnTo>
                <a:lnTo>
                  <a:pt x="2237" y="136"/>
                </a:lnTo>
                <a:lnTo>
                  <a:pt x="2315" y="176"/>
                </a:lnTo>
                <a:lnTo>
                  <a:pt x="2389" y="221"/>
                </a:lnTo>
                <a:lnTo>
                  <a:pt x="2461" y="269"/>
                </a:lnTo>
                <a:lnTo>
                  <a:pt x="2529" y="322"/>
                </a:lnTo>
                <a:lnTo>
                  <a:pt x="2595" y="380"/>
                </a:lnTo>
                <a:lnTo>
                  <a:pt x="2656" y="441"/>
                </a:lnTo>
                <a:lnTo>
                  <a:pt x="2714" y="505"/>
                </a:lnTo>
                <a:lnTo>
                  <a:pt x="2769" y="573"/>
                </a:lnTo>
                <a:lnTo>
                  <a:pt x="2818" y="644"/>
                </a:lnTo>
                <a:lnTo>
                  <a:pt x="2864" y="718"/>
                </a:lnTo>
                <a:lnTo>
                  <a:pt x="2904" y="796"/>
                </a:lnTo>
                <a:lnTo>
                  <a:pt x="1630" y="1439"/>
                </a:lnTo>
                <a:lnTo>
                  <a:pt x="1630"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8" name="Docer搜索：半想象现实   http://chn.docer.com/works/?userid=199927538"/>
          <p:cNvSpPr/>
          <p:nvPr/>
        </p:nvSpPr>
        <p:spPr bwMode="auto">
          <a:xfrm>
            <a:off x="5967931" y="4258731"/>
            <a:ext cx="308610" cy="311150"/>
          </a:xfrm>
          <a:custGeom>
            <a:avLst/>
            <a:gdLst>
              <a:gd name="T0" fmla="*/ 1354 w 3262"/>
              <a:gd name="T1" fmla="*/ 3 h 3291"/>
              <a:gd name="T2" fmla="*/ 1400 w 3262"/>
              <a:gd name="T3" fmla="*/ 22 h 3291"/>
              <a:gd name="T4" fmla="*/ 1990 w 3262"/>
              <a:gd name="T5" fmla="*/ 616 h 3291"/>
              <a:gd name="T6" fmla="*/ 2018 w 3262"/>
              <a:gd name="T7" fmla="*/ 659 h 3291"/>
              <a:gd name="T8" fmla="*/ 2028 w 3262"/>
              <a:gd name="T9" fmla="*/ 707 h 3291"/>
              <a:gd name="T10" fmla="*/ 2022 w 3262"/>
              <a:gd name="T11" fmla="*/ 757 h 3291"/>
              <a:gd name="T12" fmla="*/ 1997 w 3262"/>
              <a:gd name="T13" fmla="*/ 801 h 3291"/>
              <a:gd name="T14" fmla="*/ 1665 w 3262"/>
              <a:gd name="T15" fmla="*/ 1011 h 3291"/>
              <a:gd name="T16" fmla="*/ 1655 w 3262"/>
              <a:gd name="T17" fmla="*/ 1050 h 3291"/>
              <a:gd name="T18" fmla="*/ 1636 w 3262"/>
              <a:gd name="T19" fmla="*/ 1124 h 3291"/>
              <a:gd name="T20" fmla="*/ 1601 w 3262"/>
              <a:gd name="T21" fmla="*/ 1193 h 3291"/>
              <a:gd name="T22" fmla="*/ 1551 w 3262"/>
              <a:gd name="T23" fmla="*/ 1255 h 3291"/>
              <a:gd name="T24" fmla="*/ 3218 w 3262"/>
              <a:gd name="T25" fmla="*/ 2944 h 3291"/>
              <a:gd name="T26" fmla="*/ 3235 w 3262"/>
              <a:gd name="T27" fmla="*/ 2963 h 3291"/>
              <a:gd name="T28" fmla="*/ 3257 w 3262"/>
              <a:gd name="T29" fmla="*/ 3004 h 3291"/>
              <a:gd name="T30" fmla="*/ 3262 w 3262"/>
              <a:gd name="T31" fmla="*/ 3047 h 3291"/>
              <a:gd name="T32" fmla="*/ 3249 w 3262"/>
              <a:gd name="T33" fmla="*/ 3086 h 3291"/>
              <a:gd name="T34" fmla="*/ 3076 w 3262"/>
              <a:gd name="T35" fmla="*/ 3266 h 3291"/>
              <a:gd name="T36" fmla="*/ 3040 w 3262"/>
              <a:gd name="T37" fmla="*/ 3287 h 3291"/>
              <a:gd name="T38" fmla="*/ 2999 w 3262"/>
              <a:gd name="T39" fmla="*/ 3291 h 3291"/>
              <a:gd name="T40" fmla="*/ 2956 w 3262"/>
              <a:gd name="T41" fmla="*/ 3278 h 3291"/>
              <a:gd name="T42" fmla="*/ 2918 w 3262"/>
              <a:gd name="T43" fmla="*/ 3247 h 3291"/>
              <a:gd name="T44" fmla="*/ 1241 w 3262"/>
              <a:gd name="T45" fmla="*/ 1569 h 3291"/>
              <a:gd name="T46" fmla="*/ 1180 w 3262"/>
              <a:gd name="T47" fmla="*/ 1620 h 3291"/>
              <a:gd name="T48" fmla="*/ 1111 w 3262"/>
              <a:gd name="T49" fmla="*/ 1655 h 3291"/>
              <a:gd name="T50" fmla="*/ 1038 w 3262"/>
              <a:gd name="T51" fmla="*/ 1675 h 3291"/>
              <a:gd name="T52" fmla="*/ 997 w 3262"/>
              <a:gd name="T53" fmla="*/ 1688 h 3291"/>
              <a:gd name="T54" fmla="*/ 771 w 3262"/>
              <a:gd name="T55" fmla="*/ 2035 h 3291"/>
              <a:gd name="T56" fmla="*/ 724 w 3262"/>
              <a:gd name="T57" fmla="*/ 2051 h 3291"/>
              <a:gd name="T58" fmla="*/ 674 w 3262"/>
              <a:gd name="T59" fmla="*/ 2049 h 3291"/>
              <a:gd name="T60" fmla="*/ 629 w 3262"/>
              <a:gd name="T61" fmla="*/ 2030 h 3291"/>
              <a:gd name="T62" fmla="*/ 39 w 3262"/>
              <a:gd name="T63" fmla="*/ 1436 h 3291"/>
              <a:gd name="T64" fmla="*/ 11 w 3262"/>
              <a:gd name="T65" fmla="*/ 1394 h 3291"/>
              <a:gd name="T66" fmla="*/ 0 w 3262"/>
              <a:gd name="T67" fmla="*/ 1345 h 3291"/>
              <a:gd name="T68" fmla="*/ 7 w 3262"/>
              <a:gd name="T69" fmla="*/ 1295 h 3291"/>
              <a:gd name="T70" fmla="*/ 32 w 3262"/>
              <a:gd name="T71" fmla="*/ 1251 h 3291"/>
              <a:gd name="T72" fmla="*/ 364 w 3262"/>
              <a:gd name="T73" fmla="*/ 1042 h 3291"/>
              <a:gd name="T74" fmla="*/ 373 w 3262"/>
              <a:gd name="T75" fmla="*/ 1001 h 3291"/>
              <a:gd name="T76" fmla="*/ 393 w 3262"/>
              <a:gd name="T77" fmla="*/ 928 h 3291"/>
              <a:gd name="T78" fmla="*/ 428 w 3262"/>
              <a:gd name="T79" fmla="*/ 859 h 3291"/>
              <a:gd name="T80" fmla="*/ 477 w 3262"/>
              <a:gd name="T81" fmla="*/ 796 h 3291"/>
              <a:gd name="T82" fmla="*/ 816 w 3262"/>
              <a:gd name="T83" fmla="*/ 455 h 3291"/>
              <a:gd name="T84" fmla="*/ 882 w 3262"/>
              <a:gd name="T85" fmla="*/ 413 h 3291"/>
              <a:gd name="T86" fmla="*/ 954 w 3262"/>
              <a:gd name="T87" fmla="*/ 385 h 3291"/>
              <a:gd name="T88" fmla="*/ 1027 w 3262"/>
              <a:gd name="T89" fmla="*/ 372 h 3291"/>
              <a:gd name="T90" fmla="*/ 1032 w 3262"/>
              <a:gd name="T91" fmla="*/ 363 h 3291"/>
              <a:gd name="T92" fmla="*/ 1257 w 3262"/>
              <a:gd name="T93" fmla="*/ 16 h 3291"/>
              <a:gd name="T94" fmla="*/ 1305 w 3262"/>
              <a:gd name="T95" fmla="*/ 1 h 3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62" h="3291">
                <a:moveTo>
                  <a:pt x="1329" y="0"/>
                </a:moveTo>
                <a:lnTo>
                  <a:pt x="1354" y="3"/>
                </a:lnTo>
                <a:lnTo>
                  <a:pt x="1377" y="10"/>
                </a:lnTo>
                <a:lnTo>
                  <a:pt x="1400" y="22"/>
                </a:lnTo>
                <a:lnTo>
                  <a:pt x="1419" y="39"/>
                </a:lnTo>
                <a:lnTo>
                  <a:pt x="1990" y="616"/>
                </a:lnTo>
                <a:lnTo>
                  <a:pt x="2006" y="636"/>
                </a:lnTo>
                <a:lnTo>
                  <a:pt x="2018" y="659"/>
                </a:lnTo>
                <a:lnTo>
                  <a:pt x="2025" y="682"/>
                </a:lnTo>
                <a:lnTo>
                  <a:pt x="2028" y="707"/>
                </a:lnTo>
                <a:lnTo>
                  <a:pt x="2027" y="732"/>
                </a:lnTo>
                <a:lnTo>
                  <a:pt x="2022" y="757"/>
                </a:lnTo>
                <a:lnTo>
                  <a:pt x="2012" y="779"/>
                </a:lnTo>
                <a:lnTo>
                  <a:pt x="1997" y="801"/>
                </a:lnTo>
                <a:lnTo>
                  <a:pt x="1669" y="1008"/>
                </a:lnTo>
                <a:lnTo>
                  <a:pt x="1665" y="1011"/>
                </a:lnTo>
                <a:lnTo>
                  <a:pt x="1660" y="1013"/>
                </a:lnTo>
                <a:lnTo>
                  <a:pt x="1655" y="1050"/>
                </a:lnTo>
                <a:lnTo>
                  <a:pt x="1647" y="1088"/>
                </a:lnTo>
                <a:lnTo>
                  <a:pt x="1636" y="1124"/>
                </a:lnTo>
                <a:lnTo>
                  <a:pt x="1621" y="1159"/>
                </a:lnTo>
                <a:lnTo>
                  <a:pt x="1601" y="1193"/>
                </a:lnTo>
                <a:lnTo>
                  <a:pt x="1578" y="1225"/>
                </a:lnTo>
                <a:lnTo>
                  <a:pt x="1551" y="1255"/>
                </a:lnTo>
                <a:lnTo>
                  <a:pt x="1470" y="1338"/>
                </a:lnTo>
                <a:lnTo>
                  <a:pt x="3218" y="2944"/>
                </a:lnTo>
                <a:lnTo>
                  <a:pt x="3218" y="2944"/>
                </a:lnTo>
                <a:lnTo>
                  <a:pt x="3235" y="2963"/>
                </a:lnTo>
                <a:lnTo>
                  <a:pt x="3248" y="2982"/>
                </a:lnTo>
                <a:lnTo>
                  <a:pt x="3257" y="3004"/>
                </a:lnTo>
                <a:lnTo>
                  <a:pt x="3261" y="3026"/>
                </a:lnTo>
                <a:lnTo>
                  <a:pt x="3262" y="3047"/>
                </a:lnTo>
                <a:lnTo>
                  <a:pt x="3258" y="3067"/>
                </a:lnTo>
                <a:lnTo>
                  <a:pt x="3249" y="3086"/>
                </a:lnTo>
                <a:lnTo>
                  <a:pt x="3236" y="3103"/>
                </a:lnTo>
                <a:lnTo>
                  <a:pt x="3076" y="3266"/>
                </a:lnTo>
                <a:lnTo>
                  <a:pt x="3059" y="3279"/>
                </a:lnTo>
                <a:lnTo>
                  <a:pt x="3040" y="3287"/>
                </a:lnTo>
                <a:lnTo>
                  <a:pt x="3020" y="3291"/>
                </a:lnTo>
                <a:lnTo>
                  <a:pt x="2999" y="3291"/>
                </a:lnTo>
                <a:lnTo>
                  <a:pt x="2977" y="3286"/>
                </a:lnTo>
                <a:lnTo>
                  <a:pt x="2956" y="3278"/>
                </a:lnTo>
                <a:lnTo>
                  <a:pt x="2936" y="3264"/>
                </a:lnTo>
                <a:lnTo>
                  <a:pt x="2918" y="3247"/>
                </a:lnTo>
                <a:lnTo>
                  <a:pt x="1331" y="1479"/>
                </a:lnTo>
                <a:lnTo>
                  <a:pt x="1241" y="1569"/>
                </a:lnTo>
                <a:lnTo>
                  <a:pt x="1211" y="1596"/>
                </a:lnTo>
                <a:lnTo>
                  <a:pt x="1180" y="1620"/>
                </a:lnTo>
                <a:lnTo>
                  <a:pt x="1146" y="1640"/>
                </a:lnTo>
                <a:lnTo>
                  <a:pt x="1111" y="1655"/>
                </a:lnTo>
                <a:lnTo>
                  <a:pt x="1075" y="1666"/>
                </a:lnTo>
                <a:lnTo>
                  <a:pt x="1038" y="1675"/>
                </a:lnTo>
                <a:lnTo>
                  <a:pt x="1001" y="1679"/>
                </a:lnTo>
                <a:lnTo>
                  <a:pt x="997" y="1688"/>
                </a:lnTo>
                <a:lnTo>
                  <a:pt x="792" y="2021"/>
                </a:lnTo>
                <a:lnTo>
                  <a:pt x="771" y="2035"/>
                </a:lnTo>
                <a:lnTo>
                  <a:pt x="748" y="2045"/>
                </a:lnTo>
                <a:lnTo>
                  <a:pt x="724" y="2051"/>
                </a:lnTo>
                <a:lnTo>
                  <a:pt x="699" y="2052"/>
                </a:lnTo>
                <a:lnTo>
                  <a:pt x="674" y="2049"/>
                </a:lnTo>
                <a:lnTo>
                  <a:pt x="651" y="2041"/>
                </a:lnTo>
                <a:lnTo>
                  <a:pt x="629" y="2030"/>
                </a:lnTo>
                <a:lnTo>
                  <a:pt x="610" y="2013"/>
                </a:lnTo>
                <a:lnTo>
                  <a:pt x="39" y="1436"/>
                </a:lnTo>
                <a:lnTo>
                  <a:pt x="22" y="1416"/>
                </a:lnTo>
                <a:lnTo>
                  <a:pt x="11" y="1394"/>
                </a:lnTo>
                <a:lnTo>
                  <a:pt x="3" y="1370"/>
                </a:lnTo>
                <a:lnTo>
                  <a:pt x="0" y="1345"/>
                </a:lnTo>
                <a:lnTo>
                  <a:pt x="1" y="1319"/>
                </a:lnTo>
                <a:lnTo>
                  <a:pt x="7" y="1295"/>
                </a:lnTo>
                <a:lnTo>
                  <a:pt x="17" y="1272"/>
                </a:lnTo>
                <a:lnTo>
                  <a:pt x="32" y="1251"/>
                </a:lnTo>
                <a:lnTo>
                  <a:pt x="359" y="1044"/>
                </a:lnTo>
                <a:lnTo>
                  <a:pt x="364" y="1042"/>
                </a:lnTo>
                <a:lnTo>
                  <a:pt x="369" y="1040"/>
                </a:lnTo>
                <a:lnTo>
                  <a:pt x="373" y="1001"/>
                </a:lnTo>
                <a:lnTo>
                  <a:pt x="381" y="964"/>
                </a:lnTo>
                <a:lnTo>
                  <a:pt x="393" y="928"/>
                </a:lnTo>
                <a:lnTo>
                  <a:pt x="408" y="892"/>
                </a:lnTo>
                <a:lnTo>
                  <a:pt x="428" y="859"/>
                </a:lnTo>
                <a:lnTo>
                  <a:pt x="450" y="826"/>
                </a:lnTo>
                <a:lnTo>
                  <a:pt x="477" y="796"/>
                </a:lnTo>
                <a:lnTo>
                  <a:pt x="787" y="482"/>
                </a:lnTo>
                <a:lnTo>
                  <a:pt x="816" y="455"/>
                </a:lnTo>
                <a:lnTo>
                  <a:pt x="848" y="432"/>
                </a:lnTo>
                <a:lnTo>
                  <a:pt x="882" y="413"/>
                </a:lnTo>
                <a:lnTo>
                  <a:pt x="917" y="397"/>
                </a:lnTo>
                <a:lnTo>
                  <a:pt x="954" y="385"/>
                </a:lnTo>
                <a:lnTo>
                  <a:pt x="990" y="377"/>
                </a:lnTo>
                <a:lnTo>
                  <a:pt x="1027" y="372"/>
                </a:lnTo>
                <a:lnTo>
                  <a:pt x="1029" y="368"/>
                </a:lnTo>
                <a:lnTo>
                  <a:pt x="1032" y="363"/>
                </a:lnTo>
                <a:lnTo>
                  <a:pt x="1237" y="32"/>
                </a:lnTo>
                <a:lnTo>
                  <a:pt x="1257" y="16"/>
                </a:lnTo>
                <a:lnTo>
                  <a:pt x="1280" y="7"/>
                </a:lnTo>
                <a:lnTo>
                  <a:pt x="1305" y="1"/>
                </a:lnTo>
                <a:lnTo>
                  <a:pt x="13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9" name="Docer搜索：半想象现实   http://chn.docer.com/works/?userid=199927538"/>
          <p:cNvGrpSpPr>
            <a:grpSpLocks noChangeAspect="1"/>
          </p:cNvGrpSpPr>
          <p:nvPr/>
        </p:nvGrpSpPr>
        <p:grpSpPr bwMode="auto">
          <a:xfrm>
            <a:off x="9688304" y="4453679"/>
            <a:ext cx="270510" cy="311150"/>
            <a:chOff x="5933" y="6554"/>
            <a:chExt cx="358" cy="412"/>
          </a:xfrm>
          <a:solidFill>
            <a:schemeClr val="bg1"/>
          </a:solidFill>
        </p:grpSpPr>
        <p:sp>
          <p:nvSpPr>
            <p:cNvPr id="20" name="Freeform 194"/>
            <p:cNvSpPr>
              <a:spLocks noEditPoints="1"/>
            </p:cNvSpPr>
            <p:nvPr/>
          </p:nvSpPr>
          <p:spPr bwMode="auto">
            <a:xfrm>
              <a:off x="5933" y="6554"/>
              <a:ext cx="358" cy="412"/>
            </a:xfrm>
            <a:custGeom>
              <a:avLst/>
              <a:gdLst>
                <a:gd name="T0" fmla="*/ 205 w 2869"/>
                <a:gd name="T1" fmla="*/ 3085 h 3292"/>
                <a:gd name="T2" fmla="*/ 2663 w 2869"/>
                <a:gd name="T3" fmla="*/ 617 h 3292"/>
                <a:gd name="T4" fmla="*/ 2254 w 2869"/>
                <a:gd name="T5" fmla="*/ 925 h 3292"/>
                <a:gd name="T6" fmla="*/ 2244 w 2869"/>
                <a:gd name="T7" fmla="*/ 970 h 3292"/>
                <a:gd name="T8" fmla="*/ 2215 w 2869"/>
                <a:gd name="T9" fmla="*/ 1006 h 3292"/>
                <a:gd name="T10" fmla="*/ 2175 w 2869"/>
                <a:gd name="T11" fmla="*/ 1025 h 3292"/>
                <a:gd name="T12" fmla="*/ 717 w 2869"/>
                <a:gd name="T13" fmla="*/ 1028 h 3292"/>
                <a:gd name="T14" fmla="*/ 672 w 2869"/>
                <a:gd name="T15" fmla="*/ 1018 h 3292"/>
                <a:gd name="T16" fmla="*/ 637 w 2869"/>
                <a:gd name="T17" fmla="*/ 990 h 3292"/>
                <a:gd name="T18" fmla="*/ 618 w 2869"/>
                <a:gd name="T19" fmla="*/ 949 h 3292"/>
                <a:gd name="T20" fmla="*/ 615 w 2869"/>
                <a:gd name="T21" fmla="*/ 617 h 3292"/>
                <a:gd name="T22" fmla="*/ 1434 w 2869"/>
                <a:gd name="T23" fmla="*/ 205 h 3292"/>
                <a:gd name="T24" fmla="*/ 1370 w 2869"/>
                <a:gd name="T25" fmla="*/ 215 h 3292"/>
                <a:gd name="T26" fmla="*/ 1313 w 2869"/>
                <a:gd name="T27" fmla="*/ 244 h 3292"/>
                <a:gd name="T28" fmla="*/ 1269 w 2869"/>
                <a:gd name="T29" fmla="*/ 290 h 3292"/>
                <a:gd name="T30" fmla="*/ 1240 w 2869"/>
                <a:gd name="T31" fmla="*/ 346 h 3292"/>
                <a:gd name="T32" fmla="*/ 1229 w 2869"/>
                <a:gd name="T33" fmla="*/ 411 h 3292"/>
                <a:gd name="T34" fmla="*/ 1240 w 2869"/>
                <a:gd name="T35" fmla="*/ 476 h 3292"/>
                <a:gd name="T36" fmla="*/ 1269 w 2869"/>
                <a:gd name="T37" fmla="*/ 533 h 3292"/>
                <a:gd name="T38" fmla="*/ 1313 w 2869"/>
                <a:gd name="T39" fmla="*/ 577 h 3292"/>
                <a:gd name="T40" fmla="*/ 1370 w 2869"/>
                <a:gd name="T41" fmla="*/ 607 h 3292"/>
                <a:gd name="T42" fmla="*/ 1434 w 2869"/>
                <a:gd name="T43" fmla="*/ 617 h 3292"/>
                <a:gd name="T44" fmla="*/ 1499 w 2869"/>
                <a:gd name="T45" fmla="*/ 607 h 3292"/>
                <a:gd name="T46" fmla="*/ 1555 w 2869"/>
                <a:gd name="T47" fmla="*/ 577 h 3292"/>
                <a:gd name="T48" fmla="*/ 1600 w 2869"/>
                <a:gd name="T49" fmla="*/ 533 h 3292"/>
                <a:gd name="T50" fmla="*/ 1629 w 2869"/>
                <a:gd name="T51" fmla="*/ 476 h 3292"/>
                <a:gd name="T52" fmla="*/ 1639 w 2869"/>
                <a:gd name="T53" fmla="*/ 411 h 3292"/>
                <a:gd name="T54" fmla="*/ 1629 w 2869"/>
                <a:gd name="T55" fmla="*/ 346 h 3292"/>
                <a:gd name="T56" fmla="*/ 1600 w 2869"/>
                <a:gd name="T57" fmla="*/ 290 h 3292"/>
                <a:gd name="T58" fmla="*/ 1555 w 2869"/>
                <a:gd name="T59" fmla="*/ 244 h 3292"/>
                <a:gd name="T60" fmla="*/ 1499 w 2869"/>
                <a:gd name="T61" fmla="*/ 215 h 3292"/>
                <a:gd name="T62" fmla="*/ 1434 w 2869"/>
                <a:gd name="T63" fmla="*/ 205 h 3292"/>
                <a:gd name="T64" fmla="*/ 1434 w 2869"/>
                <a:gd name="T65" fmla="*/ 0 h 3292"/>
                <a:gd name="T66" fmla="*/ 1535 w 2869"/>
                <a:gd name="T67" fmla="*/ 12 h 3292"/>
                <a:gd name="T68" fmla="*/ 1627 w 2869"/>
                <a:gd name="T69" fmla="*/ 48 h 3292"/>
                <a:gd name="T70" fmla="*/ 1706 w 2869"/>
                <a:gd name="T71" fmla="*/ 103 h 3292"/>
                <a:gd name="T72" fmla="*/ 1771 w 2869"/>
                <a:gd name="T73" fmla="*/ 176 h 3292"/>
                <a:gd name="T74" fmla="*/ 1816 w 2869"/>
                <a:gd name="T75" fmla="*/ 262 h 3292"/>
                <a:gd name="T76" fmla="*/ 1840 w 2869"/>
                <a:gd name="T77" fmla="*/ 359 h 3292"/>
                <a:gd name="T78" fmla="*/ 2766 w 2869"/>
                <a:gd name="T79" fmla="*/ 411 h 3292"/>
                <a:gd name="T80" fmla="*/ 2811 w 2869"/>
                <a:gd name="T81" fmla="*/ 421 h 3292"/>
                <a:gd name="T82" fmla="*/ 2846 w 2869"/>
                <a:gd name="T83" fmla="*/ 450 h 3292"/>
                <a:gd name="T84" fmla="*/ 2866 w 2869"/>
                <a:gd name="T85" fmla="*/ 490 h 3292"/>
                <a:gd name="T86" fmla="*/ 2869 w 2869"/>
                <a:gd name="T87" fmla="*/ 3189 h 3292"/>
                <a:gd name="T88" fmla="*/ 2857 w 2869"/>
                <a:gd name="T89" fmla="*/ 3234 h 3292"/>
                <a:gd name="T90" fmla="*/ 2830 w 2869"/>
                <a:gd name="T91" fmla="*/ 3269 h 3292"/>
                <a:gd name="T92" fmla="*/ 2789 w 2869"/>
                <a:gd name="T93" fmla="*/ 3289 h 3292"/>
                <a:gd name="T94" fmla="*/ 103 w 2869"/>
                <a:gd name="T95" fmla="*/ 3292 h 3292"/>
                <a:gd name="T96" fmla="*/ 58 w 2869"/>
                <a:gd name="T97" fmla="*/ 3282 h 3292"/>
                <a:gd name="T98" fmla="*/ 23 w 2869"/>
                <a:gd name="T99" fmla="*/ 3253 h 3292"/>
                <a:gd name="T100" fmla="*/ 3 w 2869"/>
                <a:gd name="T101" fmla="*/ 3212 h 3292"/>
                <a:gd name="T102" fmla="*/ 0 w 2869"/>
                <a:gd name="T103" fmla="*/ 514 h 3292"/>
                <a:gd name="T104" fmla="*/ 10 w 2869"/>
                <a:gd name="T105" fmla="*/ 468 h 3292"/>
                <a:gd name="T106" fmla="*/ 38 w 2869"/>
                <a:gd name="T107" fmla="*/ 433 h 3292"/>
                <a:gd name="T108" fmla="*/ 79 w 2869"/>
                <a:gd name="T109" fmla="*/ 414 h 3292"/>
                <a:gd name="T110" fmla="*/ 1024 w 2869"/>
                <a:gd name="T111" fmla="*/ 411 h 3292"/>
                <a:gd name="T112" fmla="*/ 1036 w 2869"/>
                <a:gd name="T113" fmla="*/ 309 h 3292"/>
                <a:gd name="T114" fmla="*/ 1072 w 2869"/>
                <a:gd name="T115" fmla="*/ 218 h 3292"/>
                <a:gd name="T116" fmla="*/ 1128 w 2869"/>
                <a:gd name="T117" fmla="*/ 138 h 3292"/>
                <a:gd name="T118" fmla="*/ 1200 w 2869"/>
                <a:gd name="T119" fmla="*/ 73 h 3292"/>
                <a:gd name="T120" fmla="*/ 1286 w 2869"/>
                <a:gd name="T121" fmla="*/ 28 h 3292"/>
                <a:gd name="T122" fmla="*/ 1383 w 2869"/>
                <a:gd name="T123"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69" h="3292">
                  <a:moveTo>
                    <a:pt x="205" y="617"/>
                  </a:moveTo>
                  <a:lnTo>
                    <a:pt x="205" y="3085"/>
                  </a:lnTo>
                  <a:lnTo>
                    <a:pt x="2663" y="3085"/>
                  </a:lnTo>
                  <a:lnTo>
                    <a:pt x="2663" y="617"/>
                  </a:lnTo>
                  <a:lnTo>
                    <a:pt x="2254" y="617"/>
                  </a:lnTo>
                  <a:lnTo>
                    <a:pt x="2254" y="925"/>
                  </a:lnTo>
                  <a:lnTo>
                    <a:pt x="2251" y="949"/>
                  </a:lnTo>
                  <a:lnTo>
                    <a:pt x="2244" y="970"/>
                  </a:lnTo>
                  <a:lnTo>
                    <a:pt x="2231" y="990"/>
                  </a:lnTo>
                  <a:lnTo>
                    <a:pt x="2215" y="1006"/>
                  </a:lnTo>
                  <a:lnTo>
                    <a:pt x="2196" y="1018"/>
                  </a:lnTo>
                  <a:lnTo>
                    <a:pt x="2175" y="1025"/>
                  </a:lnTo>
                  <a:lnTo>
                    <a:pt x="2151" y="1028"/>
                  </a:lnTo>
                  <a:lnTo>
                    <a:pt x="717" y="1028"/>
                  </a:lnTo>
                  <a:lnTo>
                    <a:pt x="694" y="1025"/>
                  </a:lnTo>
                  <a:lnTo>
                    <a:pt x="672" y="1018"/>
                  </a:lnTo>
                  <a:lnTo>
                    <a:pt x="653" y="1006"/>
                  </a:lnTo>
                  <a:lnTo>
                    <a:pt x="637" y="990"/>
                  </a:lnTo>
                  <a:lnTo>
                    <a:pt x="625" y="970"/>
                  </a:lnTo>
                  <a:lnTo>
                    <a:pt x="618" y="949"/>
                  </a:lnTo>
                  <a:lnTo>
                    <a:pt x="615" y="925"/>
                  </a:lnTo>
                  <a:lnTo>
                    <a:pt x="615" y="617"/>
                  </a:lnTo>
                  <a:lnTo>
                    <a:pt x="205" y="617"/>
                  </a:lnTo>
                  <a:close/>
                  <a:moveTo>
                    <a:pt x="1434" y="205"/>
                  </a:moveTo>
                  <a:lnTo>
                    <a:pt x="1400" y="208"/>
                  </a:lnTo>
                  <a:lnTo>
                    <a:pt x="1370" y="215"/>
                  </a:lnTo>
                  <a:lnTo>
                    <a:pt x="1340" y="228"/>
                  </a:lnTo>
                  <a:lnTo>
                    <a:pt x="1313" y="244"/>
                  </a:lnTo>
                  <a:lnTo>
                    <a:pt x="1289" y="265"/>
                  </a:lnTo>
                  <a:lnTo>
                    <a:pt x="1269" y="290"/>
                  </a:lnTo>
                  <a:lnTo>
                    <a:pt x="1252" y="317"/>
                  </a:lnTo>
                  <a:lnTo>
                    <a:pt x="1240" y="346"/>
                  </a:lnTo>
                  <a:lnTo>
                    <a:pt x="1232" y="378"/>
                  </a:lnTo>
                  <a:lnTo>
                    <a:pt x="1229" y="411"/>
                  </a:lnTo>
                  <a:lnTo>
                    <a:pt x="1232" y="445"/>
                  </a:lnTo>
                  <a:lnTo>
                    <a:pt x="1240" y="476"/>
                  </a:lnTo>
                  <a:lnTo>
                    <a:pt x="1252" y="506"/>
                  </a:lnTo>
                  <a:lnTo>
                    <a:pt x="1269" y="533"/>
                  </a:lnTo>
                  <a:lnTo>
                    <a:pt x="1289" y="556"/>
                  </a:lnTo>
                  <a:lnTo>
                    <a:pt x="1313" y="577"/>
                  </a:lnTo>
                  <a:lnTo>
                    <a:pt x="1340" y="593"/>
                  </a:lnTo>
                  <a:lnTo>
                    <a:pt x="1370" y="607"/>
                  </a:lnTo>
                  <a:lnTo>
                    <a:pt x="1400" y="614"/>
                  </a:lnTo>
                  <a:lnTo>
                    <a:pt x="1434" y="617"/>
                  </a:lnTo>
                  <a:lnTo>
                    <a:pt x="1467" y="614"/>
                  </a:lnTo>
                  <a:lnTo>
                    <a:pt x="1499" y="607"/>
                  </a:lnTo>
                  <a:lnTo>
                    <a:pt x="1528" y="593"/>
                  </a:lnTo>
                  <a:lnTo>
                    <a:pt x="1555" y="577"/>
                  </a:lnTo>
                  <a:lnTo>
                    <a:pt x="1579" y="556"/>
                  </a:lnTo>
                  <a:lnTo>
                    <a:pt x="1600" y="533"/>
                  </a:lnTo>
                  <a:lnTo>
                    <a:pt x="1616" y="506"/>
                  </a:lnTo>
                  <a:lnTo>
                    <a:pt x="1629" y="476"/>
                  </a:lnTo>
                  <a:lnTo>
                    <a:pt x="1637" y="445"/>
                  </a:lnTo>
                  <a:lnTo>
                    <a:pt x="1639" y="411"/>
                  </a:lnTo>
                  <a:lnTo>
                    <a:pt x="1637" y="378"/>
                  </a:lnTo>
                  <a:lnTo>
                    <a:pt x="1629" y="346"/>
                  </a:lnTo>
                  <a:lnTo>
                    <a:pt x="1616" y="317"/>
                  </a:lnTo>
                  <a:lnTo>
                    <a:pt x="1600" y="290"/>
                  </a:lnTo>
                  <a:lnTo>
                    <a:pt x="1579" y="265"/>
                  </a:lnTo>
                  <a:lnTo>
                    <a:pt x="1555" y="244"/>
                  </a:lnTo>
                  <a:lnTo>
                    <a:pt x="1528" y="228"/>
                  </a:lnTo>
                  <a:lnTo>
                    <a:pt x="1499" y="215"/>
                  </a:lnTo>
                  <a:lnTo>
                    <a:pt x="1467" y="208"/>
                  </a:lnTo>
                  <a:lnTo>
                    <a:pt x="1434" y="205"/>
                  </a:lnTo>
                  <a:close/>
                  <a:moveTo>
                    <a:pt x="1434" y="0"/>
                  </a:moveTo>
                  <a:lnTo>
                    <a:pt x="1434" y="0"/>
                  </a:lnTo>
                  <a:lnTo>
                    <a:pt x="1486" y="3"/>
                  </a:lnTo>
                  <a:lnTo>
                    <a:pt x="1535" y="12"/>
                  </a:lnTo>
                  <a:lnTo>
                    <a:pt x="1582" y="28"/>
                  </a:lnTo>
                  <a:lnTo>
                    <a:pt x="1627" y="48"/>
                  </a:lnTo>
                  <a:lnTo>
                    <a:pt x="1668" y="73"/>
                  </a:lnTo>
                  <a:lnTo>
                    <a:pt x="1706" y="103"/>
                  </a:lnTo>
                  <a:lnTo>
                    <a:pt x="1741" y="138"/>
                  </a:lnTo>
                  <a:lnTo>
                    <a:pt x="1771" y="176"/>
                  </a:lnTo>
                  <a:lnTo>
                    <a:pt x="1796" y="218"/>
                  </a:lnTo>
                  <a:lnTo>
                    <a:pt x="1816" y="262"/>
                  </a:lnTo>
                  <a:lnTo>
                    <a:pt x="1831" y="309"/>
                  </a:lnTo>
                  <a:lnTo>
                    <a:pt x="1840" y="359"/>
                  </a:lnTo>
                  <a:lnTo>
                    <a:pt x="1844" y="411"/>
                  </a:lnTo>
                  <a:lnTo>
                    <a:pt x="2766" y="411"/>
                  </a:lnTo>
                  <a:lnTo>
                    <a:pt x="2789" y="414"/>
                  </a:lnTo>
                  <a:lnTo>
                    <a:pt x="2811" y="421"/>
                  </a:lnTo>
                  <a:lnTo>
                    <a:pt x="2830" y="433"/>
                  </a:lnTo>
                  <a:lnTo>
                    <a:pt x="2846" y="450"/>
                  </a:lnTo>
                  <a:lnTo>
                    <a:pt x="2857" y="468"/>
                  </a:lnTo>
                  <a:lnTo>
                    <a:pt x="2866" y="490"/>
                  </a:lnTo>
                  <a:lnTo>
                    <a:pt x="2869" y="514"/>
                  </a:lnTo>
                  <a:lnTo>
                    <a:pt x="2869" y="3189"/>
                  </a:lnTo>
                  <a:lnTo>
                    <a:pt x="2866" y="3212"/>
                  </a:lnTo>
                  <a:lnTo>
                    <a:pt x="2857" y="3234"/>
                  </a:lnTo>
                  <a:lnTo>
                    <a:pt x="2846" y="3253"/>
                  </a:lnTo>
                  <a:lnTo>
                    <a:pt x="2830" y="3269"/>
                  </a:lnTo>
                  <a:lnTo>
                    <a:pt x="2811" y="3282"/>
                  </a:lnTo>
                  <a:lnTo>
                    <a:pt x="2789" y="3289"/>
                  </a:lnTo>
                  <a:lnTo>
                    <a:pt x="2766" y="3292"/>
                  </a:lnTo>
                  <a:lnTo>
                    <a:pt x="103" y="3292"/>
                  </a:lnTo>
                  <a:lnTo>
                    <a:pt x="79" y="3289"/>
                  </a:lnTo>
                  <a:lnTo>
                    <a:pt x="58" y="3282"/>
                  </a:lnTo>
                  <a:lnTo>
                    <a:pt x="38" y="3269"/>
                  </a:lnTo>
                  <a:lnTo>
                    <a:pt x="23" y="3253"/>
                  </a:lnTo>
                  <a:lnTo>
                    <a:pt x="10" y="3234"/>
                  </a:lnTo>
                  <a:lnTo>
                    <a:pt x="3" y="3212"/>
                  </a:lnTo>
                  <a:lnTo>
                    <a:pt x="0" y="3189"/>
                  </a:lnTo>
                  <a:lnTo>
                    <a:pt x="0" y="514"/>
                  </a:lnTo>
                  <a:lnTo>
                    <a:pt x="3" y="490"/>
                  </a:lnTo>
                  <a:lnTo>
                    <a:pt x="10" y="468"/>
                  </a:lnTo>
                  <a:lnTo>
                    <a:pt x="23" y="450"/>
                  </a:lnTo>
                  <a:lnTo>
                    <a:pt x="38" y="433"/>
                  </a:lnTo>
                  <a:lnTo>
                    <a:pt x="58" y="421"/>
                  </a:lnTo>
                  <a:lnTo>
                    <a:pt x="79" y="414"/>
                  </a:lnTo>
                  <a:lnTo>
                    <a:pt x="103" y="411"/>
                  </a:lnTo>
                  <a:lnTo>
                    <a:pt x="1024" y="411"/>
                  </a:lnTo>
                  <a:lnTo>
                    <a:pt x="1027" y="359"/>
                  </a:lnTo>
                  <a:lnTo>
                    <a:pt x="1036" y="309"/>
                  </a:lnTo>
                  <a:lnTo>
                    <a:pt x="1052" y="262"/>
                  </a:lnTo>
                  <a:lnTo>
                    <a:pt x="1072" y="218"/>
                  </a:lnTo>
                  <a:lnTo>
                    <a:pt x="1098" y="176"/>
                  </a:lnTo>
                  <a:lnTo>
                    <a:pt x="1128" y="138"/>
                  </a:lnTo>
                  <a:lnTo>
                    <a:pt x="1162" y="103"/>
                  </a:lnTo>
                  <a:lnTo>
                    <a:pt x="1200" y="73"/>
                  </a:lnTo>
                  <a:lnTo>
                    <a:pt x="1241" y="48"/>
                  </a:lnTo>
                  <a:lnTo>
                    <a:pt x="1286" y="28"/>
                  </a:lnTo>
                  <a:lnTo>
                    <a:pt x="1334" y="12"/>
                  </a:lnTo>
                  <a:lnTo>
                    <a:pt x="1383" y="3"/>
                  </a:lnTo>
                  <a:lnTo>
                    <a:pt x="1434" y="0"/>
                  </a:lnTo>
                  <a:close/>
                </a:path>
              </a:pathLst>
            </a:custGeom>
            <a:grpFill/>
            <a:ln w="0">
              <a:noFill/>
              <a:prstDash val="solid"/>
              <a:round/>
            </a:ln>
          </p:spPr>
          <p:txBody>
            <a:bodyPr vert="horz" wrap="square" lIns="91440" tIns="45720" rIns="91440" bIns="45720" numCol="1" anchor="t" anchorCtr="0" compatLnSpc="1"/>
            <a:lstStyle/>
            <a:p>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1" name="Freeform 195"/>
            <p:cNvSpPr/>
            <p:nvPr/>
          </p:nvSpPr>
          <p:spPr bwMode="auto">
            <a:xfrm>
              <a:off x="6004" y="6729"/>
              <a:ext cx="216" cy="171"/>
            </a:xfrm>
            <a:custGeom>
              <a:avLst/>
              <a:gdLst>
                <a:gd name="T0" fmla="*/ 1536 w 1723"/>
                <a:gd name="T1" fmla="*/ 0 h 1363"/>
                <a:gd name="T2" fmla="*/ 1723 w 1723"/>
                <a:gd name="T3" fmla="*/ 188 h 1363"/>
                <a:gd name="T4" fmla="*/ 656 w 1723"/>
                <a:gd name="T5" fmla="*/ 1363 h 1363"/>
                <a:gd name="T6" fmla="*/ 0 w 1723"/>
                <a:gd name="T7" fmla="*/ 600 h 1363"/>
                <a:gd name="T8" fmla="*/ 187 w 1723"/>
                <a:gd name="T9" fmla="*/ 412 h 1363"/>
                <a:gd name="T10" fmla="*/ 656 w 1723"/>
                <a:gd name="T11" fmla="*/ 781 h 1363"/>
                <a:gd name="T12" fmla="*/ 1536 w 1723"/>
                <a:gd name="T13" fmla="*/ 0 h 1363"/>
              </a:gdLst>
              <a:ahLst/>
              <a:cxnLst>
                <a:cxn ang="0">
                  <a:pos x="T0" y="T1"/>
                </a:cxn>
                <a:cxn ang="0">
                  <a:pos x="T2" y="T3"/>
                </a:cxn>
                <a:cxn ang="0">
                  <a:pos x="T4" y="T5"/>
                </a:cxn>
                <a:cxn ang="0">
                  <a:pos x="T6" y="T7"/>
                </a:cxn>
                <a:cxn ang="0">
                  <a:pos x="T8" y="T9"/>
                </a:cxn>
                <a:cxn ang="0">
                  <a:pos x="T10" y="T11"/>
                </a:cxn>
                <a:cxn ang="0">
                  <a:pos x="T12" y="T13"/>
                </a:cxn>
              </a:cxnLst>
              <a:rect l="0" t="0" r="r" b="b"/>
              <a:pathLst>
                <a:path w="1723" h="1363">
                  <a:moveTo>
                    <a:pt x="1536" y="0"/>
                  </a:moveTo>
                  <a:lnTo>
                    <a:pt x="1723" y="188"/>
                  </a:lnTo>
                  <a:lnTo>
                    <a:pt x="656" y="1363"/>
                  </a:lnTo>
                  <a:lnTo>
                    <a:pt x="0" y="600"/>
                  </a:lnTo>
                  <a:lnTo>
                    <a:pt x="187" y="412"/>
                  </a:lnTo>
                  <a:lnTo>
                    <a:pt x="656" y="781"/>
                  </a:lnTo>
                  <a:lnTo>
                    <a:pt x="1536" y="0"/>
                  </a:lnTo>
                  <a:close/>
                </a:path>
              </a:pathLst>
            </a:custGeom>
            <a:grpFill/>
            <a:ln w="0">
              <a:noFill/>
              <a:prstDash val="solid"/>
              <a:round/>
            </a:ln>
          </p:spPr>
          <p:txBody>
            <a:bodyPr vert="horz" wrap="square" lIns="91440" tIns="45720" rIns="91440" bIns="45720" numCol="1" anchor="t" anchorCtr="0" compatLnSpc="1"/>
            <a:lstStyle/>
            <a:p>
              <a:endParaRPr lang="zh-CN" altLang="en-US" dirty="0">
                <a:solidFill>
                  <a:srgbClr val="FFFFFF"/>
                </a:solidFill>
                <a:latin typeface="微软雅黑" panose="020B0503020204020204" pitchFamily="34" charset="-122"/>
                <a:ea typeface="微软雅黑" panose="020B0503020204020204" pitchFamily="34" charset="-122"/>
              </a:endParaRPr>
            </a:p>
          </p:txBody>
        </p:sp>
      </p:grpSp>
      <p:sp>
        <p:nvSpPr>
          <p:cNvPr id="22" name="标题 1"/>
          <p:cNvSpPr txBox="1"/>
          <p:nvPr/>
        </p:nvSpPr>
        <p:spPr>
          <a:xfrm>
            <a:off x="706120" y="1251531"/>
            <a:ext cx="10812780" cy="580415"/>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zh-CN" altLang="en-US" dirty="0"/>
              <a:t>（二）价值</a:t>
            </a:r>
            <a:r>
              <a:rPr lang="en-US" altLang="zh-CN" dirty="0"/>
              <a:t>: </a:t>
            </a:r>
            <a:r>
              <a:rPr lang="zh-CN" altLang="en-US" dirty="0"/>
              <a:t>学生干部经历的价值于个人是成长</a:t>
            </a:r>
            <a:r>
              <a:rPr lang="en-US" altLang="zh-CN" dirty="0"/>
              <a:t>, </a:t>
            </a:r>
            <a:r>
              <a:rPr lang="zh-CN" altLang="en-US" dirty="0"/>
              <a:t>于他人是奉献</a:t>
            </a:r>
            <a:endParaRPr lang="zh-CN" altLang="en-US" dirty="0"/>
          </a:p>
        </p:txBody>
      </p:sp>
      <p:graphicFrame>
        <p:nvGraphicFramePr>
          <p:cNvPr id="26" name="图表 25"/>
          <p:cNvGraphicFramePr/>
          <p:nvPr/>
        </p:nvGraphicFramePr>
        <p:xfrm>
          <a:off x="4399518" y="2950071"/>
          <a:ext cx="2292908" cy="2075984"/>
        </p:xfrm>
        <a:graphic>
          <a:graphicData uri="http://schemas.openxmlformats.org/drawingml/2006/chart">
            <c:chart xmlns:c="http://schemas.openxmlformats.org/drawingml/2006/chart" xmlns:r="http://schemas.openxmlformats.org/officeDocument/2006/relationships" r:id="rId1"/>
          </a:graphicData>
        </a:graphic>
      </p:graphicFrame>
      <p:grpSp>
        <p:nvGrpSpPr>
          <p:cNvPr id="27" name="组合 26"/>
          <p:cNvGrpSpPr/>
          <p:nvPr/>
        </p:nvGrpSpPr>
        <p:grpSpPr>
          <a:xfrm>
            <a:off x="4642016" y="3295013"/>
            <a:ext cx="2292908" cy="2227007"/>
            <a:chOff x="4449012" y="2194362"/>
            <a:chExt cx="3824257" cy="3825438"/>
          </a:xfrm>
        </p:grpSpPr>
        <p:grpSp>
          <p:nvGrpSpPr>
            <p:cNvPr id="28" name="组合 27"/>
            <p:cNvGrpSpPr/>
            <p:nvPr/>
          </p:nvGrpSpPr>
          <p:grpSpPr>
            <a:xfrm>
              <a:off x="4449012" y="2194362"/>
              <a:ext cx="3824257" cy="3825438"/>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33" name="组合 32"/>
                <p:cNvGrpSpPr/>
                <p:nvPr/>
              </p:nvGrpSpPr>
              <p:grpSpPr>
                <a:xfrm>
                  <a:off x="5015329" y="2787070"/>
                  <a:ext cx="1482725" cy="1481138"/>
                  <a:chOff x="4549776" y="2547938"/>
                  <a:chExt cx="1482725" cy="1481138"/>
                </a:xfrm>
              </p:grpSpPr>
              <p:sp>
                <p:nvSpPr>
                  <p:cNvPr id="35" name="Freeform 5"/>
                  <p:cNvSpPr/>
                  <p:nvPr/>
                </p:nvSpPr>
                <p:spPr bwMode="auto">
                  <a:xfrm>
                    <a:off x="4735513" y="2732088"/>
                    <a:ext cx="538163" cy="538163"/>
                  </a:xfrm>
                  <a:custGeom>
                    <a:avLst/>
                    <a:gdLst>
                      <a:gd name="T0" fmla="*/ 339 w 339"/>
                      <a:gd name="T1" fmla="*/ 270 h 339"/>
                      <a:gd name="T2" fmla="*/ 270 w 339"/>
                      <a:gd name="T3" fmla="*/ 339 h 339"/>
                      <a:gd name="T4" fmla="*/ 0 w 339"/>
                      <a:gd name="T5" fmla="*/ 71 h 339"/>
                      <a:gd name="T6" fmla="*/ 70 w 339"/>
                      <a:gd name="T7" fmla="*/ 0 h 339"/>
                      <a:gd name="T8" fmla="*/ 339 w 339"/>
                      <a:gd name="T9" fmla="*/ 270 h 339"/>
                    </a:gdLst>
                    <a:ahLst/>
                    <a:cxnLst>
                      <a:cxn ang="0">
                        <a:pos x="T0" y="T1"/>
                      </a:cxn>
                      <a:cxn ang="0">
                        <a:pos x="T2" y="T3"/>
                      </a:cxn>
                      <a:cxn ang="0">
                        <a:pos x="T4" y="T5"/>
                      </a:cxn>
                      <a:cxn ang="0">
                        <a:pos x="T6" y="T7"/>
                      </a:cxn>
                      <a:cxn ang="0">
                        <a:pos x="T8" y="T9"/>
                      </a:cxn>
                    </a:cxnLst>
                    <a:rect l="0" t="0" r="r" b="b"/>
                    <a:pathLst>
                      <a:path w="339" h="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Freeform 6"/>
                  <p:cNvSpPr/>
                  <p:nvPr/>
                </p:nvSpPr>
                <p:spPr bwMode="auto">
                  <a:xfrm>
                    <a:off x="4549776" y="2547938"/>
                    <a:ext cx="388938" cy="388938"/>
                  </a:xfrm>
                  <a:custGeom>
                    <a:avLst/>
                    <a:gdLst>
                      <a:gd name="T0" fmla="*/ 188 w 197"/>
                      <a:gd name="T1" fmla="*/ 77 h 197"/>
                      <a:gd name="T2" fmla="*/ 188 w 197"/>
                      <a:gd name="T3" fmla="*/ 111 h 197"/>
                      <a:gd name="T4" fmla="*/ 112 w 197"/>
                      <a:gd name="T5" fmla="*/ 187 h 197"/>
                      <a:gd name="T6" fmla="*/ 78 w 197"/>
                      <a:gd name="T7" fmla="*/ 187 h 197"/>
                      <a:gd name="T8" fmla="*/ 10 w 197"/>
                      <a:gd name="T9" fmla="*/ 120 h 197"/>
                      <a:gd name="T10" fmla="*/ 10 w 197"/>
                      <a:gd name="T11" fmla="*/ 86 h 197"/>
                      <a:gd name="T12" fmla="*/ 86 w 197"/>
                      <a:gd name="T13" fmla="*/ 9 h 197"/>
                      <a:gd name="T14" fmla="*/ 120 w 197"/>
                      <a:gd name="T15" fmla="*/ 9 h 197"/>
                      <a:gd name="T16" fmla="*/ 188 w 197"/>
                      <a:gd name="T1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7"/>
                  <p:cNvSpPr/>
                  <p:nvPr/>
                </p:nvSpPr>
                <p:spPr bwMode="auto">
                  <a:xfrm>
                    <a:off x="5057776" y="3052763"/>
                    <a:ext cx="974725" cy="976313"/>
                  </a:xfrm>
                  <a:custGeom>
                    <a:avLst/>
                    <a:gdLst>
                      <a:gd name="T0" fmla="*/ 86 w 494"/>
                      <a:gd name="T1" fmla="*/ 10 h 495"/>
                      <a:gd name="T2" fmla="*/ 41 w 494"/>
                      <a:gd name="T3" fmla="*/ 55 h 495"/>
                      <a:gd name="T4" fmla="*/ 31 w 494"/>
                      <a:gd name="T5" fmla="*/ 64 h 495"/>
                      <a:gd name="T6" fmla="*/ 26 w 494"/>
                      <a:gd name="T7" fmla="*/ 70 h 495"/>
                      <a:gd name="T8" fmla="*/ 9 w 494"/>
                      <a:gd name="T9" fmla="*/ 86 h 495"/>
                      <a:gd name="T10" fmla="*/ 9 w 494"/>
                      <a:gd name="T11" fmla="*/ 120 h 495"/>
                      <a:gd name="T12" fmla="*/ 374 w 494"/>
                      <a:gd name="T13" fmla="*/ 485 h 495"/>
                      <a:gd name="T14" fmla="*/ 408 w 494"/>
                      <a:gd name="T15" fmla="*/ 485 h 495"/>
                      <a:gd name="T16" fmla="*/ 425 w 494"/>
                      <a:gd name="T17" fmla="*/ 469 h 495"/>
                      <a:gd name="T18" fmla="*/ 430 w 494"/>
                      <a:gd name="T19" fmla="*/ 463 h 495"/>
                      <a:gd name="T20" fmla="*/ 440 w 494"/>
                      <a:gd name="T21" fmla="*/ 454 h 495"/>
                      <a:gd name="T22" fmla="*/ 485 w 494"/>
                      <a:gd name="T23" fmla="*/ 409 h 495"/>
                      <a:gd name="T24" fmla="*/ 485 w 494"/>
                      <a:gd name="T25" fmla="*/ 375 h 495"/>
                      <a:gd name="T26" fmla="*/ 119 w 494"/>
                      <a:gd name="T27" fmla="*/ 10 h 495"/>
                      <a:gd name="T28" fmla="*/ 86 w 494"/>
                      <a:gd name="T29" fmla="*/ 1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495">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Freeform 8"/>
                  <p:cNvSpPr/>
                  <p:nvPr/>
                </p:nvSpPr>
                <p:spPr bwMode="auto">
                  <a:xfrm>
                    <a:off x="5057776" y="3190875"/>
                    <a:ext cx="838200" cy="838200"/>
                  </a:xfrm>
                  <a:custGeom>
                    <a:avLst/>
                    <a:gdLst>
                      <a:gd name="T0" fmla="*/ 9 w 425"/>
                      <a:gd name="T1" fmla="*/ 16 h 425"/>
                      <a:gd name="T2" fmla="*/ 9 w 425"/>
                      <a:gd name="T3" fmla="*/ 50 h 425"/>
                      <a:gd name="T4" fmla="*/ 374 w 425"/>
                      <a:gd name="T5" fmla="*/ 415 h 425"/>
                      <a:gd name="T6" fmla="*/ 408 w 425"/>
                      <a:gd name="T7" fmla="*/ 415 h 425"/>
                      <a:gd name="T8" fmla="*/ 425 w 425"/>
                      <a:gd name="T9" fmla="*/ 399 h 425"/>
                      <a:gd name="T10" fmla="*/ 26 w 425"/>
                      <a:gd name="T11" fmla="*/ 0 h 425"/>
                      <a:gd name="T12" fmla="*/ 9 w 425"/>
                      <a:gd name="T13" fmla="*/ 16 h 425"/>
                    </a:gdLst>
                    <a:ahLst/>
                    <a:cxnLst>
                      <a:cxn ang="0">
                        <a:pos x="T0" y="T1"/>
                      </a:cxn>
                      <a:cxn ang="0">
                        <a:pos x="T2" y="T3"/>
                      </a:cxn>
                      <a:cxn ang="0">
                        <a:pos x="T4" y="T5"/>
                      </a:cxn>
                      <a:cxn ang="0">
                        <a:pos x="T6" y="T7"/>
                      </a:cxn>
                      <a:cxn ang="0">
                        <a:pos x="T8" y="T9"/>
                      </a:cxn>
                      <a:cxn ang="0">
                        <a:pos x="T10" y="T11"/>
                      </a:cxn>
                      <a:cxn ang="0">
                        <a:pos x="T12" y="T13"/>
                      </a:cxn>
                    </a:cxnLst>
                    <a:rect l="0" t="0" r="r" b="b"/>
                    <a:pathLst>
                      <a:path w="425" h="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Freeform 9"/>
                  <p:cNvSpPr/>
                  <p:nvPr/>
                </p:nvSpPr>
                <p:spPr bwMode="auto">
                  <a:xfrm>
                    <a:off x="5118101" y="3162300"/>
                    <a:ext cx="806450" cy="804863"/>
                  </a:xfrm>
                  <a:custGeom>
                    <a:avLst/>
                    <a:gdLst>
                      <a:gd name="T0" fmla="*/ 0 w 508"/>
                      <a:gd name="T1" fmla="*/ 11 h 507"/>
                      <a:gd name="T2" fmla="*/ 496 w 508"/>
                      <a:gd name="T3" fmla="*/ 507 h 507"/>
                      <a:gd name="T4" fmla="*/ 508 w 508"/>
                      <a:gd name="T5" fmla="*/ 496 h 507"/>
                      <a:gd name="T6" fmla="*/ 13 w 508"/>
                      <a:gd name="T7" fmla="*/ 0 h 507"/>
                      <a:gd name="T8" fmla="*/ 0 w 508"/>
                      <a:gd name="T9" fmla="*/ 11 h 507"/>
                    </a:gdLst>
                    <a:ahLst/>
                    <a:cxnLst>
                      <a:cxn ang="0">
                        <a:pos x="T0" y="T1"/>
                      </a:cxn>
                      <a:cxn ang="0">
                        <a:pos x="T2" y="T3"/>
                      </a:cxn>
                      <a:cxn ang="0">
                        <a:pos x="T4" y="T5"/>
                      </a:cxn>
                      <a:cxn ang="0">
                        <a:pos x="T6" y="T7"/>
                      </a:cxn>
                      <a:cxn ang="0">
                        <a:pos x="T8" y="T9"/>
                      </a:cxn>
                    </a:cxnLst>
                    <a:rect l="0" t="0" r="r" b="b"/>
                    <a:pathLst>
                      <a:path w="508" h="507">
                        <a:moveTo>
                          <a:pt x="0" y="11"/>
                        </a:moveTo>
                        <a:lnTo>
                          <a:pt x="496" y="507"/>
                        </a:lnTo>
                        <a:lnTo>
                          <a:pt x="508" y="496"/>
                        </a:lnTo>
                        <a:lnTo>
                          <a:pt x="13" y="0"/>
                        </a:lnTo>
                        <a:lnTo>
                          <a:pt x="0" y="11"/>
                        </a:lnTo>
                        <a:close/>
                      </a:path>
                    </a:pathLst>
                  </a:custGeom>
                  <a:solidFill>
                    <a:srgbClr val="5A5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10"/>
                  <p:cNvSpPr/>
                  <p:nvPr/>
                </p:nvSpPr>
                <p:spPr bwMode="auto">
                  <a:xfrm>
                    <a:off x="4619626" y="2768600"/>
                    <a:ext cx="182563" cy="168275"/>
                  </a:xfrm>
                  <a:custGeom>
                    <a:avLst/>
                    <a:gdLst>
                      <a:gd name="T0" fmla="*/ 0 w 93"/>
                      <a:gd name="T1" fmla="*/ 33 h 85"/>
                      <a:gd name="T2" fmla="*/ 43 w 93"/>
                      <a:gd name="T3" fmla="*/ 75 h 85"/>
                      <a:gd name="T4" fmla="*/ 77 w 93"/>
                      <a:gd name="T5" fmla="*/ 75 h 85"/>
                      <a:gd name="T6" fmla="*/ 93 w 93"/>
                      <a:gd name="T7" fmla="*/ 59 h 85"/>
                      <a:gd name="T8" fmla="*/ 34 w 93"/>
                      <a:gd name="T9" fmla="*/ 0 h 85"/>
                      <a:gd name="T10" fmla="*/ 0 w 93"/>
                      <a:gd name="T11" fmla="*/ 33 h 85"/>
                    </a:gdLst>
                    <a:ahLst/>
                    <a:cxnLst>
                      <a:cxn ang="0">
                        <a:pos x="T0" y="T1"/>
                      </a:cxn>
                      <a:cxn ang="0">
                        <a:pos x="T2" y="T3"/>
                      </a:cxn>
                      <a:cxn ang="0">
                        <a:pos x="T4" y="T5"/>
                      </a:cxn>
                      <a:cxn ang="0">
                        <a:pos x="T6" y="T7"/>
                      </a:cxn>
                      <a:cxn ang="0">
                        <a:pos x="T8" y="T9"/>
                      </a:cxn>
                      <a:cxn ang="0">
                        <a:pos x="T10" y="T11"/>
                      </a:cxn>
                    </a:cxnLst>
                    <a:rect l="0" t="0" r="r" b="b"/>
                    <a:pathLst>
                      <a:path w="93" h="85">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Freeform 11"/>
                  <p:cNvSpPr/>
                  <p:nvPr/>
                </p:nvSpPr>
                <p:spPr bwMode="auto">
                  <a:xfrm>
                    <a:off x="4699001" y="2740025"/>
                    <a:ext cx="133350" cy="133350"/>
                  </a:xfrm>
                  <a:custGeom>
                    <a:avLst/>
                    <a:gdLst>
                      <a:gd name="T0" fmla="*/ 0 w 84"/>
                      <a:gd name="T1" fmla="*/ 11 h 84"/>
                      <a:gd name="T2" fmla="*/ 73 w 84"/>
                      <a:gd name="T3" fmla="*/ 84 h 84"/>
                      <a:gd name="T4" fmla="*/ 84 w 84"/>
                      <a:gd name="T5" fmla="*/ 73 h 84"/>
                      <a:gd name="T6" fmla="*/ 11 w 84"/>
                      <a:gd name="T7" fmla="*/ 0 h 84"/>
                      <a:gd name="T8" fmla="*/ 0 w 84"/>
                      <a:gd name="T9" fmla="*/ 11 h 84"/>
                    </a:gdLst>
                    <a:ahLst/>
                    <a:cxnLst>
                      <a:cxn ang="0">
                        <a:pos x="T0" y="T1"/>
                      </a:cxn>
                      <a:cxn ang="0">
                        <a:pos x="T2" y="T3"/>
                      </a:cxn>
                      <a:cxn ang="0">
                        <a:pos x="T4" y="T5"/>
                      </a:cxn>
                      <a:cxn ang="0">
                        <a:pos x="T6" y="T7"/>
                      </a:cxn>
                      <a:cxn ang="0">
                        <a:pos x="T8" y="T9"/>
                      </a:cxn>
                    </a:cxnLst>
                    <a:rect l="0" t="0" r="r" b="b"/>
                    <a:pathLst>
                      <a:path w="84" h="84">
                        <a:moveTo>
                          <a:pt x="0" y="11"/>
                        </a:moveTo>
                        <a:lnTo>
                          <a:pt x="73" y="84"/>
                        </a:lnTo>
                        <a:lnTo>
                          <a:pt x="84" y="73"/>
                        </a:lnTo>
                        <a:lnTo>
                          <a:pt x="11" y="0"/>
                        </a:lnTo>
                        <a:lnTo>
                          <a:pt x="0" y="11"/>
                        </a:lnTo>
                        <a:close/>
                      </a:path>
                    </a:pathLst>
                  </a:custGeom>
                  <a:solidFill>
                    <a:srgbClr val="B8B8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4" name="Freeform 12"/>
                <p:cNvSpPr/>
                <p:nvPr/>
              </p:nvSpPr>
              <p:spPr bwMode="auto">
                <a:xfrm>
                  <a:off x="3491329" y="1261482"/>
                  <a:ext cx="2147888" cy="2147888"/>
                </a:xfrm>
                <a:custGeom>
                  <a:avLst/>
                  <a:gdLst>
                    <a:gd name="T0" fmla="*/ 895 w 1089"/>
                    <a:gd name="T1" fmla="*/ 194 h 1089"/>
                    <a:gd name="T2" fmla="*/ 895 w 1089"/>
                    <a:gd name="T3" fmla="*/ 895 h 1089"/>
                    <a:gd name="T4" fmla="*/ 193 w 1089"/>
                    <a:gd name="T5" fmla="*/ 895 h 1089"/>
                    <a:gd name="T6" fmla="*/ 193 w 1089"/>
                    <a:gd name="T7" fmla="*/ 194 h 1089"/>
                    <a:gd name="T8" fmla="*/ 895 w 1089"/>
                    <a:gd name="T9" fmla="*/ 194 h 1089"/>
                  </a:gdLst>
                  <a:ahLst/>
                  <a:cxnLst>
                    <a:cxn ang="0">
                      <a:pos x="T0" y="T1"/>
                    </a:cxn>
                    <a:cxn ang="0">
                      <a:pos x="T2" y="T3"/>
                    </a:cxn>
                    <a:cxn ang="0">
                      <a:pos x="T4" y="T5"/>
                    </a:cxn>
                    <a:cxn ang="0">
                      <a:pos x="T6" y="T7"/>
                    </a:cxn>
                    <a:cxn ang="0">
                      <a:pos x="T8" y="T9"/>
                    </a:cxn>
                  </a:cxnLst>
                  <a:rect l="0" t="0" r="r" b="b"/>
                  <a:pathLst>
                    <a:path w="1089" h="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1C6299">
                    <a:alpha val="5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32" name="Freeform 14"/>
              <p:cNvSpPr/>
              <p:nvPr/>
            </p:nvSpPr>
            <p:spPr bwMode="auto">
              <a:xfrm rot="900000">
                <a:off x="3761175" y="1308636"/>
                <a:ext cx="1858620" cy="1858618"/>
              </a:xfrm>
              <a:custGeom>
                <a:avLst/>
                <a:gdLst>
                  <a:gd name="T0" fmla="*/ 809 w 984"/>
                  <a:gd name="T1" fmla="*/ 175 h 983"/>
                  <a:gd name="T2" fmla="*/ 809 w 984"/>
                  <a:gd name="T3" fmla="*/ 809 h 983"/>
                  <a:gd name="T4" fmla="*/ 175 w 984"/>
                  <a:gd name="T5" fmla="*/ 809 h 983"/>
                  <a:gd name="T6" fmla="*/ 175 w 984"/>
                  <a:gd name="T7" fmla="*/ 175 h 983"/>
                  <a:gd name="T8" fmla="*/ 809 w 984"/>
                  <a:gd name="T9" fmla="*/ 175 h 983"/>
                </a:gdLst>
                <a:ahLst/>
                <a:cxnLst>
                  <a:cxn ang="0">
                    <a:pos x="T0" y="T1"/>
                  </a:cxn>
                  <a:cxn ang="0">
                    <a:pos x="T2" y="T3"/>
                  </a:cxn>
                  <a:cxn ang="0">
                    <a:pos x="T4" y="T5"/>
                  </a:cxn>
                  <a:cxn ang="0">
                    <a:pos x="T6" y="T7"/>
                  </a:cxn>
                  <a:cxn ang="0">
                    <a:pos x="T8" y="T9"/>
                  </a:cxn>
                </a:cxnLst>
                <a:rect l="0" t="0" r="r" b="b"/>
                <a:pathLst>
                  <a:path w="984" h="983">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9" name="Freeform 19"/>
            <p:cNvSpPr>
              <a:spLocks noEditPoints="1"/>
            </p:cNvSpPr>
            <p:nvPr/>
          </p:nvSpPr>
          <p:spPr bwMode="auto">
            <a:xfrm>
              <a:off x="5669074" y="2625700"/>
              <a:ext cx="596300" cy="546970"/>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40404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Rectangle 24"/>
            <p:cNvSpPr>
              <a:spLocks noChangeArrowheads="1"/>
            </p:cNvSpPr>
            <p:nvPr/>
          </p:nvSpPr>
          <p:spPr bwMode="auto">
            <a:xfrm>
              <a:off x="4994742" y="3277291"/>
              <a:ext cx="1963157" cy="8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20000"/>
                </a:lnSpc>
                <a:spcBef>
                  <a:spcPts val="30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价值</a:t>
              </a:r>
              <a:endPar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sp>
        <p:nvSpPr>
          <p:cNvPr id="42" name="矩形: 圆角 41"/>
          <p:cNvSpPr/>
          <p:nvPr/>
        </p:nvSpPr>
        <p:spPr>
          <a:xfrm>
            <a:off x="979671" y="3260321"/>
            <a:ext cx="3493511" cy="1416429"/>
          </a:xfrm>
          <a:prstGeom prst="roundRect">
            <a:avLst/>
          </a:prstGeom>
          <a:solidFill>
            <a:srgbClr val="1A78C3"/>
          </a:solidFill>
          <a:ln>
            <a:solidFill>
              <a:srgbClr val="1A7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b="1" dirty="0">
                <a:latin typeface="微软雅黑" panose="020B0503020204020204" pitchFamily="34" charset="-122"/>
                <a:ea typeface="微软雅黑" panose="020B0503020204020204" pitchFamily="34" charset="-122"/>
              </a:rPr>
              <a:t>于个人是成长</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800" b="1" dirty="0">
                <a:latin typeface="微软雅黑" panose="020B0503020204020204" pitchFamily="34" charset="-122"/>
                <a:ea typeface="微软雅黑" panose="020B0503020204020204" pitchFamily="34" charset="-122"/>
              </a:rPr>
              <a:t>于他人是奉献</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3" name="矩形: 圆角 42"/>
          <p:cNvSpPr/>
          <p:nvPr/>
        </p:nvSpPr>
        <p:spPr>
          <a:xfrm>
            <a:off x="6981825" y="2010642"/>
            <a:ext cx="4019550" cy="1261811"/>
          </a:xfrm>
          <a:prstGeom prst="roundRect">
            <a:avLst/>
          </a:prstGeom>
          <a:solidFill>
            <a:srgbClr val="1A78C3"/>
          </a:solidFill>
          <a:ln>
            <a:solidFill>
              <a:srgbClr val="1A78C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担任学生干部有助于</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提升自身综合能力</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44" name="矩形: 圆角 43"/>
          <p:cNvSpPr/>
          <p:nvPr/>
        </p:nvSpPr>
        <p:spPr>
          <a:xfrm>
            <a:off x="7005185" y="3493209"/>
            <a:ext cx="3996190" cy="1290309"/>
          </a:xfrm>
          <a:prstGeom prst="roundRect">
            <a:avLst/>
          </a:prstGeom>
          <a:solidFill>
            <a:srgbClr val="1A78C3"/>
          </a:solidFill>
          <a:ln>
            <a:solidFill>
              <a:srgbClr val="1A78C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defRPr/>
            </a:pPr>
            <a:r>
              <a:rPr lang="zh-CN" altLang="zh-CN" sz="2400" b="1" dirty="0">
                <a:solidFill>
                  <a:schemeClr val="bg1"/>
                </a:solidFill>
                <a:latin typeface="微软雅黑" panose="020B0503020204020204" pitchFamily="34" charset="-122"/>
                <a:ea typeface="微软雅黑" panose="020B0503020204020204" pitchFamily="34" charset="-122"/>
                <a:sym typeface="+mn-ea"/>
              </a:rPr>
              <a:t>担任学生干部有助于</a:t>
            </a:r>
            <a:endParaRPr lang="en-US" altLang="zh-CN" sz="2400" b="1" dirty="0">
              <a:solidFill>
                <a:schemeClr val="bg1"/>
              </a:solidFill>
              <a:latin typeface="微软雅黑" panose="020B0503020204020204" pitchFamily="34" charset="-122"/>
              <a:ea typeface="微软雅黑" panose="020B0503020204020204" pitchFamily="34" charset="-122"/>
              <a:sym typeface="+mn-ea"/>
            </a:endParaRPr>
          </a:p>
          <a:p>
            <a:pPr>
              <a:lnSpc>
                <a:spcPct val="150000"/>
              </a:lnSpc>
              <a:defRPr/>
            </a:pPr>
            <a:r>
              <a:rPr lang="zh-CN" altLang="zh-CN" sz="2400" b="1" dirty="0">
                <a:solidFill>
                  <a:srgbClr val="FF0000"/>
                </a:solidFill>
                <a:latin typeface="微软雅黑" panose="020B0503020204020204" pitchFamily="34" charset="-122"/>
                <a:ea typeface="微软雅黑" panose="020B0503020204020204" pitchFamily="34" charset="-122"/>
                <a:sym typeface="+mn-ea"/>
              </a:rPr>
              <a:t>更好地就业创业</a:t>
            </a:r>
            <a:endParaRPr lang="zh-CN" altLang="zh-CN" sz="2400" b="1" dirty="0">
              <a:solidFill>
                <a:srgbClr val="FF0000"/>
              </a:solidFill>
              <a:latin typeface="微软雅黑" panose="020B0503020204020204" pitchFamily="34" charset="-122"/>
              <a:ea typeface="微软雅黑" panose="020B0503020204020204" pitchFamily="34" charset="-122"/>
              <a:sym typeface="+mn-ea"/>
            </a:endParaRPr>
          </a:p>
        </p:txBody>
      </p:sp>
      <p:sp>
        <p:nvSpPr>
          <p:cNvPr id="45" name="矩形: 圆角 44"/>
          <p:cNvSpPr/>
          <p:nvPr/>
        </p:nvSpPr>
        <p:spPr>
          <a:xfrm>
            <a:off x="6981824" y="4933716"/>
            <a:ext cx="4105275" cy="1261811"/>
          </a:xfrm>
          <a:prstGeom prst="roundRect">
            <a:avLst/>
          </a:prstGeom>
          <a:solidFill>
            <a:srgbClr val="1A78C3"/>
          </a:solidFill>
          <a:ln>
            <a:solidFill>
              <a:srgbClr val="1A78C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nSpc>
                <a:spcPct val="150000"/>
              </a:lnSpc>
              <a:defRPr/>
            </a:pPr>
            <a:r>
              <a:rPr lang="zh-CN" altLang="en-US" sz="2400" b="1" dirty="0">
                <a:solidFill>
                  <a:schemeClr val="bg1"/>
                </a:solidFill>
                <a:latin typeface="微软雅黑" panose="020B0503020204020204" pitchFamily="34" charset="-122"/>
                <a:ea typeface="微软雅黑" panose="020B0503020204020204" pitchFamily="34" charset="-122"/>
              </a:rPr>
              <a:t>担任学生干部有助于</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50000"/>
              </a:lnSpc>
              <a:defRPr/>
            </a:pPr>
            <a:r>
              <a:rPr lang="zh-CN" altLang="en-US" sz="2400" b="1" dirty="0">
                <a:solidFill>
                  <a:srgbClr val="FF0000"/>
                </a:solidFill>
                <a:latin typeface="微软雅黑" panose="020B0503020204020204" pitchFamily="34" charset="-122"/>
                <a:ea typeface="微软雅黑" panose="020B0503020204020204" pitchFamily="34" charset="-122"/>
              </a:rPr>
              <a:t>培养社会责任感和奉献精神</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1+#ppt_w/2"/>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26" name="五边形 61"/>
          <p:cNvSpPr/>
          <p:nvPr/>
        </p:nvSpPr>
        <p:spPr>
          <a:xfrm flipH="1">
            <a:off x="4374149" y="3215079"/>
            <a:ext cx="6421386" cy="1326581"/>
          </a:xfrm>
          <a:prstGeom prst="homePlate">
            <a:avLst/>
          </a:prstGeom>
          <a:solidFill>
            <a:srgbClr val="C7E5E6"/>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边形 62"/>
          <p:cNvSpPr/>
          <p:nvPr/>
        </p:nvSpPr>
        <p:spPr>
          <a:xfrm flipH="1">
            <a:off x="4403154" y="4760558"/>
            <a:ext cx="6512495" cy="1326581"/>
          </a:xfrm>
          <a:prstGeom prst="homePlate">
            <a:avLst/>
          </a:prstGeom>
          <a:solidFill>
            <a:srgbClr val="C7E5E6"/>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边形 29"/>
          <p:cNvSpPr/>
          <p:nvPr/>
        </p:nvSpPr>
        <p:spPr>
          <a:xfrm>
            <a:off x="950393" y="1643997"/>
            <a:ext cx="3424188" cy="1052414"/>
          </a:xfrm>
          <a:prstGeom prst="homePlate">
            <a:avLst/>
          </a:prstGeom>
          <a:solidFill>
            <a:srgbClr val="016A7D"/>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边形 59"/>
          <p:cNvSpPr/>
          <p:nvPr/>
        </p:nvSpPr>
        <p:spPr>
          <a:xfrm flipH="1">
            <a:off x="4374580" y="1447141"/>
            <a:ext cx="6421385" cy="1421385"/>
          </a:xfrm>
          <a:prstGeom prst="homePlate">
            <a:avLst/>
          </a:prstGeom>
          <a:solidFill>
            <a:srgbClr val="C7E5E6"/>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962828" y="1869764"/>
            <a:ext cx="5709186" cy="707886"/>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ea"/>
              </a:rPr>
              <a:t>了解自己</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知道自己要什么</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知道自己的天赋和极限</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33" name="五边形 43"/>
          <p:cNvSpPr/>
          <p:nvPr/>
        </p:nvSpPr>
        <p:spPr>
          <a:xfrm>
            <a:off x="978968" y="3345367"/>
            <a:ext cx="3424188" cy="1052414"/>
          </a:xfrm>
          <a:prstGeom prst="homePlate">
            <a:avLst/>
          </a:prstGeom>
          <a:solidFill>
            <a:srgbClr val="016A7D"/>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34" name="文本框 33"/>
          <p:cNvSpPr txBox="1"/>
          <p:nvPr/>
        </p:nvSpPr>
        <p:spPr>
          <a:xfrm>
            <a:off x="1377806" y="1801094"/>
            <a:ext cx="2760924" cy="584775"/>
          </a:xfrm>
          <a:prstGeom prst="rect">
            <a:avLst/>
          </a:prstGeom>
          <a:noFill/>
        </p:spPr>
        <p:txBody>
          <a:bodyPr wrap="square" rtlCol="0">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sym typeface="+mn-ea"/>
              </a:rPr>
              <a:t>见自己</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35" name="五边形 44"/>
          <p:cNvSpPr/>
          <p:nvPr/>
        </p:nvSpPr>
        <p:spPr>
          <a:xfrm>
            <a:off x="950394" y="4937053"/>
            <a:ext cx="3424186" cy="1052414"/>
          </a:xfrm>
          <a:prstGeom prst="homePlate">
            <a:avLst/>
          </a:prstGeom>
          <a:solidFill>
            <a:srgbClr val="016A7D"/>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800">
              <a:sym typeface="+mn-ea"/>
            </a:endParaRPr>
          </a:p>
        </p:txBody>
      </p:sp>
      <p:sp>
        <p:nvSpPr>
          <p:cNvPr id="42" name="文本框 41"/>
          <p:cNvSpPr txBox="1"/>
          <p:nvPr/>
        </p:nvSpPr>
        <p:spPr>
          <a:xfrm>
            <a:off x="4983312" y="3433977"/>
            <a:ext cx="5709186" cy="1015663"/>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ea"/>
              </a:rPr>
              <a:t>通过各类活动和工作锻炼多种能力</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与各类人群打交道</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增长除专业知识以外的见识</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从而不断提高自己</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396464" y="3555314"/>
            <a:ext cx="2760924" cy="584775"/>
          </a:xfrm>
          <a:prstGeom prst="rect">
            <a:avLst/>
          </a:prstGeom>
          <a:noFill/>
        </p:spPr>
        <p:txBody>
          <a:bodyPr wrap="square" rtlCol="0">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sym typeface="+mn-ea"/>
              </a:rPr>
              <a:t>见天地</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44" name="文本框 43"/>
          <p:cNvSpPr txBox="1"/>
          <p:nvPr/>
        </p:nvSpPr>
        <p:spPr>
          <a:xfrm>
            <a:off x="1377806" y="5254972"/>
            <a:ext cx="2760924" cy="584775"/>
          </a:xfrm>
          <a:prstGeom prst="rect">
            <a:avLst/>
          </a:prstGeom>
          <a:noFill/>
        </p:spPr>
        <p:txBody>
          <a:bodyPr wrap="square" rtlCol="0">
            <a:spAutoFit/>
          </a:bodyPr>
          <a:lstStyle/>
          <a:p>
            <a:pPr lvl="0"/>
            <a:r>
              <a:rPr lang="zh-CN" altLang="en-US" sz="3200" b="1" dirty="0">
                <a:solidFill>
                  <a:schemeClr val="bg1"/>
                </a:solidFill>
                <a:latin typeface="微软雅黑" panose="020B0503020204020204" pitchFamily="34" charset="-122"/>
                <a:ea typeface="微软雅黑" panose="020B0503020204020204" pitchFamily="34" charset="-122"/>
                <a:sym typeface="+mn-ea"/>
              </a:rPr>
              <a:t>见众生</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45" name="文本框 44"/>
          <p:cNvSpPr txBox="1"/>
          <p:nvPr/>
        </p:nvSpPr>
        <p:spPr>
          <a:xfrm>
            <a:off x="4962828" y="4934500"/>
            <a:ext cx="5709186" cy="1015663"/>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sym typeface="+mn-ea"/>
              </a:rPr>
              <a:t>在担任学生干部的过程中不仅要成就自己更要成就他人</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不断服务和奉献他人</a:t>
            </a:r>
            <a:r>
              <a:rPr lang="en-US" altLang="zh-CN" sz="2000" b="1" dirty="0">
                <a:solidFill>
                  <a:srgbClr val="FF0000"/>
                </a:solidFill>
                <a:latin typeface="微软雅黑" panose="020B0503020204020204" pitchFamily="34" charset="-122"/>
                <a:ea typeface="微软雅黑" panose="020B0503020204020204" pitchFamily="34" charset="-122"/>
                <a:sym typeface="+mn-ea"/>
              </a:rPr>
              <a:t>, </a:t>
            </a:r>
            <a:r>
              <a:rPr lang="zh-CN" altLang="en-US" sz="2000" b="1" dirty="0">
                <a:solidFill>
                  <a:srgbClr val="FF0000"/>
                </a:solidFill>
                <a:latin typeface="微软雅黑" panose="020B0503020204020204" pitchFamily="34" charset="-122"/>
                <a:ea typeface="微软雅黑" panose="020B0503020204020204" pitchFamily="34" charset="-122"/>
                <a:sym typeface="+mn-ea"/>
              </a:rPr>
              <a:t>给予他人有益的指引和帮助</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03760" y="2795155"/>
            <a:ext cx="3709554" cy="3023754"/>
          </a:xfrm>
          <a:prstGeom prst="roundRect">
            <a:avLst/>
          </a:prstGeom>
          <a:solidFill>
            <a:srgbClr val="1A78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468728" y="2935432"/>
            <a:ext cx="3179618" cy="274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79973" y="3029759"/>
            <a:ext cx="3385205" cy="2553335"/>
          </a:xfrm>
          <a:prstGeom prst="rect">
            <a:avLst/>
          </a:prstGeom>
          <a:noFill/>
          <a:ln>
            <a:noFill/>
          </a:ln>
        </p:spPr>
        <p:txBody>
          <a:bodyPr wrap="square" rtlCol="0">
            <a:spAutoFit/>
          </a:bodyPr>
          <a:lstStyle/>
          <a:p>
            <a:pPr indent="457200"/>
            <a:r>
              <a:rPr lang="zh-CN" altLang="en-US" sz="2000" b="1" dirty="0">
                <a:solidFill>
                  <a:srgbClr val="316ABF"/>
                </a:solidFill>
                <a:latin typeface="楷体" panose="02010609060101010101" pitchFamily="49" charset="-122"/>
                <a:ea typeface="楷体" panose="02010609060101010101" pitchFamily="49" charset="-122"/>
              </a:rPr>
              <a:t>在担任学生干部的过程中，学生可以更加深入地了解自己。在处理事务性工作和非专业事务中都能够更明晰地知晓自身的优缺点，从而取长补短，扬长避短，更好地实现自身的价值，发挥自身所能。</a:t>
            </a:r>
            <a:endParaRPr lang="zh-CN" altLang="en-US" sz="2000" b="1" dirty="0">
              <a:solidFill>
                <a:srgbClr val="316ABF"/>
              </a:solidFill>
              <a:latin typeface="楷体" panose="02010609060101010101" pitchFamily="49" charset="-122"/>
              <a:ea typeface="楷体" panose="02010609060101010101" pitchFamily="49" charset="-122"/>
            </a:endParaRPr>
          </a:p>
        </p:txBody>
      </p:sp>
      <p:sp>
        <p:nvSpPr>
          <p:cNvPr id="7" name="文本框 6"/>
          <p:cNvSpPr txBox="1"/>
          <p:nvPr/>
        </p:nvSpPr>
        <p:spPr>
          <a:xfrm>
            <a:off x="876571" y="2141693"/>
            <a:ext cx="2363932" cy="461665"/>
          </a:xfrm>
          <a:prstGeom prst="rect">
            <a:avLst/>
          </a:prstGeom>
          <a:noFill/>
        </p:spPr>
        <p:txBody>
          <a:bodyPr wrap="square" rtlCol="0">
            <a:spAutoFit/>
          </a:bodyPr>
          <a:lstStyle/>
          <a:p>
            <a:r>
              <a:rPr lang="zh-CN" altLang="en-US" sz="2400" b="1" dirty="0">
                <a:solidFill>
                  <a:srgbClr val="19547C"/>
                </a:solidFill>
                <a:latin typeface="黑体" panose="02010609060101010101" pitchFamily="49" charset="-122"/>
                <a:ea typeface="黑体" panose="02010609060101010101" pitchFamily="49" charset="-122"/>
              </a:rPr>
              <a:t>自我定位更清晰</a:t>
            </a:r>
            <a:endParaRPr lang="zh-CN" altLang="en-US" sz="2400" b="1" dirty="0">
              <a:solidFill>
                <a:srgbClr val="19547C"/>
              </a:solidFill>
              <a:latin typeface="黑体" panose="02010609060101010101" pitchFamily="49" charset="-122"/>
              <a:ea typeface="黑体" panose="02010609060101010101" pitchFamily="49" charset="-122"/>
            </a:endParaRPr>
          </a:p>
        </p:txBody>
      </p:sp>
      <p:sp>
        <p:nvSpPr>
          <p:cNvPr id="10" name="圆角矩形 9"/>
          <p:cNvSpPr/>
          <p:nvPr/>
        </p:nvSpPr>
        <p:spPr>
          <a:xfrm>
            <a:off x="4131523" y="2795155"/>
            <a:ext cx="3709554" cy="3023754"/>
          </a:xfrm>
          <a:prstGeom prst="roundRect">
            <a:avLst/>
          </a:prstGeom>
          <a:solidFill>
            <a:srgbClr val="1A78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396491" y="2935432"/>
            <a:ext cx="3179618" cy="274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55872" y="3036501"/>
            <a:ext cx="3179618" cy="2553335"/>
          </a:xfrm>
          <a:prstGeom prst="rect">
            <a:avLst/>
          </a:prstGeom>
          <a:noFill/>
          <a:ln>
            <a:noFill/>
          </a:ln>
        </p:spPr>
        <p:txBody>
          <a:bodyPr wrap="square" rtlCol="0">
            <a:spAutoFit/>
          </a:bodyPr>
          <a:lstStyle>
            <a:defPPr>
              <a:defRPr lang="zh-CN"/>
            </a:defPPr>
            <a:lvl1pPr indent="457200">
              <a:defRPr sz="2000" b="1">
                <a:solidFill>
                  <a:srgbClr val="316ABF"/>
                </a:solidFill>
                <a:latin typeface="楷体" panose="02010609060101010101" pitchFamily="49" charset="-122"/>
                <a:ea typeface="楷体" panose="02010609060101010101" pitchFamily="49" charset="-122"/>
              </a:defRPr>
            </a:lvl1pPr>
          </a:lstStyle>
          <a:p>
            <a:r>
              <a:rPr lang="zh-CN" altLang="en-US" dirty="0"/>
              <a:t>学生干部通过积累工作经验，会从多个侧面了解自我，建立同一性。高校学生干部具有更为突出的自我定位能力和自我决策能力，这使得他们在选择就业方向和确定工作单位阶段有明显优势。</a:t>
            </a:r>
            <a:endParaRPr lang="zh-CN" altLang="en-US" dirty="0"/>
          </a:p>
        </p:txBody>
      </p:sp>
      <p:sp>
        <p:nvSpPr>
          <p:cNvPr id="13" name="文本框 12"/>
          <p:cNvSpPr txBox="1"/>
          <p:nvPr/>
        </p:nvSpPr>
        <p:spPr>
          <a:xfrm>
            <a:off x="4804334" y="2141693"/>
            <a:ext cx="2363932" cy="461665"/>
          </a:xfrm>
          <a:prstGeom prst="rect">
            <a:avLst/>
          </a:prstGeom>
          <a:noFill/>
        </p:spPr>
        <p:txBody>
          <a:bodyPr wrap="square" rtlCol="0">
            <a:spAutoFit/>
          </a:bodyPr>
          <a:lstStyle>
            <a:defPPr>
              <a:defRPr lang="zh-CN"/>
            </a:defPPr>
            <a:lvl1pPr>
              <a:defRPr sz="2400" b="1">
                <a:solidFill>
                  <a:srgbClr val="1B6299"/>
                </a:solidFill>
                <a:latin typeface="黑体" panose="02010609060101010101" pitchFamily="49" charset="-122"/>
                <a:ea typeface="黑体" panose="02010609060101010101" pitchFamily="49" charset="-122"/>
              </a:defRPr>
            </a:lvl1pPr>
          </a:lstStyle>
          <a:p>
            <a:r>
              <a:rPr lang="zh-CN" altLang="en-US" dirty="0">
                <a:solidFill>
                  <a:srgbClr val="19547C"/>
                </a:solidFill>
              </a:rPr>
              <a:t>职业方向更明确</a:t>
            </a:r>
            <a:endParaRPr lang="zh-CN" altLang="en-US" dirty="0">
              <a:solidFill>
                <a:srgbClr val="19547C"/>
              </a:solidFill>
            </a:endParaRPr>
          </a:p>
        </p:txBody>
      </p:sp>
      <p:sp>
        <p:nvSpPr>
          <p:cNvPr id="14" name="圆角矩形 13"/>
          <p:cNvSpPr/>
          <p:nvPr/>
        </p:nvSpPr>
        <p:spPr>
          <a:xfrm>
            <a:off x="8106045" y="2795155"/>
            <a:ext cx="3709554" cy="3023754"/>
          </a:xfrm>
          <a:prstGeom prst="roundRect">
            <a:avLst/>
          </a:prstGeom>
          <a:solidFill>
            <a:srgbClr val="1A78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8371013" y="2935432"/>
            <a:ext cx="3179618" cy="274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341322" y="3056780"/>
            <a:ext cx="3238999" cy="2554545"/>
          </a:xfrm>
          <a:prstGeom prst="rect">
            <a:avLst/>
          </a:prstGeom>
          <a:noFill/>
          <a:ln>
            <a:noFill/>
          </a:ln>
        </p:spPr>
        <p:txBody>
          <a:bodyPr wrap="square" rtlCol="0">
            <a:spAutoFit/>
          </a:bodyPr>
          <a:lstStyle>
            <a:defPPr>
              <a:defRPr lang="zh-CN"/>
            </a:defPPr>
            <a:lvl1pPr indent="457200">
              <a:defRPr sz="2000" b="1">
                <a:solidFill>
                  <a:srgbClr val="316ABF"/>
                </a:solidFill>
                <a:latin typeface="楷体" panose="02010609060101010101" pitchFamily="49" charset="-122"/>
                <a:ea typeface="楷体" panose="02010609060101010101" pitchFamily="49" charset="-122"/>
              </a:defRPr>
            </a:lvl1pPr>
          </a:lstStyle>
          <a:p>
            <a:pPr algn="just"/>
            <a:r>
              <a:rPr lang="zh-CN" altLang="en-US" dirty="0"/>
              <a:t>学生干部经历是一次能力、经历提升，能力的提升与外在经历密不可分，二者相互影响、相互促进，良好的外在经历有助于能力增强，强化后的能力反过来又对外在经历起到丰富和促进作用。</a:t>
            </a:r>
            <a:endParaRPr lang="zh-CN" altLang="en-US" dirty="0"/>
          </a:p>
        </p:txBody>
      </p:sp>
      <p:sp>
        <p:nvSpPr>
          <p:cNvPr id="17" name="文本框 16"/>
          <p:cNvSpPr txBox="1"/>
          <p:nvPr/>
        </p:nvSpPr>
        <p:spPr>
          <a:xfrm>
            <a:off x="8778856" y="2141693"/>
            <a:ext cx="2363932" cy="461665"/>
          </a:xfrm>
          <a:prstGeom prst="rect">
            <a:avLst/>
          </a:prstGeom>
          <a:noFill/>
        </p:spPr>
        <p:txBody>
          <a:bodyPr wrap="square" rtlCol="0">
            <a:spAutoFit/>
          </a:bodyPr>
          <a:lstStyle>
            <a:defPPr>
              <a:defRPr lang="zh-CN"/>
            </a:defPPr>
            <a:lvl1pPr>
              <a:defRPr sz="2400" b="1">
                <a:solidFill>
                  <a:srgbClr val="1B6298"/>
                </a:solidFill>
                <a:latin typeface="黑体" panose="02010609060101010101" pitchFamily="49" charset="-122"/>
                <a:ea typeface="黑体" panose="02010609060101010101" pitchFamily="49" charset="-122"/>
              </a:defRPr>
            </a:lvl1pPr>
          </a:lstStyle>
          <a:p>
            <a:r>
              <a:rPr lang="zh-CN" altLang="en-US" dirty="0">
                <a:solidFill>
                  <a:srgbClr val="19547C"/>
                </a:solidFill>
              </a:rPr>
              <a:t>能力把握更到位</a:t>
            </a:r>
            <a:endParaRPr lang="zh-CN" altLang="en-US" dirty="0">
              <a:solidFill>
                <a:srgbClr val="19547C"/>
              </a:solidFill>
            </a:endParaRPr>
          </a:p>
        </p:txBody>
      </p:sp>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25" name="标题 1"/>
          <p:cNvSpPr txBox="1"/>
          <p:nvPr/>
        </p:nvSpPr>
        <p:spPr>
          <a:xfrm>
            <a:off x="660400" y="1098497"/>
            <a:ext cx="10406380" cy="593560"/>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solidFill>
                  <a:srgbClr val="FF0000"/>
                </a:solidFill>
                <a:latin typeface="华文新魏" panose="02010800040101010101" pitchFamily="2" charset="-122"/>
                <a:ea typeface="华文新魏" panose="02010800040101010101" pitchFamily="2" charset="-122"/>
              </a:rPr>
              <a:t>1.</a:t>
            </a:r>
            <a:r>
              <a:rPr lang="zh-CN" altLang="en-US" dirty="0">
                <a:solidFill>
                  <a:srgbClr val="FF0000"/>
                </a:solidFill>
                <a:latin typeface="华文新魏" panose="02010800040101010101" pitchFamily="2" charset="-122"/>
                <a:ea typeface="华文新魏" panose="02010800040101010101" pitchFamily="2" charset="-122"/>
              </a:rPr>
              <a:t>“见自己” ：担任学生干部能更好地认识自己</a:t>
            </a:r>
            <a:endParaRPr lang="zh-CN" altLang="en-US" dirty="0">
              <a:solidFill>
                <a:srgbClr val="FF0000"/>
              </a:solidFill>
              <a:latin typeface="华文新魏" panose="02010800040101010101" pitchFamily="2" charset="-122"/>
              <a:ea typeface="华文新魏" panose="02010800040101010101" pitchFamily="2" charset="-122"/>
            </a:endParaRPr>
          </a:p>
        </p:txBody>
      </p:sp>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21" name="标题 1"/>
          <p:cNvSpPr txBox="1"/>
          <p:nvPr/>
        </p:nvSpPr>
        <p:spPr>
          <a:xfrm>
            <a:off x="662706" y="948790"/>
            <a:ext cx="9946412" cy="593560"/>
          </a:xfrm>
          <a:prstGeom prst="rect">
            <a:avLst/>
          </a:prstGeom>
          <a:noFill/>
          <a:ln w="9525">
            <a:noFill/>
          </a:ln>
        </p:spPr>
        <p:txBody>
          <a:bodyPr wrap="square" anchor="t">
            <a:spAutoFit/>
          </a:bodyPr>
          <a:lstStyle>
            <a:defPPr>
              <a:defRPr lang="zh-CN"/>
            </a:defPPr>
            <a:lvl1pPr>
              <a:lnSpc>
                <a:spcPct val="150000"/>
              </a:lnSpc>
              <a:buSzTx/>
              <a:buFont typeface="Wingdings" panose="05000000000000000000" charset="0"/>
              <a:defRPr sz="2400" b="1" spc="300">
                <a:ln>
                  <a:noFill/>
                </a:ln>
                <a:solidFill>
                  <a:srgbClr val="44546A">
                    <a:lumMod val="50000"/>
                  </a:srgbClr>
                </a:solidFill>
                <a:effectLst/>
                <a:uLnTx/>
                <a:uFillTx/>
                <a:latin typeface="Arial" panose="020B0604020202020204"/>
                <a:ea typeface="微软雅黑" panose="020B0503020204020204" pitchFamily="34" charset="-122"/>
              </a:defRPr>
            </a:lvl1pPr>
          </a:lstStyle>
          <a:p>
            <a:r>
              <a:rPr lang="en-US" altLang="zh-CN" dirty="0">
                <a:solidFill>
                  <a:srgbClr val="FF0000"/>
                </a:solidFill>
                <a:latin typeface="华文新魏" panose="02010800040101010101" pitchFamily="2" charset="-122"/>
                <a:ea typeface="华文新魏" panose="02010800040101010101" pitchFamily="2" charset="-122"/>
              </a:rPr>
              <a:t>2.</a:t>
            </a:r>
            <a:r>
              <a:rPr lang="zh-CN" altLang="en-US" dirty="0">
                <a:solidFill>
                  <a:srgbClr val="FF0000"/>
                </a:solidFill>
                <a:latin typeface="华文新魏" panose="02010800040101010101" pitchFamily="2" charset="-122"/>
                <a:ea typeface="华文新魏" panose="02010800040101010101" pitchFamily="2" charset="-122"/>
              </a:rPr>
              <a:t>“见天地”：担任学生干部能更好地增长见识</a:t>
            </a:r>
            <a:endParaRPr lang="zh-CN" altLang="en-US" dirty="0">
              <a:solidFill>
                <a:srgbClr val="FF0000"/>
              </a:solidFill>
              <a:latin typeface="华文新魏" panose="02010800040101010101" pitchFamily="2" charset="-122"/>
              <a:ea typeface="华文新魏" panose="02010800040101010101" pitchFamily="2" charset="-122"/>
            </a:endParaRPr>
          </a:p>
        </p:txBody>
      </p:sp>
      <p:sp>
        <p:nvSpPr>
          <p:cNvPr id="74" name="Freeform 4"/>
          <p:cNvSpPr>
            <a:spLocks noEditPoints="1"/>
          </p:cNvSpPr>
          <p:nvPr/>
        </p:nvSpPr>
        <p:spPr bwMode="gray">
          <a:xfrm rot="20241944">
            <a:off x="2737913" y="2940785"/>
            <a:ext cx="6094413" cy="242411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bg1">
              <a:lumMod val="75000"/>
            </a:schemeClr>
          </a:solidFill>
          <a:ln>
            <a:noFill/>
          </a:ln>
          <a:extLst>
            <a:ext uri="{91240B29-F687-4F45-9708-019B960494DF}">
              <a14:hiddenLine xmlns:a14="http://schemas.microsoft.com/office/drawing/2010/main" w="0">
                <a:solidFill>
                  <a:srgbClr val="F7C16B"/>
                </a:solidFill>
                <a:prstDash val="solid"/>
                <a:round/>
              </a14:hiddenLine>
            </a:ext>
          </a:extLst>
        </p:spPr>
        <p:txBody>
          <a:bodyPr/>
          <a:lstStyle/>
          <a:p>
            <a:pPr algn="ctr" eaLnBrk="1" hangingPunct="1">
              <a:defRPr/>
            </a:pPr>
            <a:endParaRPr lang="zh-CN" altLang="en-US" dirty="0"/>
          </a:p>
        </p:txBody>
      </p:sp>
      <p:sp>
        <p:nvSpPr>
          <p:cNvPr id="75" name="Oval 19"/>
          <p:cNvSpPr>
            <a:spLocks noChangeArrowheads="1"/>
          </p:cNvSpPr>
          <p:nvPr/>
        </p:nvSpPr>
        <p:spPr bwMode="auto">
          <a:xfrm rot="20056323">
            <a:off x="8473551" y="3058260"/>
            <a:ext cx="1066800" cy="3048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76" name="Oval 20"/>
          <p:cNvSpPr>
            <a:spLocks noChangeArrowheads="1"/>
          </p:cNvSpPr>
          <p:nvPr/>
        </p:nvSpPr>
        <p:spPr bwMode="auto">
          <a:xfrm rot="20056323">
            <a:off x="6117701" y="5253773"/>
            <a:ext cx="1027113" cy="263525"/>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78" name="Oval 22"/>
          <p:cNvSpPr>
            <a:spLocks noChangeArrowheads="1"/>
          </p:cNvSpPr>
          <p:nvPr/>
        </p:nvSpPr>
        <p:spPr bwMode="auto">
          <a:xfrm rot="20056323">
            <a:off x="3118913" y="4952148"/>
            <a:ext cx="1066800" cy="3048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79" name="Oval 23"/>
          <p:cNvSpPr>
            <a:spLocks noChangeArrowheads="1"/>
          </p:cNvSpPr>
          <p:nvPr/>
        </p:nvSpPr>
        <p:spPr bwMode="auto">
          <a:xfrm rot="20056323">
            <a:off x="5312838" y="3136048"/>
            <a:ext cx="1066800" cy="3048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endParaRPr lang="zh-CN" altLang="en-US" sz="1800">
              <a:latin typeface="Arial" panose="020B0604020202020204" pitchFamily="34" charset="0"/>
              <a:ea typeface="宋体" panose="02010600030101010101" pitchFamily="2" charset="-122"/>
            </a:endParaRPr>
          </a:p>
        </p:txBody>
      </p:sp>
      <p:sp>
        <p:nvSpPr>
          <p:cNvPr id="80" name="Oval 5"/>
          <p:cNvSpPr>
            <a:spLocks noChangeArrowheads="1"/>
          </p:cNvSpPr>
          <p:nvPr/>
        </p:nvSpPr>
        <p:spPr bwMode="gray">
          <a:xfrm>
            <a:off x="7690913" y="2121635"/>
            <a:ext cx="1439863" cy="1439863"/>
          </a:xfrm>
          <a:prstGeom prst="ellipse">
            <a:avLst/>
          </a:prstGeom>
          <a:gradFill flip="none" rotWithShape="1">
            <a:gsLst>
              <a:gs pos="0">
                <a:schemeClr val="hlink"/>
              </a:gs>
              <a:gs pos="100000">
                <a:schemeClr val="hlink">
                  <a:gamma/>
                  <a:shade val="34510"/>
                  <a:invGamma/>
                </a:schemeClr>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ea typeface="宋体" panose="02010600030101010101" pitchFamily="2" charset="-122"/>
            </a:endParaRPr>
          </a:p>
        </p:txBody>
      </p:sp>
      <p:sp>
        <p:nvSpPr>
          <p:cNvPr id="81" name="Oval 6"/>
          <p:cNvSpPr>
            <a:spLocks noChangeArrowheads="1"/>
          </p:cNvSpPr>
          <p:nvPr/>
        </p:nvSpPr>
        <p:spPr bwMode="gray">
          <a:xfrm>
            <a:off x="4596876" y="2153385"/>
            <a:ext cx="1439863" cy="1439863"/>
          </a:xfrm>
          <a:prstGeom prst="ellipse">
            <a:avLst/>
          </a:prstGeom>
          <a:gradFill flip="none" rotWithShape="1">
            <a:gsLst>
              <a:gs pos="0">
                <a:schemeClr val="accent1"/>
              </a:gs>
              <a:gs pos="100000">
                <a:schemeClr val="accent1">
                  <a:gamma/>
                  <a:shade val="31373"/>
                  <a:invGamma/>
                </a:schemeClr>
              </a:gs>
            </a:gsLst>
            <a:path path="circle">
              <a:fillToRect l="50000" t="50000" r="50000" b="50000"/>
            </a:path>
            <a:tileRect/>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ea typeface="宋体" panose="02010600030101010101" pitchFamily="2" charset="-122"/>
            </a:endParaRPr>
          </a:p>
        </p:txBody>
      </p:sp>
      <p:sp>
        <p:nvSpPr>
          <p:cNvPr id="85" name="Text Box 10"/>
          <p:cNvSpPr txBox="1">
            <a:spLocks noChangeArrowheads="1"/>
          </p:cNvSpPr>
          <p:nvPr/>
        </p:nvSpPr>
        <p:spPr bwMode="white">
          <a:xfrm>
            <a:off x="4663551" y="2547085"/>
            <a:ext cx="12176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看到不同的世界</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86" name="Text Box 11"/>
          <p:cNvSpPr txBox="1">
            <a:spLocks noChangeArrowheads="1"/>
          </p:cNvSpPr>
          <p:nvPr/>
        </p:nvSpPr>
        <p:spPr bwMode="white">
          <a:xfrm>
            <a:off x="7651226" y="2486760"/>
            <a:ext cx="15192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学到书本</a:t>
            </a:r>
            <a:endParaRPr lang="en-US" altLang="zh-CN" sz="2000" b="1" dirty="0">
              <a:solidFill>
                <a:schemeClr val="bg1"/>
              </a:solidFill>
              <a:latin typeface="楷体" panose="02010609060101010101" pitchFamily="49" charset="-122"/>
              <a:ea typeface="楷体" panose="02010609060101010101" pitchFamily="49" charset="-122"/>
            </a:endParaRPr>
          </a:p>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以外的方法</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90" name="Text Box 15"/>
          <p:cNvSpPr txBox="1">
            <a:spLocks noChangeArrowheads="1"/>
          </p:cNvSpPr>
          <p:nvPr/>
        </p:nvSpPr>
        <p:spPr bwMode="auto">
          <a:xfrm>
            <a:off x="4531788" y="3748823"/>
            <a:ext cx="3035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gn="ctr">
              <a:defRPr/>
            </a:pPr>
            <a:endParaRPr lang="en-US" altLang="zh-CN" sz="2400" b="1" dirty="0">
              <a:solidFill>
                <a:schemeClr val="accent6"/>
              </a:solidFill>
              <a:ea typeface="宋体" panose="02010600030101010101" pitchFamily="2" charset="-122"/>
            </a:endParaRPr>
          </a:p>
        </p:txBody>
      </p:sp>
      <p:sp>
        <p:nvSpPr>
          <p:cNvPr id="91" name="Oval 5"/>
          <p:cNvSpPr>
            <a:spLocks noChangeArrowheads="1"/>
          </p:cNvSpPr>
          <p:nvPr/>
        </p:nvSpPr>
        <p:spPr bwMode="gray">
          <a:xfrm>
            <a:off x="5385284" y="4283602"/>
            <a:ext cx="1439862" cy="1439863"/>
          </a:xfrm>
          <a:prstGeom prst="ellipse">
            <a:avLst/>
          </a:prstGeom>
          <a:gradFill flip="none" rotWithShape="1">
            <a:gsLst>
              <a:gs pos="0">
                <a:schemeClr val="hlink"/>
              </a:gs>
              <a:gs pos="100000">
                <a:schemeClr val="hlink">
                  <a:gamma/>
                  <a:shade val="34510"/>
                  <a:invGamma/>
                </a:schemeClr>
              </a:gs>
            </a:gsLst>
            <a:path path="circle">
              <a:fillToRect l="50000" t="50000" r="50000" b="50000"/>
            </a:path>
            <a:tileRect/>
          </a:gra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ea typeface="宋体" panose="02010600030101010101" pitchFamily="2" charset="-122"/>
            </a:endParaRPr>
          </a:p>
        </p:txBody>
      </p:sp>
      <p:sp>
        <p:nvSpPr>
          <p:cNvPr id="92" name="Text Box 11"/>
          <p:cNvSpPr txBox="1">
            <a:spLocks noChangeArrowheads="1"/>
          </p:cNvSpPr>
          <p:nvPr/>
        </p:nvSpPr>
        <p:spPr bwMode="white">
          <a:xfrm>
            <a:off x="5305909" y="4623327"/>
            <a:ext cx="15192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打下事业</a:t>
            </a:r>
            <a:endParaRPr lang="en-US" altLang="zh-CN" sz="2000" b="1" dirty="0">
              <a:solidFill>
                <a:schemeClr val="bg1"/>
              </a:solidFill>
              <a:latin typeface="楷体" panose="02010609060101010101" pitchFamily="49" charset="-122"/>
              <a:ea typeface="楷体" panose="02010609060101010101" pitchFamily="49" charset="-122"/>
            </a:endParaRPr>
          </a:p>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发展的基础</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93" name="Oval 5"/>
          <p:cNvSpPr>
            <a:spLocks noChangeArrowheads="1"/>
          </p:cNvSpPr>
          <p:nvPr/>
        </p:nvSpPr>
        <p:spPr bwMode="gray">
          <a:xfrm>
            <a:off x="2446613" y="3996795"/>
            <a:ext cx="1439862" cy="1439863"/>
          </a:xfrm>
          <a:prstGeom prst="ellipse">
            <a:avLst/>
          </a:prstGeom>
          <a:gradFill flip="none" rotWithShape="1">
            <a:gsLst>
              <a:gs pos="0">
                <a:schemeClr val="hlink"/>
              </a:gs>
              <a:gs pos="100000">
                <a:schemeClr val="hlink">
                  <a:gamma/>
                  <a:shade val="34510"/>
                  <a:invGamma/>
                </a:schemeClr>
              </a:gs>
            </a:gsLst>
            <a:path path="circle">
              <a:fillToRect l="50000" t="50000" r="50000" b="50000"/>
            </a:path>
            <a:tileRect/>
          </a:gradFill>
          <a:ln>
            <a:noFill/>
          </a:ln>
          <a:effec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zh-CN">
              <a:ea typeface="宋体" panose="02010600030101010101" pitchFamily="2" charset="-122"/>
            </a:endParaRPr>
          </a:p>
        </p:txBody>
      </p:sp>
      <p:sp>
        <p:nvSpPr>
          <p:cNvPr id="94" name="Text Box 11"/>
          <p:cNvSpPr txBox="1">
            <a:spLocks noChangeArrowheads="1"/>
          </p:cNvSpPr>
          <p:nvPr/>
        </p:nvSpPr>
        <p:spPr bwMode="white">
          <a:xfrm>
            <a:off x="2367238" y="4336520"/>
            <a:ext cx="15192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锻炼意志</a:t>
            </a:r>
            <a:endParaRPr lang="zh-CN" altLang="en-US" sz="2000" b="1" dirty="0">
              <a:solidFill>
                <a:schemeClr val="bg1"/>
              </a:solidFill>
              <a:latin typeface="楷体" panose="02010609060101010101" pitchFamily="49" charset="-122"/>
              <a:ea typeface="楷体" panose="02010609060101010101" pitchFamily="49" charset="-122"/>
            </a:endParaRPr>
          </a:p>
          <a:p>
            <a:pPr algn="ctr">
              <a:spcBef>
                <a:spcPct val="0"/>
              </a:spcBef>
              <a:buClrTx/>
              <a:buFontTx/>
              <a:buNone/>
            </a:pPr>
            <a:r>
              <a:rPr lang="zh-CN" altLang="en-US" sz="2000" b="1" dirty="0">
                <a:solidFill>
                  <a:schemeClr val="bg1"/>
                </a:solidFill>
                <a:latin typeface="楷体" panose="02010609060101010101" pitchFamily="49" charset="-122"/>
                <a:ea typeface="楷体" panose="02010609060101010101" pitchFamily="49" charset="-122"/>
              </a:rPr>
              <a:t>克服艰险</a:t>
            </a:r>
            <a:endParaRPr lang="zh-CN" altLang="en-US" sz="2000" b="1" dirty="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2"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2"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2" nodeType="with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grpId="2"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ppt_x"/>
                                          </p:val>
                                        </p:tav>
                                        <p:tav tm="100000">
                                          <p:val>
                                            <p:strVal val="#ppt_x"/>
                                          </p:val>
                                        </p:tav>
                                      </p:tavLst>
                                    </p:anim>
                                    <p:anim calcmode="lin" valueType="num">
                                      <p:cBhvr additive="base">
                                        <p:cTn id="40" dur="500" fill="hold"/>
                                        <p:tgtEl>
                                          <p:spTgt spid="86"/>
                                        </p:tgtEl>
                                        <p:attrNameLst>
                                          <p:attrName>ppt_y</p:attrName>
                                        </p:attrNameLst>
                                      </p:cBhvr>
                                      <p:tavLst>
                                        <p:tav tm="0">
                                          <p:val>
                                            <p:strVal val="1+#ppt_h/2"/>
                                          </p:val>
                                        </p:tav>
                                        <p:tav tm="100000">
                                          <p:val>
                                            <p:strVal val="#ppt_y"/>
                                          </p:val>
                                        </p:tav>
                                      </p:tavLst>
                                    </p:anim>
                                  </p:childTnLst>
                                </p:cTn>
                              </p:par>
                              <p:par>
                                <p:cTn id="41" presetID="2" presetClass="entr" presetSubtype="4" fill="hold" grpId="2" nodeType="with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par>
                                <p:cTn id="45" presetID="2" presetClass="entr" presetSubtype="4" fill="hold" grpId="2" nodeType="with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additive="base">
                                        <p:cTn id="47" dur="500" fill="hold"/>
                                        <p:tgtEl>
                                          <p:spTgt spid="91"/>
                                        </p:tgtEl>
                                        <p:attrNameLst>
                                          <p:attrName>ppt_x</p:attrName>
                                        </p:attrNameLst>
                                      </p:cBhvr>
                                      <p:tavLst>
                                        <p:tav tm="0">
                                          <p:val>
                                            <p:strVal val="#ppt_x"/>
                                          </p:val>
                                        </p:tav>
                                        <p:tav tm="100000">
                                          <p:val>
                                            <p:strVal val="#ppt_x"/>
                                          </p:val>
                                        </p:tav>
                                      </p:tavLst>
                                    </p:anim>
                                    <p:anim calcmode="lin" valueType="num">
                                      <p:cBhvr additive="base">
                                        <p:cTn id="48" dur="500" fill="hold"/>
                                        <p:tgtEl>
                                          <p:spTgt spid="91"/>
                                        </p:tgtEl>
                                        <p:attrNameLst>
                                          <p:attrName>ppt_y</p:attrName>
                                        </p:attrNameLst>
                                      </p:cBhvr>
                                      <p:tavLst>
                                        <p:tav tm="0">
                                          <p:val>
                                            <p:strVal val="1+#ppt_h/2"/>
                                          </p:val>
                                        </p:tav>
                                        <p:tav tm="100000">
                                          <p:val>
                                            <p:strVal val="#ppt_y"/>
                                          </p:val>
                                        </p:tav>
                                      </p:tavLst>
                                    </p:anim>
                                  </p:childTnLst>
                                </p:cTn>
                              </p:par>
                              <p:par>
                                <p:cTn id="49" presetID="2" presetClass="entr" presetSubtype="4" fill="hold" grpId="2" nodeType="withEffect">
                                  <p:stCondLst>
                                    <p:cond delay="0"/>
                                  </p:stCondLst>
                                  <p:childTnLst>
                                    <p:set>
                                      <p:cBhvr>
                                        <p:cTn id="50" dur="1" fill="hold">
                                          <p:stCondLst>
                                            <p:cond delay="0"/>
                                          </p:stCondLst>
                                        </p:cTn>
                                        <p:tgtEl>
                                          <p:spTgt spid="92"/>
                                        </p:tgtEl>
                                        <p:attrNameLst>
                                          <p:attrName>style.visibility</p:attrName>
                                        </p:attrNameLst>
                                      </p:cBhvr>
                                      <p:to>
                                        <p:strVal val="visible"/>
                                      </p:to>
                                    </p:set>
                                    <p:anim calcmode="lin" valueType="num">
                                      <p:cBhvr additive="base">
                                        <p:cTn id="51" dur="500" fill="hold"/>
                                        <p:tgtEl>
                                          <p:spTgt spid="92"/>
                                        </p:tgtEl>
                                        <p:attrNameLst>
                                          <p:attrName>ppt_x</p:attrName>
                                        </p:attrNameLst>
                                      </p:cBhvr>
                                      <p:tavLst>
                                        <p:tav tm="0">
                                          <p:val>
                                            <p:strVal val="#ppt_x"/>
                                          </p:val>
                                        </p:tav>
                                        <p:tav tm="100000">
                                          <p:val>
                                            <p:strVal val="#ppt_x"/>
                                          </p:val>
                                        </p:tav>
                                      </p:tavLst>
                                    </p:anim>
                                    <p:anim calcmode="lin" valueType="num">
                                      <p:cBhvr additive="base">
                                        <p:cTn id="52" dur="500" fill="hold"/>
                                        <p:tgtEl>
                                          <p:spTgt spid="92"/>
                                        </p:tgtEl>
                                        <p:attrNameLst>
                                          <p:attrName>ppt_y</p:attrName>
                                        </p:attrNameLst>
                                      </p:cBhvr>
                                      <p:tavLst>
                                        <p:tav tm="0">
                                          <p:val>
                                            <p:strVal val="1+#ppt_h/2"/>
                                          </p:val>
                                        </p:tav>
                                        <p:tav tm="100000">
                                          <p:val>
                                            <p:strVal val="#ppt_y"/>
                                          </p:val>
                                        </p:tav>
                                      </p:tavLst>
                                    </p:anim>
                                  </p:childTnLst>
                                </p:cTn>
                              </p:par>
                              <p:par>
                                <p:cTn id="53" presetID="2" presetClass="entr" presetSubtype="4" fill="hold" grpId="2" nodeType="with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additive="base">
                                        <p:cTn id="55" dur="500" fill="hold"/>
                                        <p:tgtEl>
                                          <p:spTgt spid="93"/>
                                        </p:tgtEl>
                                        <p:attrNameLst>
                                          <p:attrName>ppt_x</p:attrName>
                                        </p:attrNameLst>
                                      </p:cBhvr>
                                      <p:tavLst>
                                        <p:tav tm="0">
                                          <p:val>
                                            <p:strVal val="#ppt_x"/>
                                          </p:val>
                                        </p:tav>
                                        <p:tav tm="100000">
                                          <p:val>
                                            <p:strVal val="#ppt_x"/>
                                          </p:val>
                                        </p:tav>
                                      </p:tavLst>
                                    </p:anim>
                                    <p:anim calcmode="lin" valueType="num">
                                      <p:cBhvr additive="base">
                                        <p:cTn id="56" dur="500" fill="hold"/>
                                        <p:tgtEl>
                                          <p:spTgt spid="93"/>
                                        </p:tgtEl>
                                        <p:attrNameLst>
                                          <p:attrName>ppt_y</p:attrName>
                                        </p:attrNameLst>
                                      </p:cBhvr>
                                      <p:tavLst>
                                        <p:tav tm="0">
                                          <p:val>
                                            <p:strVal val="1+#ppt_h/2"/>
                                          </p:val>
                                        </p:tav>
                                        <p:tav tm="100000">
                                          <p:val>
                                            <p:strVal val="#ppt_y"/>
                                          </p:val>
                                        </p:tav>
                                      </p:tavLst>
                                    </p:anim>
                                  </p:childTnLst>
                                </p:cTn>
                              </p:par>
                              <p:par>
                                <p:cTn id="57" presetID="2" presetClass="entr" presetSubtype="4" fill="hold" grpId="2" nodeType="with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additive="base">
                                        <p:cTn id="59" dur="500" fill="hold"/>
                                        <p:tgtEl>
                                          <p:spTgt spid="94"/>
                                        </p:tgtEl>
                                        <p:attrNameLst>
                                          <p:attrName>ppt_x</p:attrName>
                                        </p:attrNameLst>
                                      </p:cBhvr>
                                      <p:tavLst>
                                        <p:tav tm="0">
                                          <p:val>
                                            <p:strVal val="#ppt_x"/>
                                          </p:val>
                                        </p:tav>
                                        <p:tav tm="100000">
                                          <p:val>
                                            <p:strVal val="#ppt_x"/>
                                          </p:val>
                                        </p:tav>
                                      </p:tavLst>
                                    </p:anim>
                                    <p:anim calcmode="lin" valueType="num">
                                      <p:cBhvr additive="base">
                                        <p:cTn id="6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animBg="1"/>
      <p:bldP spid="76" grpId="1" animBg="1"/>
      <p:bldP spid="78" grpId="1" animBg="1"/>
      <p:bldP spid="79" grpId="1" animBg="1"/>
      <p:bldP spid="80" grpId="1" animBg="1"/>
      <p:bldP spid="81" grpId="1" animBg="1"/>
      <p:bldP spid="85" grpId="1" animBg="1"/>
      <p:bldP spid="86" grpId="1" animBg="1"/>
      <p:bldP spid="90" grpId="1" animBg="1"/>
      <p:bldP spid="91" grpId="1" animBg="1"/>
      <p:bldP spid="92" grpId="1" animBg="1"/>
      <p:bldP spid="93" grpId="1" animBg="1"/>
      <p:bldP spid="94" grpId="1" animBg="1"/>
      <p:bldP spid="74" grpId="0" animBg="1"/>
      <p:bldP spid="75" grpId="2" animBg="1"/>
      <p:bldP spid="76" grpId="2" animBg="1"/>
      <p:bldP spid="78" grpId="2" animBg="1"/>
      <p:bldP spid="79" grpId="2" animBg="1"/>
      <p:bldP spid="80" grpId="2" animBg="1"/>
      <p:bldP spid="81" grpId="2" animBg="1"/>
      <p:bldP spid="85" grpId="2" animBg="1"/>
      <p:bldP spid="86" grpId="2" animBg="1"/>
      <p:bldP spid="90" grpId="2" animBg="1"/>
      <p:bldP spid="91" grpId="2" animBg="1"/>
      <p:bldP spid="92" grpId="2" animBg="1"/>
      <p:bldP spid="93" grpId="2" animBg="1"/>
      <p:bldP spid="9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sp>
        <p:nvSpPr>
          <p:cNvPr id="11" name="文本框 10"/>
          <p:cNvSpPr txBox="1"/>
          <p:nvPr/>
        </p:nvSpPr>
        <p:spPr>
          <a:xfrm>
            <a:off x="851338" y="1878499"/>
            <a:ext cx="10397687" cy="3253740"/>
          </a:xfrm>
          <a:prstGeom prst="rect">
            <a:avLst/>
          </a:prstGeom>
          <a:noFill/>
          <a:ln w="12700">
            <a:solidFill>
              <a:srgbClr val="1A78C3"/>
            </a:solidFill>
            <a:prstDash val="lgDashDot"/>
          </a:ln>
        </p:spPr>
        <p:txBody>
          <a:bodyPr wrap="square" lIns="68580" tIns="34290" rIns="68580" bIns="34290" rtlCol="0">
            <a:spAutoFit/>
          </a:bodyPr>
          <a:lstStyle>
            <a:defPPr>
              <a:defRPr lang="zh-CN"/>
            </a:defPPr>
            <a:lvl1pPr>
              <a:lnSpc>
                <a:spcPct val="150000"/>
              </a:lnSpc>
              <a:defRPr sz="1600" b="1">
                <a:solidFill>
                  <a:srgbClr val="316ABF"/>
                </a:solidFill>
                <a:latin typeface="微软雅黑" panose="020B0503020204020204" pitchFamily="34" charset="-122"/>
                <a:ea typeface="微软雅黑" panose="020B0503020204020204" pitchFamily="34" charset="-122"/>
              </a:defRPr>
            </a:lvl1pPr>
          </a:lstStyle>
          <a:p>
            <a:endParaRPr lang="en-US" altLang="zh-CN" sz="1800" dirty="0"/>
          </a:p>
          <a:p>
            <a:r>
              <a:rPr lang="zh-CN" altLang="en-US" sz="2000" dirty="0">
                <a:latin typeface="楷体" panose="02010609060101010101" pitchFamily="49" charset="-122"/>
                <a:ea typeface="楷体" panose="02010609060101010101" pitchFamily="49" charset="-122"/>
              </a:rPr>
              <a:t>    由中国人民大学中国调查与数据中心实施的“中国教育追踪调查”（</a:t>
            </a:r>
            <a:r>
              <a:rPr lang="en-US" altLang="zh-CN" sz="2000" dirty="0">
                <a:latin typeface="楷体" panose="02010609060101010101" pitchFamily="49" charset="-122"/>
                <a:ea typeface="楷体" panose="02010609060101010101" pitchFamily="49" charset="-122"/>
              </a:rPr>
              <a:t>CFPS</a:t>
            </a:r>
            <a:r>
              <a:rPr lang="zh-CN" altLang="en-US" sz="2000" dirty="0">
                <a:latin typeface="楷体" panose="02010609060101010101" pitchFamily="49" charset="-122"/>
                <a:ea typeface="楷体" panose="02010609060101010101" pitchFamily="49" charset="-122"/>
              </a:rPr>
              <a:t>）研究计划子项目“ 首都大学生成长跟踪调查”显示，从大学表现来看，</a:t>
            </a:r>
            <a:r>
              <a:rPr lang="zh-CN" altLang="en-US" sz="2000" dirty="0">
                <a:solidFill>
                  <a:srgbClr val="FF0000"/>
                </a:solidFill>
                <a:latin typeface="楷体" panose="02010609060101010101" pitchFamily="49" charset="-122"/>
                <a:ea typeface="楷体" panose="02010609060101010101" pitchFamily="49" charset="-122"/>
              </a:rPr>
              <a:t>学生干部的学业成绩比非学生干部更优秀</a:t>
            </a:r>
            <a:r>
              <a:rPr lang="zh-CN" altLang="en-US" sz="2000" dirty="0">
                <a:latin typeface="楷体" panose="02010609060101010101" pitchFamily="49" charset="-122"/>
                <a:ea typeface="楷体" panose="02010609060101010101" pitchFamily="49" charset="-122"/>
              </a:rPr>
              <a:t>，学业排名明显靠前，通过自主招生入学的比例较高，且</a:t>
            </a:r>
            <a:r>
              <a:rPr lang="zh-CN" altLang="en-US" sz="2000" dirty="0">
                <a:solidFill>
                  <a:srgbClr val="FF0000"/>
                </a:solidFill>
                <a:latin typeface="楷体" panose="02010609060101010101" pitchFamily="49" charset="-122"/>
                <a:ea typeface="楷体" panose="02010609060101010101" pitchFamily="49" charset="-122"/>
              </a:rPr>
              <a:t>学生干部中党员占比</a:t>
            </a:r>
            <a:r>
              <a:rPr lang="en-US" altLang="zh-CN" sz="2000" dirty="0">
                <a:solidFill>
                  <a:srgbClr val="FF0000"/>
                </a:solidFill>
                <a:latin typeface="楷体" panose="02010609060101010101" pitchFamily="49" charset="-122"/>
                <a:ea typeface="楷体" panose="02010609060101010101" pitchFamily="49" charset="-122"/>
              </a:rPr>
              <a:t>46.7</a:t>
            </a:r>
            <a:r>
              <a:rPr lang="zh-CN" altLang="en-US" sz="2000" dirty="0">
                <a:solidFill>
                  <a:srgbClr val="FF0000"/>
                </a:solidFill>
                <a:latin typeface="楷体" panose="02010609060101010101" pitchFamily="49" charset="-122"/>
                <a:ea typeface="楷体" panose="02010609060101010101" pitchFamily="49" charset="-122"/>
              </a:rPr>
              <a:t>％，是非学生干部群体中党员占比的</a:t>
            </a:r>
            <a:r>
              <a:rPr lang="en-US" altLang="zh-CN" sz="2000" dirty="0">
                <a:solidFill>
                  <a:srgbClr val="FF0000"/>
                </a:solidFill>
                <a:latin typeface="楷体" panose="02010609060101010101" pitchFamily="49" charset="-122"/>
                <a:ea typeface="楷体" panose="02010609060101010101" pitchFamily="49" charset="-122"/>
              </a:rPr>
              <a:t>2.5</a:t>
            </a:r>
            <a:r>
              <a:rPr lang="zh-CN" altLang="en-US" sz="2000" dirty="0">
                <a:solidFill>
                  <a:srgbClr val="FF0000"/>
                </a:solidFill>
                <a:latin typeface="楷体" panose="02010609060101010101" pitchFamily="49" charset="-122"/>
                <a:ea typeface="楷体" panose="02010609060101010101" pitchFamily="49" charset="-122"/>
              </a:rPr>
              <a:t>倍</a:t>
            </a:r>
            <a:r>
              <a:rPr lang="zh-CN" altLang="en-US" sz="2000" dirty="0">
                <a:latin typeface="楷体" panose="02010609060101010101" pitchFamily="49" charset="-122"/>
                <a:ea typeface="楷体" panose="02010609060101010101" pitchFamily="49" charset="-122"/>
              </a:rPr>
              <a:t>，同时学生干部中就读于“</a:t>
            </a:r>
            <a:r>
              <a:rPr lang="en-US" altLang="zh-CN" sz="2000" dirty="0">
                <a:latin typeface="楷体" panose="02010609060101010101" pitchFamily="49" charset="-122"/>
                <a:ea typeface="楷体" panose="02010609060101010101" pitchFamily="49" charset="-122"/>
              </a:rPr>
              <a:t>985”</a:t>
            </a:r>
            <a:r>
              <a:rPr lang="zh-CN" altLang="en-US" sz="2000" dirty="0">
                <a:latin typeface="楷体" panose="02010609060101010101" pitchFamily="49" charset="-122"/>
                <a:ea typeface="楷体" panose="02010609060101010101" pitchFamily="49" charset="-122"/>
              </a:rPr>
              <a:t>或“</a:t>
            </a:r>
            <a:r>
              <a:rPr lang="en-US" altLang="zh-CN" sz="2000" dirty="0">
                <a:latin typeface="楷体" panose="02010609060101010101" pitchFamily="49" charset="-122"/>
                <a:ea typeface="楷体" panose="02010609060101010101" pitchFamily="49" charset="-122"/>
              </a:rPr>
              <a:t>211”</a:t>
            </a:r>
            <a:r>
              <a:rPr lang="zh-CN" altLang="en-US" sz="2000" dirty="0">
                <a:latin typeface="楷体" panose="02010609060101010101" pitchFamily="49" charset="-122"/>
                <a:ea typeface="楷体" panose="02010609060101010101" pitchFamily="49" charset="-122"/>
              </a:rPr>
              <a:t>大</a:t>
            </a:r>
            <a:r>
              <a:rPr lang="zh-CN" altLang="en-US" sz="2000" dirty="0">
                <a:latin typeface="楷体" panose="02010609060101010101" pitchFamily="49" charset="-122"/>
                <a:ea typeface="楷体" panose="02010609060101010101" pitchFamily="49" charset="-122"/>
              </a:rPr>
              <a:t>学的比例较高，而理工农医类专业的比例较低；从就业薪酬来看，学生干部的平均薪酬为</a:t>
            </a:r>
            <a:r>
              <a:rPr lang="en-US" altLang="zh-CN" sz="2000" dirty="0">
                <a:latin typeface="楷体" panose="02010609060101010101" pitchFamily="49" charset="-122"/>
                <a:ea typeface="楷体" panose="02010609060101010101" pitchFamily="49" charset="-122"/>
              </a:rPr>
              <a:t>4789.6</a:t>
            </a:r>
            <a:r>
              <a:rPr lang="zh-CN" altLang="en-US" sz="2000" dirty="0">
                <a:latin typeface="楷体" panose="02010609060101010101" pitchFamily="49" charset="-122"/>
                <a:ea typeface="楷体" panose="02010609060101010101" pitchFamily="49" charset="-122"/>
              </a:rPr>
              <a:t>元，非学生干部的平均薪酬为</a:t>
            </a:r>
            <a:r>
              <a:rPr lang="en-US" altLang="zh-CN" sz="2000" dirty="0">
                <a:latin typeface="楷体" panose="02010609060101010101" pitchFamily="49" charset="-122"/>
                <a:ea typeface="楷体" panose="02010609060101010101" pitchFamily="49" charset="-122"/>
              </a:rPr>
              <a:t>4155.3</a:t>
            </a:r>
            <a:r>
              <a:rPr lang="zh-CN" altLang="en-US" sz="2000" dirty="0">
                <a:latin typeface="楷体" panose="02010609060101010101" pitchFamily="49" charset="-122"/>
                <a:ea typeface="楷体" panose="02010609060101010101" pitchFamily="49" charset="-122"/>
              </a:rPr>
              <a:t>元，相差</a:t>
            </a:r>
            <a:r>
              <a:rPr lang="en-US" altLang="zh-CN" sz="2000" dirty="0">
                <a:latin typeface="楷体" panose="02010609060101010101" pitchFamily="49" charset="-122"/>
                <a:ea typeface="楷体" panose="02010609060101010101" pitchFamily="49" charset="-122"/>
              </a:rPr>
              <a:t>634.3</a:t>
            </a:r>
            <a:r>
              <a:rPr lang="zh-CN" altLang="en-US" sz="2000" dirty="0">
                <a:latin typeface="楷体" panose="02010609060101010101" pitchFamily="49" charset="-122"/>
                <a:ea typeface="楷体" panose="02010609060101010101" pitchFamily="49" charset="-122"/>
              </a:rPr>
              <a:t>元，有明显的差距。</a:t>
            </a:r>
            <a:endParaRPr lang="zh-CN" altLang="en-US" sz="2000" dirty="0">
              <a:latin typeface="楷体" panose="02010609060101010101" pitchFamily="49" charset="-122"/>
              <a:ea typeface="楷体" panose="02010609060101010101" pitchFamily="49" charset="-122"/>
            </a:endParaRPr>
          </a:p>
        </p:txBody>
      </p:sp>
      <p:sp>
        <p:nvSpPr>
          <p:cNvPr id="12" name="矩形 11"/>
          <p:cNvSpPr/>
          <p:nvPr/>
        </p:nvSpPr>
        <p:spPr>
          <a:xfrm>
            <a:off x="1540276" y="1623810"/>
            <a:ext cx="8883896" cy="467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latin typeface="微软雅黑" panose="020B0503020204020204" pitchFamily="34" charset="-122"/>
                <a:ea typeface="微软雅黑" panose="020B0503020204020204" pitchFamily="34" charset="-122"/>
              </a:rPr>
              <a:t>首都大学生成长跟踪调查</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9" name="组合 18"/>
          <p:cNvGrpSpPr/>
          <p:nvPr/>
        </p:nvGrpSpPr>
        <p:grpSpPr>
          <a:xfrm>
            <a:off x="203760" y="159728"/>
            <a:ext cx="647578" cy="619478"/>
            <a:chOff x="178632" y="159728"/>
            <a:chExt cx="647578" cy="619478"/>
          </a:xfrm>
        </p:grpSpPr>
        <p:sp>
          <p:nvSpPr>
            <p:cNvPr id="20" name="椭圆 19"/>
            <p:cNvSpPr/>
            <p:nvPr/>
          </p:nvSpPr>
          <p:spPr>
            <a:xfrm>
              <a:off x="358210" y="159728"/>
              <a:ext cx="468000" cy="468000"/>
            </a:xfrm>
            <a:prstGeom prst="ellipse">
              <a:avLst/>
            </a:prstGeom>
            <a:gradFill>
              <a:gsLst>
                <a:gs pos="0">
                  <a:srgbClr val="1C6299"/>
                </a:gs>
                <a:gs pos="100000">
                  <a:srgbClr val="5C307D">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椭圆 21"/>
            <p:cNvSpPr/>
            <p:nvPr/>
          </p:nvSpPr>
          <p:spPr>
            <a:xfrm>
              <a:off x="178632" y="602993"/>
              <a:ext cx="176213" cy="176213"/>
            </a:xfrm>
            <a:prstGeom prst="ellipse">
              <a:avLst/>
            </a:prstGeom>
            <a:gradFill>
              <a:gsLst>
                <a:gs pos="0">
                  <a:srgbClr val="1C6299"/>
                </a:gs>
                <a:gs pos="100000">
                  <a:srgbClr val="5C307D">
                    <a:alpha val="9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3" name="文本框 2"/>
          <p:cNvSpPr txBox="1"/>
          <p:nvPr/>
        </p:nvSpPr>
        <p:spPr>
          <a:xfrm>
            <a:off x="978672" y="176378"/>
            <a:ext cx="4662854" cy="452432"/>
          </a:xfrm>
          <a:prstGeom prst="rect">
            <a:avLst/>
          </a:prstGeom>
          <a:ln>
            <a:noFill/>
          </a:ln>
        </p:spPr>
        <p:txBody>
          <a:bodyPr vert="horz" lIns="0" tIns="45720" rIns="91440" bIns="45720" rtlCol="0" anchor="b" anchorCtr="0">
            <a:normAutofit/>
          </a:bodyPr>
          <a:lstStyle>
            <a:defPPr>
              <a:defRPr lang="zh-CN"/>
            </a:defPPr>
            <a:lvl1pPr marR="0" lvl="0" indent="0" fontAlgn="auto">
              <a:lnSpc>
                <a:spcPct val="90000"/>
              </a:lnSpc>
              <a:spcBef>
                <a:spcPct val="0"/>
              </a:spcBef>
              <a:spcAft>
                <a:spcPts val="0"/>
              </a:spcAft>
              <a:buClrTx/>
              <a:buSzTx/>
              <a:buFontTx/>
              <a:buNone/>
              <a:defRPr kumimoji="0" sz="2600" b="1" i="0" u="none" strike="noStrike" cap="none" spc="0" normalizeH="0" baseline="0">
                <a:ln>
                  <a:noFill/>
                </a:ln>
                <a:solidFill>
                  <a:sysClr val="windowText" lastClr="000000"/>
                </a:solidFill>
                <a:effectLst/>
                <a:uLnTx/>
                <a:uFillTx/>
                <a:latin typeface="Arial" panose="020B0604020202020204"/>
                <a:ea typeface="微软雅黑" panose="020B0503020204020204" pitchFamily="34" charset="-122"/>
                <a:cs typeface="+mj-cs"/>
              </a:defRPr>
            </a:lvl1pPr>
          </a:lstStyle>
          <a:p>
            <a:r>
              <a:rPr lang="zh-CN" altLang="en-US" dirty="0"/>
              <a:t>二、原因分析</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340" y="4157980"/>
            <a:ext cx="2306320" cy="124142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950" y="2238782"/>
            <a:ext cx="1365484" cy="130267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00" y="4157980"/>
            <a:ext cx="3823970" cy="1258570"/>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316" y="2068979"/>
            <a:ext cx="1879743" cy="1333172"/>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2682" y="2068882"/>
            <a:ext cx="1643386" cy="1643386"/>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5380" y="2068830"/>
            <a:ext cx="2136140" cy="1332865"/>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98262" y="4227465"/>
            <a:ext cx="2865673" cy="1362861"/>
          </a:xfrm>
          <a:prstGeom prst="rect">
            <a:avLst/>
          </a:prstGeom>
        </p:spPr>
      </p:pic>
      <p:sp>
        <p:nvSpPr>
          <p:cNvPr id="26" name="文本框 25"/>
          <p:cNvSpPr txBox="1"/>
          <p:nvPr/>
        </p:nvSpPr>
        <p:spPr>
          <a:xfrm>
            <a:off x="1312545" y="1277620"/>
            <a:ext cx="9471025" cy="530225"/>
          </a:xfrm>
          <a:prstGeom prst="rect">
            <a:avLst/>
          </a:prstGeom>
          <a:noFill/>
          <a:ln w="12700">
            <a:solidFill>
              <a:srgbClr val="1A78C3"/>
            </a:solidFill>
            <a:prstDash val="lgDashDot"/>
          </a:ln>
        </p:spPr>
        <p:txBody>
          <a:bodyPr wrap="square" lIns="68580" tIns="34290" rIns="68580" bIns="34290" rtlCol="0">
            <a:spAutoFit/>
          </a:bodyPr>
          <a:lstStyle>
            <a:defPPr>
              <a:defRPr lang="zh-CN"/>
            </a:defPPr>
            <a:lvl1pPr>
              <a:lnSpc>
                <a:spcPct val="150000"/>
              </a:lnSpc>
              <a:defRPr sz="1600" b="1">
                <a:solidFill>
                  <a:srgbClr val="316ABF"/>
                </a:solidFill>
                <a:latin typeface="微软雅黑" panose="020B0503020204020204" pitchFamily="34" charset="-122"/>
                <a:ea typeface="微软雅黑" panose="020B0503020204020204" pitchFamily="34" charset="-122"/>
              </a:defRPr>
            </a:lvl1pPr>
          </a:lstStyle>
          <a:p>
            <a:r>
              <a:rPr lang="zh-CN" altLang="en-US" sz="2000" dirty="0">
                <a:latin typeface="楷体" panose="02010609060101010101" pitchFamily="49" charset="-122"/>
                <a:ea typeface="楷体" panose="02010609060101010101" pitchFamily="49" charset="-122"/>
              </a:rPr>
              <a:t>在一些大型国有民营企业的招聘公告中</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部分岗位明确提出有学生干部经历者优先。</a:t>
            </a:r>
            <a:endParaRPr lang="zh-CN" altLang="en-US" sz="20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advTm="1000"/>
    </mc:Choice>
    <mc:Fallback>
      <p:transition advTm="1000"/>
    </mc:Fallback>
  </mc:AlternateContent>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自定义 100">
      <a:dk1>
        <a:sysClr val="windowText" lastClr="000000"/>
      </a:dk1>
      <a:lt1>
        <a:sysClr val="window" lastClr="FFFFFF"/>
      </a:lt1>
      <a:dk2>
        <a:srgbClr val="44546A"/>
      </a:dk2>
      <a:lt2>
        <a:srgbClr val="E7E6E6"/>
      </a:lt2>
      <a:accent1>
        <a:srgbClr val="591B89"/>
      </a:accent1>
      <a:accent2>
        <a:srgbClr val="EEB51A"/>
      </a:accent2>
      <a:accent3>
        <a:srgbClr val="591B89"/>
      </a:accent3>
      <a:accent4>
        <a:srgbClr val="EEB51A"/>
      </a:accent4>
      <a:accent5>
        <a:srgbClr val="591B89"/>
      </a:accent5>
      <a:accent6>
        <a:srgbClr val="EEB51A"/>
      </a:accent6>
      <a:hlink>
        <a:srgbClr val="591B89"/>
      </a:hlink>
      <a:folHlink>
        <a:srgbClr val="EEB51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3085</Words>
  <Application>WPS 演示</Application>
  <PresentationFormat>宽屏</PresentationFormat>
  <Paragraphs>184</Paragraphs>
  <Slides>16</Slides>
  <Notes>0</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16</vt:i4>
      </vt:variant>
    </vt:vector>
  </HeadingPairs>
  <TitlesOfParts>
    <vt:vector size="43" baseType="lpstr">
      <vt:lpstr>Arial</vt:lpstr>
      <vt:lpstr>宋体</vt:lpstr>
      <vt:lpstr>Wingdings</vt:lpstr>
      <vt:lpstr>Calibri</vt:lpstr>
      <vt:lpstr>等线</vt:lpstr>
      <vt:lpstr>微软雅黑</vt:lpstr>
      <vt:lpstr>Arial</vt:lpstr>
      <vt:lpstr>黑体</vt:lpstr>
      <vt:lpstr>Wingdings</vt:lpstr>
      <vt:lpstr>楷体</vt:lpstr>
      <vt:lpstr>华文新魏</vt:lpstr>
      <vt:lpstr>Verdana</vt:lpstr>
      <vt:lpstr>楷体_GB2312</vt:lpstr>
      <vt:lpstr>新宋体</vt:lpstr>
      <vt:lpstr>Open Sans Light</vt:lpstr>
      <vt:lpstr>NumberOnly</vt:lpstr>
      <vt:lpstr>Open Sans</vt:lpstr>
      <vt:lpstr>方正宋刻本秀楷简体</vt:lpstr>
      <vt:lpstr>Times New Roman</vt:lpstr>
      <vt:lpstr>Arial Unicode MS</vt:lpstr>
      <vt:lpstr>等线 Light</vt:lpstr>
      <vt:lpstr>Calibri Light</vt:lpstr>
      <vt:lpstr>Calibri</vt:lpstr>
      <vt:lpstr>Segoe Print</vt:lpstr>
      <vt:lpstr>1_Office 主题​​</vt:lpstr>
      <vt:lpstr>2_Office 主题​​</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紫色沉稳简约毕业答辩毕业论文答辩PPT</dc:title>
  <dc:creator>lenovo</dc:creator>
  <cp:lastModifiedBy>foryou</cp:lastModifiedBy>
  <cp:revision>167</cp:revision>
  <dcterms:created xsi:type="dcterms:W3CDTF">2019-03-09T08:01:00Z</dcterms:created>
  <dcterms:modified xsi:type="dcterms:W3CDTF">2021-01-15T02:15:10Z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