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66" r:id="rId3"/>
  </p:sldMasterIdLst>
  <p:notesMasterIdLst>
    <p:notesMasterId r:id="rId14"/>
  </p:notesMasterIdLst>
  <p:sldIdLst>
    <p:sldId id="3228" r:id="rId4"/>
    <p:sldId id="310" r:id="rId5"/>
    <p:sldId id="335" r:id="rId6"/>
    <p:sldId id="3238" r:id="rId7"/>
    <p:sldId id="548" r:id="rId8"/>
    <p:sldId id="272" r:id="rId9"/>
    <p:sldId id="296" r:id="rId10"/>
    <p:sldId id="529" r:id="rId11"/>
    <p:sldId id="331" r:id="rId12"/>
    <p:sldId id="3239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3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298"/>
    <a:srgbClr val="286B9F"/>
    <a:srgbClr val="1C6299"/>
    <a:srgbClr val="1B6299"/>
    <a:srgbClr val="1A78C3"/>
    <a:srgbClr val="1A78C2"/>
    <a:srgbClr val="8609AD"/>
    <a:srgbClr val="96C4D1"/>
    <a:srgbClr val="6F3A97"/>
    <a:srgbClr val="D7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94660"/>
  </p:normalViewPr>
  <p:slideViewPr>
    <p:cSldViewPr snapToGrid="0" showGuides="1">
      <p:cViewPr varScale="1">
        <p:scale>
          <a:sx n="125" d="100"/>
          <a:sy n="125" d="100"/>
        </p:scale>
        <p:origin x="108" y="228"/>
      </p:cViewPr>
      <p:guideLst>
        <p:guide orient="horz" pos="2180"/>
        <p:guide pos="38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4429;&#27922;&#36920;\&#23398;&#20064;\&#35835;&#21338;&#30340;&#39044;&#26399;&#35843;&#30740;\&#21160;&#26426;&#22270;&#3492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4429;&#27922;&#36920;\&#23398;&#20064;\&#35835;&#21338;&#30340;&#39044;&#26399;&#35843;&#30740;\&#21160;&#26426;&#22270;&#3492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4429;&#27922;&#36920;\&#23398;&#20064;\&#35835;&#21338;&#30340;&#39044;&#26399;&#35843;&#30740;\Nature_PhD%20survey_Anon_v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4429;&#27922;&#36920;\&#23398;&#20064;\&#35835;&#21338;&#30340;&#39044;&#26399;&#35843;&#30740;\Nature_PhD%20survey_Anon_v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24429;&#27922;&#36920;\&#23398;&#20064;\&#35835;&#21338;&#30340;&#39044;&#26399;&#35843;&#30740;\Nature_PhD%20survey_Anon_v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200" b="0" i="0" u="none" strike="noStrike" kern="1200" cap="all" spc="5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 lang="zh-CN" altLang="en-US" sz="1200" b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攻读博士学位的主要动机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</a:gradFill>
            <a:ln>
              <a:noFill/>
            </a:ln>
            <a:effectLst/>
          </c:spPr>
          <c:invertIfNegative val="0"/>
          <c:cat>
            <c:strRef>
              <c:f>[动机图表.xlsx]Sheet1!$C$26:$C$34</c:f>
              <c:strCache>
                <c:ptCount val="9"/>
                <c:pt idx="0">
                  <c:v>谋得更好的工作和职业发展空间</c:v>
                </c:pt>
                <c:pt idx="1">
                  <c:v>对学术研究的热情</c:v>
                </c:pt>
                <c:pt idx="2">
                  <c:v>未来在大学或研究机构就职</c:v>
                </c:pt>
                <c:pt idx="3">
                  <c:v>带来更高经济收益</c:v>
                </c:pt>
                <c:pt idx="4">
                  <c:v>社会对高学历的普遍要求</c:v>
                </c:pt>
                <c:pt idx="5">
                  <c:v>家庭期待</c:v>
                </c:pt>
                <c:pt idx="6">
                  <c:v>对高学历的崇拜</c:v>
                </c:pt>
                <c:pt idx="7">
                  <c:v>延缓就业</c:v>
                </c:pt>
                <c:pt idx="8">
                  <c:v>缺乏明确目标</c:v>
                </c:pt>
              </c:strCache>
            </c:strRef>
          </c:cat>
          <c:val>
            <c:numRef>
              <c:f>[动机图表.xlsx]Sheet1!$D$26:$D$34</c:f>
              <c:numCache>
                <c:formatCode>General</c:formatCode>
                <c:ptCount val="9"/>
                <c:pt idx="0">
                  <c:v>5.4</c:v>
                </c:pt>
                <c:pt idx="1">
                  <c:v>5.0999999999999996</c:v>
                </c:pt>
                <c:pt idx="2">
                  <c:v>4.9000000000000004</c:v>
                </c:pt>
                <c:pt idx="3">
                  <c:v>4.5999999999999996</c:v>
                </c:pt>
                <c:pt idx="4">
                  <c:v>4.4000000000000004</c:v>
                </c:pt>
                <c:pt idx="5">
                  <c:v>3.6</c:v>
                </c:pt>
                <c:pt idx="6">
                  <c:v>3.3</c:v>
                </c:pt>
                <c:pt idx="7">
                  <c:v>2.8</c:v>
                </c:pt>
                <c:pt idx="8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C-41A6-90BE-E3D29E2D6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26"/>
        <c:overlap val="-58"/>
        <c:axId val="71647232"/>
        <c:axId val="71650688"/>
      </c:barChart>
      <c:catAx>
        <c:axId val="71647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  <c:crossAx val="71650688"/>
        <c:crosses val="autoZero"/>
        <c:auto val="1"/>
        <c:lblAlgn val="ctr"/>
        <c:lblOffset val="100"/>
        <c:noMultiLvlLbl val="0"/>
      </c:catAx>
      <c:valAx>
        <c:axId val="7165068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c:spPr>
        </c:majorGridlines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数据来源：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《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通往</a:t>
                </a:r>
                <a:r>
                  <a:rPr lang="en-US" altLang="zh-CN" sz="900" cap="none">
                    <a:solidFill>
                      <a:schemeClr val="tx1">
                        <a:lumMod val="65000"/>
                        <a:lumOff val="35000"/>
                      </a:schemeClr>
                    </a:solidFill>
                    <a:uFillTx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Ph.D</a:t>
                </a:r>
                <a:r>
                  <a:rPr lang="zh-CN" altLang="en-US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之路，中国博士生入学动机的实证研究</a:t>
                </a:r>
                <a:r>
                  <a:rPr lang="en-US" altLang="zh-CN" sz="9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》</a:t>
                </a:r>
                <a:endParaRPr lang="zh-CN" altLang="en-US"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  <a:sym typeface="黑体" panose="02010609060101010101" charset="-122"/>
                </a:endParaRPr>
              </a:p>
            </c:rich>
          </c:tx>
          <c:layout>
            <c:manualLayout>
              <c:xMode val="edge"/>
              <c:yMode val="edge"/>
              <c:x val="0.167638888888889"/>
              <c:y val="0.8888631090487240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  <c:crossAx val="71647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lang="zh-CN" sz="1000">
          <a:solidFill>
            <a:sysClr val="windowText" lastClr="000000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  <a:sym typeface="黑体" panose="02010609060101010101" charset="-122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200" b="0" i="0" u="none" strike="noStrike" kern="1200" spc="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 lang="zh-CN" altLang="en-US" sz="120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不同学科学生攻读博士学位动机对比</a:t>
            </a:r>
          </a:p>
        </c:rich>
      </c:tx>
      <c:layout>
        <c:manualLayout>
          <c:xMode val="edge"/>
          <c:yMode val="edge"/>
          <c:x val="0.27871148459383799"/>
          <c:y val="1.612903225806449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04033613445378E-2"/>
          <c:y val="9.6526054590570703E-2"/>
          <c:w val="0.93494677871148502"/>
          <c:h val="0.63409429280397001"/>
        </c:manualLayout>
      </c:layout>
      <c:lineChart>
        <c:grouping val="standard"/>
        <c:varyColors val="0"/>
        <c:ser>
          <c:idx val="0"/>
          <c:order val="0"/>
          <c:tx>
            <c:strRef>
              <c:f>[动机图表.xlsx]Sheet2!$B$1</c:f>
              <c:strCache>
                <c:ptCount val="1"/>
                <c:pt idx="0">
                  <c:v>人文社科偏好值</c:v>
                </c:pt>
              </c:strCache>
            </c:strRef>
          </c:tx>
          <c:spPr>
            <a:ln w="28575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[动机图表.xlsx]Sheet2!$A$2:$A$10</c:f>
              <c:strCache>
                <c:ptCount val="9"/>
                <c:pt idx="0">
                  <c:v>职业前景</c:v>
                </c:pt>
                <c:pt idx="1">
                  <c:v>学术热情</c:v>
                </c:pt>
                <c:pt idx="2">
                  <c:v>稳定职业</c:v>
                </c:pt>
                <c:pt idx="3">
                  <c:v>经济收益</c:v>
                </c:pt>
                <c:pt idx="4">
                  <c:v>社会压力</c:v>
                </c:pt>
                <c:pt idx="5">
                  <c:v>家庭期待</c:v>
                </c:pt>
                <c:pt idx="6">
                  <c:v>追求学历</c:v>
                </c:pt>
                <c:pt idx="7">
                  <c:v>延缓就业</c:v>
                </c:pt>
                <c:pt idx="8">
                  <c:v>没有目标</c:v>
                </c:pt>
              </c:strCache>
            </c:strRef>
          </c:cat>
          <c:val>
            <c:numRef>
              <c:f>[动机图表.xlsx]Sheet2!$B$2:$B$10</c:f>
              <c:numCache>
                <c:formatCode>General</c:formatCode>
                <c:ptCount val="9"/>
                <c:pt idx="0">
                  <c:v>5.41</c:v>
                </c:pt>
                <c:pt idx="1">
                  <c:v>5.22</c:v>
                </c:pt>
                <c:pt idx="2">
                  <c:v>5.13</c:v>
                </c:pt>
                <c:pt idx="3">
                  <c:v>4.37</c:v>
                </c:pt>
                <c:pt idx="4">
                  <c:v>4.34</c:v>
                </c:pt>
                <c:pt idx="5">
                  <c:v>3.41</c:v>
                </c:pt>
                <c:pt idx="6">
                  <c:v>3.26</c:v>
                </c:pt>
                <c:pt idx="7">
                  <c:v>2.66</c:v>
                </c:pt>
                <c:pt idx="8" formatCode="0.00_ 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AA-41B1-85AE-2AE5BDE681D2}"/>
            </c:ext>
          </c:extLst>
        </c:ser>
        <c:ser>
          <c:idx val="1"/>
          <c:order val="1"/>
          <c:tx>
            <c:strRef>
              <c:f>[动机图表.xlsx]Sheet2!$C$1</c:f>
              <c:strCache>
                <c:ptCount val="1"/>
                <c:pt idx="0">
                  <c:v>自然科学偏好值</c:v>
                </c:pt>
              </c:strCache>
            </c:strRef>
          </c:tx>
          <c:spPr>
            <a:ln w="28575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[动机图表.xlsx]Sheet2!$A$2:$A$10</c:f>
              <c:strCache>
                <c:ptCount val="9"/>
                <c:pt idx="0">
                  <c:v>职业前景</c:v>
                </c:pt>
                <c:pt idx="1">
                  <c:v>学术热情</c:v>
                </c:pt>
                <c:pt idx="2">
                  <c:v>稳定职业</c:v>
                </c:pt>
                <c:pt idx="3">
                  <c:v>经济收益</c:v>
                </c:pt>
                <c:pt idx="4">
                  <c:v>社会压力</c:v>
                </c:pt>
                <c:pt idx="5">
                  <c:v>家庭期待</c:v>
                </c:pt>
                <c:pt idx="6">
                  <c:v>追求学历</c:v>
                </c:pt>
                <c:pt idx="7">
                  <c:v>延缓就业</c:v>
                </c:pt>
                <c:pt idx="8">
                  <c:v>没有目标</c:v>
                </c:pt>
              </c:strCache>
            </c:strRef>
          </c:cat>
          <c:val>
            <c:numRef>
              <c:f>[动机图表.xlsx]Sheet2!$C$2:$C$10</c:f>
              <c:numCache>
                <c:formatCode>General</c:formatCode>
                <c:ptCount val="9"/>
                <c:pt idx="0">
                  <c:v>5.45</c:v>
                </c:pt>
                <c:pt idx="1">
                  <c:v>4.95</c:v>
                </c:pt>
                <c:pt idx="2">
                  <c:v>4.8499999999999996</c:v>
                </c:pt>
                <c:pt idx="3">
                  <c:v>4.6399999999999997</c:v>
                </c:pt>
                <c:pt idx="4">
                  <c:v>4.42</c:v>
                </c:pt>
                <c:pt idx="5">
                  <c:v>3.65</c:v>
                </c:pt>
                <c:pt idx="6">
                  <c:v>3.32</c:v>
                </c:pt>
                <c:pt idx="7">
                  <c:v>2.94</c:v>
                </c:pt>
                <c:pt idx="8">
                  <c:v>2.68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AA-41B1-85AE-2AE5BDE68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7314816"/>
        <c:axId val="198701440"/>
      </c:lineChart>
      <c:catAx>
        <c:axId val="197314816"/>
        <c:scaling>
          <c:orientation val="minMax"/>
        </c:scaling>
        <c:delete val="0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r>
                  <a:rPr lang="zh-CN" altLang="en-US" sz="9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数据来源：</a:t>
                </a:r>
                <a:r>
                  <a:rPr lang="en-US" altLang="zh-CN" sz="9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《</a:t>
                </a:r>
                <a:r>
                  <a:rPr lang="zh-CN" altLang="en-US" sz="9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通往</a:t>
                </a:r>
                <a:r>
                  <a:rPr lang="en-US" altLang="zh-CN" sz="9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Ph.D</a:t>
                </a:r>
                <a:r>
                  <a:rPr lang="zh-CN" altLang="en-US" sz="9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之路：中国博士生入学动机的实证研究</a:t>
                </a:r>
                <a:r>
                  <a:rPr lang="en-US" altLang="zh-CN" sz="900"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》</a:t>
                </a:r>
              </a:p>
            </c:rich>
          </c:tx>
          <c:layout>
            <c:manualLayout>
              <c:xMode val="edge"/>
              <c:yMode val="edge"/>
              <c:x val="0.20389363027108601"/>
              <c:y val="0.9028657586788769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  <c:crossAx val="198701440"/>
        <c:crosses val="autoZero"/>
        <c:auto val="1"/>
        <c:lblAlgn val="ctr"/>
        <c:lblOffset val="100"/>
        <c:noMultiLvlLbl val="0"/>
      </c:catAx>
      <c:valAx>
        <c:axId val="198701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  <c:crossAx val="197314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29728498602530301"/>
          <c:y val="0.825810083242974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28575" cap="flat" cmpd="sng" algn="ctr">
      <a:solidFill>
        <a:schemeClr val="accent1"/>
      </a:solidFill>
      <a:prstDash val="solid"/>
      <a:round/>
    </a:ln>
    <a:effectLst/>
  </c:spPr>
  <c:txPr>
    <a:bodyPr/>
    <a:lstStyle/>
    <a:p>
      <a:pPr>
        <a:defRPr lang="zh-CN">
          <a:latin typeface="黑体" panose="02010609060101010101" charset="-122"/>
          <a:ea typeface="黑体" panose="02010609060101010101" charset="-122"/>
          <a:cs typeface="黑体" panose="02010609060101010101" charset="-122"/>
          <a:sym typeface="黑体" panose="02010609060101010101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200" b="0" i="0" u="none" strike="noStrike" kern="1200" spc="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 lang="zh-CN" altLang="en-US" sz="120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对博士生生涯的满意度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43570865106495"/>
          <c:y val="0.23817247904839101"/>
          <c:w val="0.77294241388377705"/>
          <c:h val="0.65612327656123304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'[Nature_PhD survey_Anon_v1.xlsx]博士生涯满意度'!$A$5</c:f>
              <c:strCache>
                <c:ptCount val="1"/>
                <c:pt idx="0">
                  <c:v>中国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survey_Anon_v1.xlsx]博士生涯满意度'!$N$2:$P$2</c:f>
              <c:strCache>
                <c:ptCount val="3"/>
                <c:pt idx="0">
                  <c:v>不满意</c:v>
                </c:pt>
                <c:pt idx="1">
                  <c:v>中立</c:v>
                </c:pt>
                <c:pt idx="2">
                  <c:v>满意</c:v>
                </c:pt>
              </c:strCache>
            </c:strRef>
          </c:cat>
          <c:val>
            <c:numRef>
              <c:f>'[Nature_PhD survey_Anon_v1.xlsx]博士生涯满意度'!$B$5:$D$5</c:f>
              <c:numCache>
                <c:formatCode>0%</c:formatCode>
                <c:ptCount val="3"/>
                <c:pt idx="0">
                  <c:v>0.2</c:v>
                </c:pt>
                <c:pt idx="1">
                  <c:v>0.25</c:v>
                </c:pt>
                <c:pt idx="2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FB-4142-B6B9-BDFC37B95307}"/>
            </c:ext>
          </c:extLst>
        </c:ser>
        <c:ser>
          <c:idx val="3"/>
          <c:order val="1"/>
          <c:tx>
            <c:strRef>
              <c:f>'[Nature_PhD survey_Anon_v1.xlsx]博士生涯满意度'!$M$4</c:f>
              <c:strCache>
                <c:ptCount val="1"/>
                <c:pt idx="0">
                  <c:v>中国以外地区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survey_Anon_v1.xlsx]博士生涯满意度'!$N$2:$P$2</c:f>
              <c:strCache>
                <c:ptCount val="3"/>
                <c:pt idx="0">
                  <c:v>不满意</c:v>
                </c:pt>
                <c:pt idx="1">
                  <c:v>中立</c:v>
                </c:pt>
                <c:pt idx="2">
                  <c:v>满意</c:v>
                </c:pt>
              </c:strCache>
            </c:strRef>
          </c:cat>
          <c:val>
            <c:numRef>
              <c:f>'[Nature_PhD survey_Anon_v1.xlsx]博士生涯满意度'!$N$4:$P$4</c:f>
              <c:numCache>
                <c:formatCode>0%</c:formatCode>
                <c:ptCount val="3"/>
                <c:pt idx="0">
                  <c:v>0.18</c:v>
                </c:pt>
                <c:pt idx="1">
                  <c:v>0.1</c:v>
                </c:pt>
                <c:pt idx="2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FB-4142-B6B9-BDFC37B95307}"/>
            </c:ext>
          </c:extLst>
        </c:ser>
        <c:ser>
          <c:idx val="4"/>
          <c:order val="2"/>
          <c:tx>
            <c:strRef>
              <c:f>'[Nature_PhD survey_Anon_v1.xlsx]博士生涯满意度'!$M$3</c:f>
              <c:strCache>
                <c:ptCount val="1"/>
                <c:pt idx="0">
                  <c:v>全球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survey_Anon_v1.xlsx]博士生涯满意度'!$N$2:$P$2</c:f>
              <c:strCache>
                <c:ptCount val="3"/>
                <c:pt idx="0">
                  <c:v>不满意</c:v>
                </c:pt>
                <c:pt idx="1">
                  <c:v>中立</c:v>
                </c:pt>
                <c:pt idx="2">
                  <c:v>满意</c:v>
                </c:pt>
              </c:strCache>
            </c:strRef>
          </c:cat>
          <c:val>
            <c:numRef>
              <c:f>'[Nature_PhD survey_Anon_v1.xlsx]博士生涯满意度'!$N$3:$P$3</c:f>
              <c:numCache>
                <c:formatCode>0%</c:formatCode>
                <c:ptCount val="3"/>
                <c:pt idx="0">
                  <c:v>0.19</c:v>
                </c:pt>
                <c:pt idx="1">
                  <c:v>0.11</c:v>
                </c:pt>
                <c:pt idx="2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FB-4142-B6B9-BDFC37B9530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189440"/>
        <c:axId val="202203520"/>
      </c:barChart>
      <c:catAx>
        <c:axId val="20218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7E8EA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  <c:crossAx val="202203520"/>
        <c:crosses val="autoZero"/>
        <c:auto val="1"/>
        <c:lblAlgn val="ctr"/>
        <c:lblOffset val="100"/>
        <c:noMultiLvlLbl val="0"/>
      </c:catAx>
      <c:valAx>
        <c:axId val="202203520"/>
        <c:scaling>
          <c:orientation val="minMax"/>
        </c:scaling>
        <c:delete val="1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数据源：</a:t>
                </a:r>
                <a:r>
                  <a:rPr lang="en-US" altLang="zh-CN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Nature</a:t>
                </a:r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杂志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one"/>
        <c:crossAx val="202189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31852626077867802"/>
          <c:y val="0.135617016418009"/>
          <c:w val="0.35552240709916499"/>
          <c:h val="7.6648291069459806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28575" cap="flat" cmpd="sng" algn="ctr">
      <a:solidFill>
        <a:schemeClr val="accent1"/>
      </a:solidFill>
      <a:prstDash val="solid"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ysClr val="windowText" lastClr="000000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  <a:sym typeface="黑体" panose="02010609060101010101" charset="-122"/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200" b="0" i="0" u="none" strike="noStrike" kern="1200" spc="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 lang="zh-CN" altLang="en-US" sz="120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对读博决策的满意度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073201782304"/>
          <c:y val="0.206697459584296"/>
          <c:w val="0.77288351368555097"/>
          <c:h val="0.67921478060046203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'[Nature_PhD survey_Anon_v1.xlsx]对读博决策的满意度'!$M$4</c:f>
              <c:strCache>
                <c:ptCount val="1"/>
                <c:pt idx="0">
                  <c:v>中国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survey_Anon_v1.xlsx]对读博决策的满意度'!$N$3:$P$3</c:f>
              <c:strCache>
                <c:ptCount val="3"/>
                <c:pt idx="0">
                  <c:v>不满意</c:v>
                </c:pt>
                <c:pt idx="1">
                  <c:v>中立</c:v>
                </c:pt>
                <c:pt idx="2">
                  <c:v>满意</c:v>
                </c:pt>
              </c:strCache>
            </c:strRef>
          </c:cat>
          <c:val>
            <c:numRef>
              <c:f>'[Nature_PhD survey_Anon_v1.xlsx]对读博决策的满意度'!$N$4:$P$4</c:f>
              <c:numCache>
                <c:formatCode>0%</c:formatCode>
                <c:ptCount val="3"/>
                <c:pt idx="0">
                  <c:v>0.162091503267974</c:v>
                </c:pt>
                <c:pt idx="1">
                  <c:v>0.22222222222222199</c:v>
                </c:pt>
                <c:pt idx="2">
                  <c:v>0.61568627450980395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69-465C-9E8A-7DFDD8C060E1}"/>
            </c:ext>
          </c:extLst>
        </c:ser>
        <c:ser>
          <c:idx val="3"/>
          <c:order val="1"/>
          <c:tx>
            <c:strRef>
              <c:f>'[Nature_PhD survey_Anon_v1.xlsx]对读博决策的满意度'!$M$5</c:f>
              <c:strCache>
                <c:ptCount val="1"/>
                <c:pt idx="0">
                  <c:v>中国以外地区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survey_Anon_v1.xlsx]对读博决策的满意度'!$N$3:$P$3</c:f>
              <c:strCache>
                <c:ptCount val="3"/>
                <c:pt idx="0">
                  <c:v>不满意</c:v>
                </c:pt>
                <c:pt idx="1">
                  <c:v>中立</c:v>
                </c:pt>
                <c:pt idx="2">
                  <c:v>满意</c:v>
                </c:pt>
              </c:strCache>
            </c:strRef>
          </c:cat>
          <c:val>
            <c:numRef>
              <c:f>'[Nature_PhD survey_Anon_v1.xlsx]对读博决策的满意度'!$N$5:$P$5</c:f>
              <c:numCache>
                <c:formatCode>0%</c:formatCode>
                <c:ptCount val="3"/>
                <c:pt idx="0">
                  <c:v>0.158591036877791</c:v>
                </c:pt>
                <c:pt idx="1">
                  <c:v>8.5993054407143998E-2</c:v>
                </c:pt>
                <c:pt idx="2">
                  <c:v>0.75541590871506503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69-465C-9E8A-7DFDD8C060E1}"/>
            </c:ext>
          </c:extLst>
        </c:ser>
        <c:ser>
          <c:idx val="4"/>
          <c:order val="2"/>
          <c:tx>
            <c:strRef>
              <c:f>'[Nature_PhD survey_Anon_v1.xlsx]对读博决策的满意度'!$M$6</c:f>
              <c:strCache>
                <c:ptCount val="1"/>
                <c:pt idx="0">
                  <c:v>全球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survey_Anon_v1.xlsx]对读博决策的满意度'!$N$3:$P$3</c:f>
              <c:strCache>
                <c:ptCount val="3"/>
                <c:pt idx="0">
                  <c:v>不满意</c:v>
                </c:pt>
                <c:pt idx="1">
                  <c:v>中立</c:v>
                </c:pt>
                <c:pt idx="2">
                  <c:v>满意</c:v>
                </c:pt>
              </c:strCache>
            </c:strRef>
          </c:cat>
          <c:val>
            <c:numRef>
              <c:f>'[Nature_PhD survey_Anon_v1.xlsx]对读博决策的满意度'!$N$6:$P$6</c:f>
              <c:numCache>
                <c:formatCode>0%</c:formatCode>
                <c:ptCount val="3"/>
                <c:pt idx="0">
                  <c:v>0.158984145625367</c:v>
                </c:pt>
                <c:pt idx="1">
                  <c:v>0.101291837933059</c:v>
                </c:pt>
                <c:pt idx="2">
                  <c:v>0.73972401644157504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69-465C-9E8A-7DFDD8C060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9442816"/>
        <c:axId val="199444352"/>
      </c:barChart>
      <c:catAx>
        <c:axId val="199442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7E8EA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  <c:crossAx val="199444352"/>
        <c:crosses val="autoZero"/>
        <c:auto val="1"/>
        <c:lblAlgn val="ctr"/>
        <c:lblOffset val="100"/>
        <c:noMultiLvlLbl val="0"/>
      </c:catAx>
      <c:valAx>
        <c:axId val="199444352"/>
        <c:scaling>
          <c:orientation val="minMax"/>
        </c:scaling>
        <c:delete val="1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数据源：</a:t>
                </a:r>
                <a:r>
                  <a:rPr lang="en-US" altLang="zh-CN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Nature</a:t>
                </a:r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杂志</a:t>
                </a:r>
              </a:p>
            </c:rich>
          </c:tx>
          <c:layout>
            <c:manualLayout>
              <c:xMode val="edge"/>
              <c:yMode val="edge"/>
              <c:x val="0.386742540816228"/>
              <c:y val="0.91705466746804198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one"/>
        <c:crossAx val="199442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31852626077867802"/>
          <c:y val="0.11861051660649601"/>
          <c:w val="0.35552240709916499"/>
          <c:h val="7.6648291069459806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28575" cap="flat" cmpd="sng" algn="ctr">
      <a:solidFill>
        <a:schemeClr val="accent1"/>
      </a:solidFill>
      <a:prstDash val="solid"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ysClr val="windowText" lastClr="000000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  <a:sym typeface="黑体" panose="02010609060101010101" charset="-122"/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 forceAA="0"/>
          <a:lstStyle/>
          <a:p>
            <a:pPr defTabSz="914400">
              <a:defRPr lang="zh-CN" sz="1200" b="0" i="0" u="none" strike="noStrike" kern="1200" spc="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r>
              <a:rPr lang="zh-CN" altLang="en-US" sz="120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博士项目是否达到预期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729463591604001"/>
          <c:y val="0.25443310048361101"/>
          <c:w val="0.77286861881316404"/>
          <c:h val="0.64857603439011302"/>
        </c:manualLayout>
      </c:layout>
      <c:barChart>
        <c:barDir val="bar"/>
        <c:grouping val="percentStacked"/>
        <c:varyColors val="0"/>
        <c:ser>
          <c:idx val="2"/>
          <c:order val="0"/>
          <c:tx>
            <c:strRef>
              <c:f>'[Nature_PhD survey_Anon_v1.xlsx]博士项目是否达预期'!$L$3</c:f>
              <c:strCache>
                <c:ptCount val="1"/>
                <c:pt idx="0">
                  <c:v>中国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survey_Anon_v1.xlsx]博士项目是否达预期'!$M$2:$O$2</c:f>
              <c:strCache>
                <c:ptCount val="3"/>
                <c:pt idx="0">
                  <c:v>未达到预期</c:v>
                </c:pt>
                <c:pt idx="1">
                  <c:v>达到预期</c:v>
                </c:pt>
                <c:pt idx="2">
                  <c:v>超出预期</c:v>
                </c:pt>
              </c:strCache>
            </c:strRef>
          </c:cat>
          <c:val>
            <c:numRef>
              <c:f>'[Nature_PhD survey_Anon_v1.xlsx]博士项目是否达预期'!$M$3:$O$3</c:f>
              <c:numCache>
                <c:formatCode>0%</c:formatCode>
                <c:ptCount val="3"/>
                <c:pt idx="0">
                  <c:v>0.45098039215686297</c:v>
                </c:pt>
                <c:pt idx="1">
                  <c:v>0.50196078431372504</c:v>
                </c:pt>
                <c:pt idx="2">
                  <c:v>4.7058823529411799E-2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2-442F-84BE-5E5CF5B2B7E8}"/>
            </c:ext>
          </c:extLst>
        </c:ser>
        <c:ser>
          <c:idx val="3"/>
          <c:order val="1"/>
          <c:tx>
            <c:strRef>
              <c:f>'[Nature_PhD survey_Anon_v1.xlsx]博士项目是否达预期'!$L$4</c:f>
              <c:strCache>
                <c:ptCount val="1"/>
                <c:pt idx="0">
                  <c:v>中国以外地区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survey_Anon_v1.xlsx]博士项目是否达预期'!$M$2:$O$2</c:f>
              <c:strCache>
                <c:ptCount val="3"/>
                <c:pt idx="0">
                  <c:v>未达到预期</c:v>
                </c:pt>
                <c:pt idx="1">
                  <c:v>达到预期</c:v>
                </c:pt>
                <c:pt idx="2">
                  <c:v>超出预期</c:v>
                </c:pt>
              </c:strCache>
            </c:strRef>
          </c:cat>
          <c:val>
            <c:numRef>
              <c:f>'[Nature_PhD survey_Anon_v1.xlsx]博士项目是否达预期'!$M$4:$O$4</c:f>
              <c:numCache>
                <c:formatCode>0%</c:formatCode>
                <c:ptCount val="3"/>
                <c:pt idx="0">
                  <c:v>0.36381676864560902</c:v>
                </c:pt>
                <c:pt idx="1">
                  <c:v>0.52902265586241104</c:v>
                </c:pt>
                <c:pt idx="2">
                  <c:v>0.10716057549197899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12-442F-84BE-5E5CF5B2B7E8}"/>
            </c:ext>
          </c:extLst>
        </c:ser>
        <c:ser>
          <c:idx val="4"/>
          <c:order val="2"/>
          <c:tx>
            <c:strRef>
              <c:f>'[Nature_PhD survey_Anon_v1.xlsx]博士项目是否达预期'!$L$5</c:f>
              <c:strCache>
                <c:ptCount val="1"/>
                <c:pt idx="0">
                  <c:v>全球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 forceAA="0"/>
              <a:lstStyle/>
              <a:p>
                <a:pPr>
                  <a:defRPr lang="zh-CN" sz="1000" b="0" i="0" u="none" strike="noStrike" kern="1200" baseline="0">
                    <a:solidFill>
                      <a:sysClr val="windowText" lastClr="000000"/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'[Nature_PhD survey_Anon_v1.xlsx]博士项目是否达预期'!$M$2:$O$2</c:f>
              <c:strCache>
                <c:ptCount val="3"/>
                <c:pt idx="0">
                  <c:v>未达到预期</c:v>
                </c:pt>
                <c:pt idx="1">
                  <c:v>达到预期</c:v>
                </c:pt>
                <c:pt idx="2">
                  <c:v>超出预期</c:v>
                </c:pt>
              </c:strCache>
            </c:strRef>
          </c:cat>
          <c:val>
            <c:numRef>
              <c:f>'[Nature_PhD survey_Anon_v1.xlsx]博士项目是否达预期'!$M$5:$O$5</c:f>
              <c:numCache>
                <c:formatCode>0%</c:formatCode>
                <c:ptCount val="3"/>
                <c:pt idx="0">
                  <c:v>0.37360540223135602</c:v>
                </c:pt>
                <c:pt idx="1">
                  <c:v>0.52598355842630695</c:v>
                </c:pt>
                <c:pt idx="2">
                  <c:v>0.100411039342337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712-442F-84BE-5E5CF5B2B7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02237824"/>
        <c:axId val="202239360"/>
      </c:barChart>
      <c:catAx>
        <c:axId val="20223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F7E8EA"/>
              </a:solidFill>
              <a:prstDash val="solid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 forceAA="0"/>
          <a:lstStyle/>
          <a:p>
            <a:pPr>
              <a:defRPr lang="zh-CN" sz="10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  <c:crossAx val="202239360"/>
        <c:crosses val="autoZero"/>
        <c:auto val="1"/>
        <c:lblAlgn val="ctr"/>
        <c:lblOffset val="100"/>
        <c:noMultiLvlLbl val="0"/>
      </c:catAx>
      <c:valAx>
        <c:axId val="202239360"/>
        <c:scaling>
          <c:orientation val="minMax"/>
        </c:scaling>
        <c:delete val="1"/>
        <c:axPos val="b"/>
        <c:title>
          <c:tx>
            <c:rich>
              <a:bodyPr rot="0" spcFirstLastPara="0" vertOverflow="ellipsis" vert="horz" wrap="square" anchor="ctr" anchorCtr="1"/>
              <a:lstStyle/>
              <a:p>
                <a:pPr defTabSz="914400">
                  <a:defRPr lang="zh-CN"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defRPr>
                </a:pPr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数据源：</a:t>
                </a:r>
                <a:r>
                  <a:rPr lang="en-US" altLang="zh-CN" i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Nature</a:t>
                </a:r>
                <a:r>
                  <a:rPr lang="zh-CN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  <a:sym typeface="黑体" panose="02010609060101010101" charset="-122"/>
                  </a:rPr>
                  <a:t>杂志</a:t>
                </a:r>
              </a:p>
            </c:rich>
          </c:tx>
          <c:layout>
            <c:manualLayout>
              <c:xMode val="edge"/>
              <c:yMode val="edge"/>
              <c:x val="0.39007111994332999"/>
              <c:y val="0.9263616557734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one"/>
        <c:crossAx val="20223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egendEntry>
        <c:idx val="1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egendEntry>
        <c:idx val="2"/>
        <c:txPr>
          <a:bodyPr rot="0" spcFirstLastPara="0" vertOverflow="ellipsis" vert="horz" wrap="square" anchor="ctr" anchorCtr="1" forceAA="0"/>
          <a:lstStyle/>
          <a:p>
            <a:pPr>
              <a:defRPr lang="zh-CN" sz="900" b="0" i="0" u="none" strike="noStrike" kern="1200" baseline="0">
                <a:solidFill>
                  <a:sysClr val="windowText" lastClr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defRPr>
            </a:pPr>
            <a:endParaRPr lang="zh-CN"/>
          </a:p>
        </c:txPr>
      </c:legendEntry>
      <c:layout>
        <c:manualLayout>
          <c:xMode val="edge"/>
          <c:yMode val="edge"/>
          <c:x val="0.31852626077867802"/>
          <c:y val="0.14037300988967699"/>
          <c:w val="0.35552240709916499"/>
          <c:h val="7.6648291069459806E-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 forceAA="0"/>
        <a:lstStyle/>
        <a:p>
          <a:pPr>
            <a:defRPr lang="zh-CN" sz="900" b="0" i="0" u="none" strike="noStrike" kern="1200" baseline="0">
              <a:solidFill>
                <a:sysClr val="windowText" lastClr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28575" cap="flat" cmpd="sng" algn="ctr">
      <a:solidFill>
        <a:schemeClr val="accent1"/>
      </a:solidFill>
      <a:prstDash val="solid"/>
      <a:round/>
    </a:ln>
    <a:effectLst>
      <a:outerShdw blurRad="63500" dist="37357" dir="2700000" sx="0" sy="0" rotWithShape="0">
        <a:scrgbClr r="0" g="0" b="0"/>
      </a:outerShdw>
    </a:effectLst>
  </c:spPr>
  <c:txPr>
    <a:bodyPr/>
    <a:lstStyle/>
    <a:p>
      <a:pPr>
        <a:defRPr lang="zh-CN">
          <a:solidFill>
            <a:sysClr val="windowText" lastClr="000000"/>
          </a:solidFill>
          <a:latin typeface="黑体" panose="02010609060101010101" charset="-122"/>
          <a:ea typeface="黑体" panose="02010609060101010101" charset="-122"/>
          <a:cs typeface="黑体" panose="02010609060101010101" charset="-122"/>
          <a:sym typeface="黑体" panose="02010609060101010101" charset="-122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93C12-D317-442F-945E-D6517EECB5C8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33A62-8780-4CAA-8D19-25292B7F56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995DCBA-0CD2-47DC-90CF-EC7D70760B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5546F3-DA74-492A-8CCE-24C0562514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933A62-8780-4CAA-8D19-25292B7F568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90" y="987428"/>
            <a:ext cx="617219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8" cy="16001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90" y="987428"/>
            <a:ext cx="617219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7530" indent="0">
              <a:buNone/>
              <a:defRPr sz="2000"/>
            </a:lvl5pPr>
            <a:lvl6pPr marL="2284730" indent="0">
              <a:buNone/>
              <a:defRPr sz="2000"/>
            </a:lvl6pPr>
            <a:lvl7pPr marL="2741930" indent="0">
              <a:buNone/>
              <a:defRPr sz="2000"/>
            </a:lvl7pPr>
            <a:lvl8pPr marL="3198495" indent="0">
              <a:buNone/>
              <a:defRPr sz="2000"/>
            </a:lvl8pPr>
            <a:lvl9pPr marL="365569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3765" indent="0">
              <a:buNone/>
              <a:defRPr sz="1200"/>
            </a:lvl3pPr>
            <a:lvl4pPr marL="1370965" indent="0">
              <a:buNone/>
              <a:defRPr sz="1000"/>
            </a:lvl4pPr>
            <a:lvl5pPr marL="1827530" indent="0">
              <a:buNone/>
              <a:defRPr sz="1000"/>
            </a:lvl5pPr>
            <a:lvl6pPr marL="2284730" indent="0">
              <a:buNone/>
              <a:defRPr sz="1000"/>
            </a:lvl6pPr>
            <a:lvl7pPr marL="2741930" indent="0">
              <a:buNone/>
              <a:defRPr sz="1000"/>
            </a:lvl7pPr>
            <a:lvl8pPr marL="3198495" indent="0">
              <a:buNone/>
              <a:defRPr sz="1000"/>
            </a:lvl8pPr>
            <a:lvl9pPr marL="365569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8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2" y="365128"/>
            <a:ext cx="7734301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6DC35-3D39-4E5D-813A-1465AB5946E1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BC6EB1-3B9C-423A-A463-BABF6B6D69D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2" y="1122364"/>
            <a:ext cx="9144000" cy="2387600"/>
          </a:xfrm>
        </p:spPr>
        <p:txBody>
          <a:bodyPr anchor="b"/>
          <a:lstStyle>
            <a:lvl1pPr algn="ctr">
              <a:defRPr sz="59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2" y="3602038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3765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7530" indent="0" algn="ctr">
              <a:buNone/>
              <a:defRPr sz="1600"/>
            </a:lvl5pPr>
            <a:lvl6pPr marL="2284730" indent="0" algn="ctr">
              <a:buNone/>
              <a:defRPr sz="1600"/>
            </a:lvl6pPr>
            <a:lvl7pPr marL="2741930" indent="0" algn="ctr">
              <a:buNone/>
              <a:defRPr sz="1600"/>
            </a:lvl7pPr>
            <a:lvl8pPr marL="3198495" indent="0" algn="ctr">
              <a:buNone/>
              <a:defRPr sz="1600"/>
            </a:lvl8pPr>
            <a:lvl9pPr marL="3655695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599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4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1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1" y="1825627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90" y="2505076"/>
            <a:ext cx="5157786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7530" indent="0">
              <a:buNone/>
              <a:defRPr sz="1600" b="1"/>
            </a:lvl5pPr>
            <a:lvl6pPr marL="2284730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8495" indent="0">
              <a:buNone/>
              <a:defRPr sz="1600" b="1"/>
            </a:lvl8pPr>
            <a:lvl9pPr marL="365569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6"/>
            <a:ext cx="5183189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1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 advTm="3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7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72DE3-FE0A-428A-AB10-325226F2F564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7F20-4EEE-4847-AC76-B538472E8A3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ransition spd="slow" advClick="0" advTm="1000">
    <p:randomBar dir="vert"/>
  </p:transition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95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2021/1/15 Friday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546580"/>
            <a:ext cx="12191331" cy="1838567"/>
          </a:xfrm>
          <a:prstGeom prst="rect">
            <a:avLst/>
          </a:prstGeom>
          <a:solidFill>
            <a:srgbClr val="1A7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45909" y="2968003"/>
            <a:ext cx="56692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3765">
              <a:defRPr/>
            </a:pPr>
            <a:r>
              <a:rPr lang="zh-CN" altLang="en-US" sz="5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读博还是不读博？</a:t>
            </a:r>
            <a:endParaRPr lang="en-US" altLang="zh-CN" sz="5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6" name="TextBox 2"/>
          <p:cNvSpPr txBox="1"/>
          <p:nvPr/>
        </p:nvSpPr>
        <p:spPr>
          <a:xfrm>
            <a:off x="4857750" y="5083711"/>
            <a:ext cx="241173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sz="2000" b="1" dirty="0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" panose="020B0606030504020204" pitchFamily="34" charset="0"/>
                <a:sym typeface="Arial" panose="020B0604020202020204" pitchFamily="34" charset="0"/>
              </a:rPr>
              <a:t>白丹妮          彭洒逸</a:t>
            </a:r>
          </a:p>
        </p:txBody>
      </p:sp>
    </p:spTree>
  </p:cSld>
  <p:clrMapOvr>
    <a:masterClrMapping/>
  </p:clrMapOvr>
  <p:transition spd="slow" advClick="0" advTm="1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5" y="1800225"/>
            <a:ext cx="12191365" cy="3323590"/>
          </a:xfrm>
          <a:prstGeom prst="rect">
            <a:avLst/>
          </a:prstGeom>
          <a:solidFill>
            <a:srgbClr val="1A7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 dirty="0">
              <a:solidFill>
                <a:prstClr val="white"/>
              </a:solidFill>
              <a:latin typeface="Calibri" panose="020F0502020204030204"/>
              <a:ea typeface="等线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1165" y="2231390"/>
            <a:ext cx="11330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720090" algn="l" fontAlgn="auto">
              <a:lnSpc>
                <a:spcPct val="150000"/>
              </a:lnSpc>
            </a:pPr>
            <a:r>
              <a:rPr lang="zh-CN" sz="2800" b="1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读</a:t>
            </a:r>
            <a:r>
              <a:rPr lang="zh-CN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博与否只是人生需面临的众多选择之一。读博不是唯一出路，还有很多其他人生选择；读博又是一条独特的道路，带给人们“不读博”就感受不到的人生体验。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问题提出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610404" y="6583649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Tsinghua University of China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53" name="矩形 52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9137792" y="6583649"/>
            <a:ext cx="2484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Central South University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0" name="直接连接符 59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61" name="组合 60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62" name="椭圆 61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椭圆 63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5" name="图片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3610316" y="1015609"/>
            <a:ext cx="7839860" cy="2528468"/>
            <a:chOff x="4769961" y="1295399"/>
            <a:chExt cx="3312003" cy="3297941"/>
          </a:xfrm>
        </p:grpSpPr>
        <p:sp>
          <p:nvSpPr>
            <p:cNvPr id="67" name="矩形 66"/>
            <p:cNvSpPr/>
            <p:nvPr/>
          </p:nvSpPr>
          <p:spPr>
            <a:xfrm>
              <a:off x="4770014" y="1295399"/>
              <a:ext cx="3311940" cy="32831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68" name="组合 67"/>
            <p:cNvGrpSpPr/>
            <p:nvPr/>
          </p:nvGrpSpPr>
          <p:grpSpPr>
            <a:xfrm>
              <a:off x="4769961" y="4485339"/>
              <a:ext cx="3312003" cy="108001"/>
              <a:chOff x="4769961" y="6899324"/>
              <a:chExt cx="3312003" cy="108001"/>
            </a:xfrm>
          </p:grpSpPr>
          <p:sp>
            <p:nvSpPr>
              <p:cNvPr id="73" name="矩形 72"/>
              <p:cNvSpPr/>
              <p:nvPr/>
            </p:nvSpPr>
            <p:spPr>
              <a:xfrm>
                <a:off x="4769961" y="6918899"/>
                <a:ext cx="2916000" cy="72000"/>
              </a:xfrm>
              <a:prstGeom prst="rect">
                <a:avLst/>
              </a:prstGeom>
              <a:solidFill>
                <a:srgbClr val="96C4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C6299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4" name="任意多边形: 形状 73"/>
              <p:cNvSpPr/>
              <p:nvPr/>
            </p:nvSpPr>
            <p:spPr>
              <a:xfrm>
                <a:off x="7209969" y="6899324"/>
                <a:ext cx="871995" cy="108001"/>
              </a:xfrm>
              <a:custGeom>
                <a:avLst/>
                <a:gdLst>
                  <a:gd name="connsiteX0" fmla="*/ 87489 w 871995"/>
                  <a:gd name="connsiteY0" fmla="*/ 0 h 144000"/>
                  <a:gd name="connsiteX1" fmla="*/ 871995 w 871995"/>
                  <a:gd name="connsiteY1" fmla="*/ 0 h 144000"/>
                  <a:gd name="connsiteX2" fmla="*/ 871995 w 871995"/>
                  <a:gd name="connsiteY2" fmla="*/ 144000 h 144000"/>
                  <a:gd name="connsiteX3" fmla="*/ 0 w 871995"/>
                  <a:gd name="connsiteY3" fmla="*/ 144000 h 14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995" h="144000">
                    <a:moveTo>
                      <a:pt x="87489" y="0"/>
                    </a:moveTo>
                    <a:lnTo>
                      <a:pt x="871995" y="0"/>
                    </a:lnTo>
                    <a:lnTo>
                      <a:pt x="871995" y="144000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1B62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5642810" y="2923673"/>
              <a:ext cx="914400" cy="9144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4770146" y="1514181"/>
              <a:ext cx="3251081" cy="2990599"/>
              <a:chOff x="4770146" y="1514181"/>
              <a:chExt cx="3251081" cy="2990599"/>
            </a:xfrm>
          </p:grpSpPr>
          <p:sp>
            <p:nvSpPr>
              <p:cNvPr id="72" name="文本框 71"/>
              <p:cNvSpPr txBox="1"/>
              <p:nvPr/>
            </p:nvSpPr>
            <p:spPr>
              <a:xfrm>
                <a:off x="4830640" y="1642363"/>
                <a:ext cx="3190587" cy="28624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endParaRPr lang="en-US" altLang="zh-CN" sz="2000" dirty="0"/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选择读博也许会让自己在读博的</a:t>
                </a:r>
                <a:r>
                  <a:rPr lang="zh-CN" altLang="en-US" sz="200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四到六年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中懊悔，但如果选择不读博，可能会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遗憾</a:t>
                </a: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一辈子。</a:t>
                </a:r>
              </a:p>
              <a:p>
                <a:pPr marL="285750" indent="-285750">
                  <a:lnSpc>
                    <a:spcPct val="150000"/>
                  </a:lnSpc>
                  <a:buFont typeface="Wingdings" panose="05000000000000000000" pitchFamily="2" charset="2"/>
                  <a:buChar char="l"/>
                </a:pPr>
                <a:r>
                  <a:rPr lang="zh-CN" altLang="en-US" sz="2000" dirty="0" smtClean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读</a:t>
                </a:r>
                <a:r>
                  <a:rPr 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博就意味着选择了挑战和冒险，这条路</a:t>
                </a:r>
                <a:r>
                  <a:rPr 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不同寻常</a:t>
                </a:r>
                <a:r>
                  <a:rPr lang="zh-CN" sz="2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，却充满价值和意义。</a:t>
                </a: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4770146" y="1514181"/>
                <a:ext cx="2021305" cy="520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2000" b="1" dirty="0">
                    <a:solidFill>
                      <a:srgbClr val="1C62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对读博持积极态度：</a:t>
                </a:r>
                <a:endPara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1C6299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3613785" y="4208780"/>
            <a:ext cx="8009890" cy="2059940"/>
            <a:chOff x="4744879" y="3716840"/>
            <a:chExt cx="3337085" cy="2322000"/>
          </a:xfrm>
        </p:grpSpPr>
        <p:sp>
          <p:nvSpPr>
            <p:cNvPr id="76" name="矩形 75"/>
            <p:cNvSpPr/>
            <p:nvPr/>
          </p:nvSpPr>
          <p:spPr>
            <a:xfrm>
              <a:off x="4769963" y="3716840"/>
              <a:ext cx="3312000" cy="232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77" name="组合 76"/>
            <p:cNvGrpSpPr/>
            <p:nvPr/>
          </p:nvGrpSpPr>
          <p:grpSpPr>
            <a:xfrm>
              <a:off x="4769961" y="5930840"/>
              <a:ext cx="3312003" cy="108000"/>
              <a:chOff x="4769961" y="5930840"/>
              <a:chExt cx="3312003" cy="108000"/>
            </a:xfrm>
          </p:grpSpPr>
          <p:sp>
            <p:nvSpPr>
              <p:cNvPr id="81" name="矩形 80"/>
              <p:cNvSpPr/>
              <p:nvPr/>
            </p:nvSpPr>
            <p:spPr>
              <a:xfrm>
                <a:off x="4769961" y="5966840"/>
                <a:ext cx="2916000" cy="72000"/>
              </a:xfrm>
              <a:prstGeom prst="rect">
                <a:avLst/>
              </a:prstGeom>
              <a:solidFill>
                <a:srgbClr val="96C4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82" name="任意多边形: 形状 81"/>
              <p:cNvSpPr/>
              <p:nvPr/>
            </p:nvSpPr>
            <p:spPr>
              <a:xfrm>
                <a:off x="7209969" y="5930840"/>
                <a:ext cx="871995" cy="108000"/>
              </a:xfrm>
              <a:custGeom>
                <a:avLst/>
                <a:gdLst>
                  <a:gd name="connsiteX0" fmla="*/ 87489 w 871995"/>
                  <a:gd name="connsiteY0" fmla="*/ 0 h 144000"/>
                  <a:gd name="connsiteX1" fmla="*/ 871995 w 871995"/>
                  <a:gd name="connsiteY1" fmla="*/ 0 h 144000"/>
                  <a:gd name="connsiteX2" fmla="*/ 871995 w 871995"/>
                  <a:gd name="connsiteY2" fmla="*/ 144000 h 144000"/>
                  <a:gd name="connsiteX3" fmla="*/ 0 w 871995"/>
                  <a:gd name="connsiteY3" fmla="*/ 144000 h 14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71995" h="144000">
                    <a:moveTo>
                      <a:pt x="87489" y="0"/>
                    </a:moveTo>
                    <a:lnTo>
                      <a:pt x="871995" y="0"/>
                    </a:lnTo>
                    <a:lnTo>
                      <a:pt x="871995" y="144000"/>
                    </a:lnTo>
                    <a:lnTo>
                      <a:pt x="0" y="144000"/>
                    </a:lnTo>
                    <a:close/>
                  </a:path>
                </a:pathLst>
              </a:custGeom>
              <a:solidFill>
                <a:srgbClr val="1B62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10600030101010101" pitchFamily="2" charset="-122"/>
                  <a:ea typeface="等线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78" name="组合 77"/>
            <p:cNvGrpSpPr/>
            <p:nvPr/>
          </p:nvGrpSpPr>
          <p:grpSpPr>
            <a:xfrm>
              <a:off x="4744879" y="3883837"/>
              <a:ext cx="3337083" cy="930458"/>
              <a:chOff x="4744879" y="1429700"/>
              <a:chExt cx="3337083" cy="930458"/>
            </a:xfrm>
          </p:grpSpPr>
          <p:sp>
            <p:nvSpPr>
              <p:cNvPr id="79" name="文本框 78"/>
              <p:cNvSpPr txBox="1"/>
              <p:nvPr/>
            </p:nvSpPr>
            <p:spPr>
              <a:xfrm>
                <a:off x="4744879" y="1429700"/>
                <a:ext cx="2021305" cy="449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zh-CN" altLang="en-US" sz="2000" b="1" dirty="0">
                    <a:solidFill>
                      <a:srgbClr val="1C629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对读博持消极态度：</a:t>
                </a:r>
              </a:p>
            </p:txBody>
          </p:sp>
          <p:sp>
            <p:nvSpPr>
              <p:cNvPr id="80" name="文本框 79"/>
              <p:cNvSpPr txBox="1"/>
              <p:nvPr/>
            </p:nvSpPr>
            <p:spPr>
              <a:xfrm>
                <a:off x="4891375" y="1889651"/>
                <a:ext cx="3190587" cy="470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endParaRPr lang="en-US" altLang="zh-CN" sz="1050" dirty="0"/>
              </a:p>
            </p:txBody>
          </p:sp>
        </p:grpSp>
      </p:grpSp>
      <p:sp>
        <p:nvSpPr>
          <p:cNvPr id="45" name="文本框 71"/>
          <p:cNvSpPr txBox="1"/>
          <p:nvPr/>
        </p:nvSpPr>
        <p:spPr>
          <a:xfrm>
            <a:off x="3613553" y="4207630"/>
            <a:ext cx="75524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博士毕业难也是很多人放弃读博的一个重要因素。</a:t>
            </a:r>
          </a:p>
          <a:p>
            <a:pPr marL="285750" indent="-285750" algn="l">
              <a:lnSpc>
                <a:spcPct val="150000"/>
              </a:lnSpc>
              <a:buClrTx/>
              <a:buSzTx/>
              <a:buFont typeface="Wingdings" panose="05000000000000000000" pitchFamily="2" charset="2"/>
              <a:buChar char="l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社会对于女博士这一群体的一些误解和声音，让部分女性在做是否读博这一选</a:t>
            </a:r>
            <a:r>
              <a:rPr lang="zh-CN" altLang="en-US" sz="20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择时感到更加犹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豫和畏惧。</a:t>
            </a:r>
          </a:p>
        </p:txBody>
      </p:sp>
      <p:pic>
        <p:nvPicPr>
          <p:cNvPr id="2" name="图片 1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85" y="2004060"/>
            <a:ext cx="3087370" cy="3315335"/>
          </a:xfrm>
          <a:prstGeom prst="rect">
            <a:avLst/>
          </a:prstGeom>
        </p:spPr>
      </p:pic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10404" y="6583649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kern="1200" cap="none" spc="3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Tsinghua University of China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9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原因分析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我国博士</a:t>
            </a:r>
            <a:r>
              <a:rPr lang="zh-CN" altLang="en-US" sz="2400" b="1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教</a:t>
            </a:r>
            <a:r>
              <a:rPr lang="zh-CN" altLang="en-US" sz="2400" b="1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育发展情况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505460" y="948055"/>
            <a:ext cx="110134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fontAlgn="auto">
              <a:lnSpc>
                <a:spcPct val="150000"/>
              </a:lnSpc>
            </a:pPr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我国从招收博士研究生至今，已有近40年的历史，历经三个不同的发展阶段。</a:t>
            </a:r>
            <a:endParaRPr lang="zh-CN" altLang="en-US" sz="2400" b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08200" y="1637030"/>
            <a:ext cx="8394065" cy="45415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456305" y="6178550"/>
            <a:ext cx="5697855" cy="3067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zh-CN" sz="1400">
                <a:solidFill>
                  <a:srgbClr val="7E7E7E"/>
                </a:solidFill>
                <a:ea typeface="黑体" panose="02010609060101010101" charset="-122"/>
              </a:rPr>
              <a:t>来源：《学位与研究生教育大辞典》、教育部官网教育统计数据</a:t>
            </a:r>
            <a:endParaRPr lang="zh-CN" altLang="en-US" sz="1400">
              <a:solidFill>
                <a:srgbClr val="7E7E7E"/>
              </a:solidFill>
              <a:ea typeface="黑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574530" y="5964555"/>
            <a:ext cx="7493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/>
              <a:t>单位</a:t>
            </a:r>
            <a:r>
              <a:rPr lang="en-US" altLang="zh-CN" sz="800"/>
              <a:t>/</a:t>
            </a:r>
            <a:r>
              <a:rPr lang="zh-CN" altLang="en-US" sz="800"/>
              <a:t>人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文本框 41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8610404" y="6583649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kern="1200" cap="none" spc="3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Tsinghua University of China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9" name="图片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1" name="文本框 50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6840855" y="1440180"/>
            <a:ext cx="5032375" cy="2044067"/>
            <a:chOff x="684391" y="2048993"/>
            <a:chExt cx="3323376" cy="684444"/>
          </a:xfrm>
        </p:grpSpPr>
        <p:sp>
          <p:nvSpPr>
            <p:cNvPr id="60" name="文本框 70"/>
            <p:cNvSpPr txBox="1"/>
            <p:nvPr/>
          </p:nvSpPr>
          <p:spPr>
            <a:xfrm>
              <a:off x="684391" y="2060050"/>
              <a:ext cx="3288150" cy="673387"/>
            </a:xfrm>
            <a:prstGeom prst="rect">
              <a:avLst/>
            </a:prstGeom>
            <a:noFill/>
          </p:spPr>
          <p:txBody>
            <a:bodyPr wrap="square" lIns="54000" tIns="0" rIns="54000" bIns="0">
              <a:noAutofit/>
            </a:bodyPr>
            <a:lstStyle/>
            <a:p>
              <a:pPr defTabSz="685800">
                <a:lnSpc>
                  <a:spcPct val="140000"/>
                </a:lnSpc>
                <a:spcBef>
                  <a:spcPct val="0"/>
                </a:spcBef>
                <a:defRPr/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绝大部分博士生将“博士学位”与今后个人的职业生涯规划及生存发展紧密挂钩，期待通过读博来改变、助推将来的职业发展，提升个人经济收益与名誉效应。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719666" y="2048993"/>
              <a:ext cx="3288101" cy="246221"/>
            </a:xfrm>
            <a:prstGeom prst="rect">
              <a:avLst/>
            </a:prstGeom>
          </p:spPr>
          <p:txBody>
            <a:bodyPr wrap="none" lIns="54000" tIns="0" rIns="54000" bIns="0">
              <a:noAutofit/>
            </a:bodyPr>
            <a:lstStyle/>
            <a:p>
              <a:pPr algn="r" defTabSz="685800">
                <a:lnSpc>
                  <a:spcPct val="140000"/>
                </a:lnSpc>
                <a:spcBef>
                  <a:spcPct val="0"/>
                </a:spcBef>
                <a:defRPr/>
              </a:pPr>
              <a:endParaRPr lang="zh-CN" altLang="en-US" sz="2000" dirty="0">
                <a:solidFill>
                  <a:srgbClr val="85503C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34"/>
          <p:cNvGrpSpPr/>
          <p:nvPr/>
        </p:nvGrpSpPr>
        <p:grpSpPr bwMode="auto">
          <a:xfrm>
            <a:off x="6237658" y="1622305"/>
            <a:ext cx="238760" cy="250671"/>
            <a:chOff x="0" y="0"/>
            <a:chExt cx="104" cy="109"/>
          </a:xfrm>
          <a:solidFill>
            <a:schemeClr val="bg1"/>
          </a:solidFill>
        </p:grpSpPr>
        <p:sp>
          <p:nvSpPr>
            <p:cNvPr id="66" name="Freeform 35"/>
            <p:cNvSpPr/>
            <p:nvPr/>
          </p:nvSpPr>
          <p:spPr bwMode="auto">
            <a:xfrm>
              <a:off x="15" y="0"/>
              <a:ext cx="11" cy="11"/>
            </a:xfrm>
            <a:custGeom>
              <a:avLst/>
              <a:gdLst>
                <a:gd name="T0" fmla="*/ 20 w 20"/>
                <a:gd name="T1" fmla="*/ 19 h 19"/>
                <a:gd name="T2" fmla="*/ 14 w 20"/>
                <a:gd name="T3" fmla="*/ 19 h 19"/>
                <a:gd name="T4" fmla="*/ 14 w 20"/>
                <a:gd name="T5" fmla="*/ 10 h 19"/>
                <a:gd name="T6" fmla="*/ 10 w 20"/>
                <a:gd name="T7" fmla="*/ 6 h 19"/>
                <a:gd name="T8" fmla="*/ 6 w 20"/>
                <a:gd name="T9" fmla="*/ 10 h 19"/>
                <a:gd name="T10" fmla="*/ 6 w 20"/>
                <a:gd name="T11" fmla="*/ 19 h 19"/>
                <a:gd name="T12" fmla="*/ 0 w 20"/>
                <a:gd name="T13" fmla="*/ 19 h 19"/>
                <a:gd name="T14" fmla="*/ 0 w 20"/>
                <a:gd name="T15" fmla="*/ 10 h 19"/>
                <a:gd name="T16" fmla="*/ 10 w 20"/>
                <a:gd name="T17" fmla="*/ 0 h 19"/>
                <a:gd name="T18" fmla="*/ 20 w 20"/>
                <a:gd name="T19" fmla="*/ 10 h 19"/>
                <a:gd name="T20" fmla="*/ 20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2" y="6"/>
                    <a:pt x="10" y="6"/>
                  </a:cubicBezTo>
                  <a:cubicBezTo>
                    <a:pt x="7" y="6"/>
                    <a:pt x="6" y="8"/>
                    <a:pt x="6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15" y="0"/>
                    <a:pt x="20" y="5"/>
                    <a:pt x="20" y="10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7" name="Freeform 36"/>
            <p:cNvSpPr/>
            <p:nvPr/>
          </p:nvSpPr>
          <p:spPr bwMode="auto">
            <a:xfrm>
              <a:off x="78" y="0"/>
              <a:ext cx="11" cy="11"/>
            </a:xfrm>
            <a:custGeom>
              <a:avLst/>
              <a:gdLst>
                <a:gd name="T0" fmla="*/ 20 w 20"/>
                <a:gd name="T1" fmla="*/ 19 h 19"/>
                <a:gd name="T2" fmla="*/ 14 w 20"/>
                <a:gd name="T3" fmla="*/ 19 h 19"/>
                <a:gd name="T4" fmla="*/ 14 w 20"/>
                <a:gd name="T5" fmla="*/ 10 h 19"/>
                <a:gd name="T6" fmla="*/ 10 w 20"/>
                <a:gd name="T7" fmla="*/ 6 h 19"/>
                <a:gd name="T8" fmla="*/ 6 w 20"/>
                <a:gd name="T9" fmla="*/ 10 h 19"/>
                <a:gd name="T10" fmla="*/ 6 w 20"/>
                <a:gd name="T11" fmla="*/ 19 h 19"/>
                <a:gd name="T12" fmla="*/ 0 w 20"/>
                <a:gd name="T13" fmla="*/ 19 h 19"/>
                <a:gd name="T14" fmla="*/ 0 w 20"/>
                <a:gd name="T15" fmla="*/ 10 h 19"/>
                <a:gd name="T16" fmla="*/ 10 w 20"/>
                <a:gd name="T17" fmla="*/ 0 h 19"/>
                <a:gd name="T18" fmla="*/ 20 w 20"/>
                <a:gd name="T19" fmla="*/ 10 h 19"/>
                <a:gd name="T20" fmla="*/ 20 w 2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19">
                  <a:moveTo>
                    <a:pt x="20" y="19"/>
                  </a:moveTo>
                  <a:cubicBezTo>
                    <a:pt x="14" y="19"/>
                    <a:pt x="14" y="19"/>
                    <a:pt x="14" y="19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8"/>
                    <a:pt x="13" y="6"/>
                    <a:pt x="10" y="6"/>
                  </a:cubicBezTo>
                  <a:cubicBezTo>
                    <a:pt x="8" y="6"/>
                    <a:pt x="6" y="8"/>
                    <a:pt x="6" y="10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5" y="0"/>
                    <a:pt x="10" y="0"/>
                  </a:cubicBezTo>
                  <a:cubicBezTo>
                    <a:pt x="16" y="0"/>
                    <a:pt x="20" y="5"/>
                    <a:pt x="20" y="10"/>
                  </a:cubicBezTo>
                  <a:lnTo>
                    <a:pt x="2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Freeform 37"/>
            <p:cNvSpPr>
              <a:spLocks noEditPoints="1"/>
            </p:cNvSpPr>
            <p:nvPr/>
          </p:nvSpPr>
          <p:spPr bwMode="auto">
            <a:xfrm>
              <a:off x="0" y="9"/>
              <a:ext cx="104" cy="100"/>
            </a:xfrm>
            <a:custGeom>
              <a:avLst/>
              <a:gdLst>
                <a:gd name="T0" fmla="*/ 164 w 174"/>
                <a:gd name="T1" fmla="*/ 170 h 170"/>
                <a:gd name="T2" fmla="*/ 10 w 174"/>
                <a:gd name="T3" fmla="*/ 170 h 170"/>
                <a:gd name="T4" fmla="*/ 0 w 174"/>
                <a:gd name="T5" fmla="*/ 160 h 170"/>
                <a:gd name="T6" fmla="*/ 0 w 174"/>
                <a:gd name="T7" fmla="*/ 10 h 170"/>
                <a:gd name="T8" fmla="*/ 10 w 174"/>
                <a:gd name="T9" fmla="*/ 0 h 170"/>
                <a:gd name="T10" fmla="*/ 30 w 174"/>
                <a:gd name="T11" fmla="*/ 0 h 170"/>
                <a:gd name="T12" fmla="*/ 30 w 174"/>
                <a:gd name="T13" fmla="*/ 14 h 170"/>
                <a:gd name="T14" fmla="*/ 34 w 174"/>
                <a:gd name="T15" fmla="*/ 18 h 170"/>
                <a:gd name="T16" fmla="*/ 38 w 174"/>
                <a:gd name="T17" fmla="*/ 14 h 170"/>
                <a:gd name="T18" fmla="*/ 38 w 174"/>
                <a:gd name="T19" fmla="*/ 0 h 170"/>
                <a:gd name="T20" fmla="*/ 136 w 174"/>
                <a:gd name="T21" fmla="*/ 0 h 170"/>
                <a:gd name="T22" fmla="*/ 136 w 174"/>
                <a:gd name="T23" fmla="*/ 14 h 170"/>
                <a:gd name="T24" fmla="*/ 140 w 174"/>
                <a:gd name="T25" fmla="*/ 18 h 170"/>
                <a:gd name="T26" fmla="*/ 144 w 174"/>
                <a:gd name="T27" fmla="*/ 14 h 170"/>
                <a:gd name="T28" fmla="*/ 144 w 174"/>
                <a:gd name="T29" fmla="*/ 0 h 170"/>
                <a:gd name="T30" fmla="*/ 164 w 174"/>
                <a:gd name="T31" fmla="*/ 0 h 170"/>
                <a:gd name="T32" fmla="*/ 174 w 174"/>
                <a:gd name="T33" fmla="*/ 10 h 170"/>
                <a:gd name="T34" fmla="*/ 174 w 174"/>
                <a:gd name="T35" fmla="*/ 160 h 170"/>
                <a:gd name="T36" fmla="*/ 164 w 174"/>
                <a:gd name="T37" fmla="*/ 170 h 170"/>
                <a:gd name="T38" fmla="*/ 10 w 174"/>
                <a:gd name="T39" fmla="*/ 6 h 170"/>
                <a:gd name="T40" fmla="*/ 6 w 174"/>
                <a:gd name="T41" fmla="*/ 10 h 170"/>
                <a:gd name="T42" fmla="*/ 6 w 174"/>
                <a:gd name="T43" fmla="*/ 160 h 170"/>
                <a:gd name="T44" fmla="*/ 10 w 174"/>
                <a:gd name="T45" fmla="*/ 164 h 170"/>
                <a:gd name="T46" fmla="*/ 164 w 174"/>
                <a:gd name="T47" fmla="*/ 164 h 170"/>
                <a:gd name="T48" fmla="*/ 168 w 174"/>
                <a:gd name="T49" fmla="*/ 160 h 170"/>
                <a:gd name="T50" fmla="*/ 168 w 174"/>
                <a:gd name="T51" fmla="*/ 10 h 170"/>
                <a:gd name="T52" fmla="*/ 164 w 174"/>
                <a:gd name="T53" fmla="*/ 6 h 170"/>
                <a:gd name="T54" fmla="*/ 150 w 174"/>
                <a:gd name="T55" fmla="*/ 6 h 170"/>
                <a:gd name="T56" fmla="*/ 150 w 174"/>
                <a:gd name="T57" fmla="*/ 14 h 170"/>
                <a:gd name="T58" fmla="*/ 140 w 174"/>
                <a:gd name="T59" fmla="*/ 24 h 170"/>
                <a:gd name="T60" fmla="*/ 130 w 174"/>
                <a:gd name="T61" fmla="*/ 14 h 170"/>
                <a:gd name="T62" fmla="*/ 130 w 174"/>
                <a:gd name="T63" fmla="*/ 6 h 170"/>
                <a:gd name="T64" fmla="*/ 44 w 174"/>
                <a:gd name="T65" fmla="*/ 6 h 170"/>
                <a:gd name="T66" fmla="*/ 44 w 174"/>
                <a:gd name="T67" fmla="*/ 14 h 170"/>
                <a:gd name="T68" fmla="*/ 34 w 174"/>
                <a:gd name="T69" fmla="*/ 24 h 170"/>
                <a:gd name="T70" fmla="*/ 24 w 174"/>
                <a:gd name="T71" fmla="*/ 14 h 170"/>
                <a:gd name="T72" fmla="*/ 24 w 174"/>
                <a:gd name="T73" fmla="*/ 6 h 170"/>
                <a:gd name="T74" fmla="*/ 10 w 174"/>
                <a:gd name="T75" fmla="*/ 6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4" h="170">
                  <a:moveTo>
                    <a:pt x="164" y="170"/>
                  </a:moveTo>
                  <a:cubicBezTo>
                    <a:pt x="10" y="170"/>
                    <a:pt x="10" y="170"/>
                    <a:pt x="10" y="170"/>
                  </a:cubicBezTo>
                  <a:cubicBezTo>
                    <a:pt x="5" y="170"/>
                    <a:pt x="0" y="165"/>
                    <a:pt x="0" y="16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6"/>
                    <a:pt x="31" y="18"/>
                    <a:pt x="34" y="18"/>
                  </a:cubicBezTo>
                  <a:cubicBezTo>
                    <a:pt x="36" y="18"/>
                    <a:pt x="38" y="16"/>
                    <a:pt x="38" y="14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6"/>
                    <a:pt x="138" y="18"/>
                    <a:pt x="140" y="18"/>
                  </a:cubicBezTo>
                  <a:cubicBezTo>
                    <a:pt x="143" y="18"/>
                    <a:pt x="144" y="16"/>
                    <a:pt x="144" y="1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9" y="0"/>
                    <a:pt x="174" y="4"/>
                    <a:pt x="174" y="1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65"/>
                    <a:pt x="169" y="170"/>
                    <a:pt x="164" y="170"/>
                  </a:cubicBezTo>
                  <a:close/>
                  <a:moveTo>
                    <a:pt x="10" y="6"/>
                  </a:moveTo>
                  <a:cubicBezTo>
                    <a:pt x="8" y="6"/>
                    <a:pt x="6" y="8"/>
                    <a:pt x="6" y="10"/>
                  </a:cubicBezTo>
                  <a:cubicBezTo>
                    <a:pt x="6" y="160"/>
                    <a:pt x="6" y="160"/>
                    <a:pt x="6" y="160"/>
                  </a:cubicBezTo>
                  <a:cubicBezTo>
                    <a:pt x="6" y="162"/>
                    <a:pt x="8" y="164"/>
                    <a:pt x="10" y="164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66" y="164"/>
                    <a:pt x="168" y="162"/>
                    <a:pt x="168" y="160"/>
                  </a:cubicBezTo>
                  <a:cubicBezTo>
                    <a:pt x="168" y="10"/>
                    <a:pt x="168" y="10"/>
                    <a:pt x="168" y="10"/>
                  </a:cubicBezTo>
                  <a:cubicBezTo>
                    <a:pt x="168" y="8"/>
                    <a:pt x="166" y="6"/>
                    <a:pt x="164" y="6"/>
                  </a:cubicBezTo>
                  <a:cubicBezTo>
                    <a:pt x="150" y="6"/>
                    <a:pt x="150" y="6"/>
                    <a:pt x="150" y="6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50" y="19"/>
                    <a:pt x="146" y="24"/>
                    <a:pt x="140" y="24"/>
                  </a:cubicBezTo>
                  <a:cubicBezTo>
                    <a:pt x="135" y="24"/>
                    <a:pt x="130" y="19"/>
                    <a:pt x="130" y="14"/>
                  </a:cubicBezTo>
                  <a:cubicBezTo>
                    <a:pt x="130" y="6"/>
                    <a:pt x="130" y="6"/>
                    <a:pt x="130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9"/>
                    <a:pt x="39" y="24"/>
                    <a:pt x="34" y="24"/>
                  </a:cubicBezTo>
                  <a:cubicBezTo>
                    <a:pt x="28" y="24"/>
                    <a:pt x="24" y="19"/>
                    <a:pt x="24" y="14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1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9" name="Freeform 38"/>
            <p:cNvSpPr/>
            <p:nvPr/>
          </p:nvSpPr>
          <p:spPr bwMode="auto">
            <a:xfrm>
              <a:off x="78" y="11"/>
              <a:ext cx="11" cy="12"/>
            </a:xfrm>
            <a:custGeom>
              <a:avLst/>
              <a:gdLst>
                <a:gd name="T0" fmla="*/ 10 w 20"/>
                <a:gd name="T1" fmla="*/ 21 h 21"/>
                <a:gd name="T2" fmla="*/ 0 w 20"/>
                <a:gd name="T3" fmla="*/ 11 h 21"/>
                <a:gd name="T4" fmla="*/ 0 w 20"/>
                <a:gd name="T5" fmla="*/ 0 h 21"/>
                <a:gd name="T6" fmla="*/ 6 w 20"/>
                <a:gd name="T7" fmla="*/ 0 h 21"/>
                <a:gd name="T8" fmla="*/ 6 w 20"/>
                <a:gd name="T9" fmla="*/ 11 h 21"/>
                <a:gd name="T10" fmla="*/ 10 w 20"/>
                <a:gd name="T11" fmla="*/ 15 h 21"/>
                <a:gd name="T12" fmla="*/ 14 w 20"/>
                <a:gd name="T13" fmla="*/ 11 h 21"/>
                <a:gd name="T14" fmla="*/ 14 w 20"/>
                <a:gd name="T15" fmla="*/ 0 h 21"/>
                <a:gd name="T16" fmla="*/ 20 w 20"/>
                <a:gd name="T17" fmla="*/ 0 h 21"/>
                <a:gd name="T18" fmla="*/ 20 w 20"/>
                <a:gd name="T19" fmla="*/ 11 h 21"/>
                <a:gd name="T20" fmla="*/ 10 w 20"/>
                <a:gd name="T2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5" y="21"/>
                    <a:pt x="0" y="16"/>
                    <a:pt x="0" y="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3"/>
                    <a:pt x="8" y="15"/>
                    <a:pt x="10" y="15"/>
                  </a:cubicBezTo>
                  <a:cubicBezTo>
                    <a:pt x="13" y="15"/>
                    <a:pt x="14" y="13"/>
                    <a:pt x="14" y="1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6"/>
                    <a:pt x="16" y="21"/>
                    <a:pt x="1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0" name="Rectangle 39"/>
            <p:cNvSpPr>
              <a:spLocks noChangeArrowheads="1"/>
            </p:cNvSpPr>
            <p:nvPr/>
          </p:nvSpPr>
          <p:spPr bwMode="auto">
            <a:xfrm>
              <a:off x="2" y="32"/>
              <a:ext cx="100" cy="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2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1" name="Oval 5"/>
          <p:cNvSpPr>
            <a:spLocks noChangeArrowheads="1"/>
          </p:cNvSpPr>
          <p:nvPr/>
        </p:nvSpPr>
        <p:spPr bwMode="auto">
          <a:xfrm>
            <a:off x="6374765" y="4044950"/>
            <a:ext cx="393700" cy="398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Freeform: Shape 19"/>
          <p:cNvSpPr/>
          <p:nvPr/>
        </p:nvSpPr>
        <p:spPr bwMode="auto">
          <a:xfrm>
            <a:off x="6489065" y="5515610"/>
            <a:ext cx="279400" cy="229870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8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9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1"/>
                  <a:pt x="112" y="16"/>
                </a:cubicBezTo>
                <a:lnTo>
                  <a:pt x="112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Freeform: Shape 20"/>
          <p:cNvSpPr/>
          <p:nvPr/>
        </p:nvSpPr>
        <p:spPr bwMode="auto">
          <a:xfrm>
            <a:off x="6518275" y="5544185"/>
            <a:ext cx="205105" cy="143510"/>
          </a:xfrm>
          <a:custGeom>
            <a:avLst/>
            <a:gdLst>
              <a:gd name="T0" fmla="*/ 84 w 88"/>
              <a:gd name="T1" fmla="*/ 0 h 80"/>
              <a:gd name="T2" fmla="*/ 4 w 88"/>
              <a:gd name="T3" fmla="*/ 0 h 80"/>
              <a:gd name="T4" fmla="*/ 0 w 88"/>
              <a:gd name="T5" fmla="*/ 4 h 80"/>
              <a:gd name="T6" fmla="*/ 0 w 88"/>
              <a:gd name="T7" fmla="*/ 76 h 80"/>
              <a:gd name="T8" fmla="*/ 4 w 88"/>
              <a:gd name="T9" fmla="*/ 80 h 80"/>
              <a:gd name="T10" fmla="*/ 84 w 88"/>
              <a:gd name="T11" fmla="*/ 80 h 80"/>
              <a:gd name="T12" fmla="*/ 88 w 88"/>
              <a:gd name="T13" fmla="*/ 76 h 80"/>
              <a:gd name="T14" fmla="*/ 88 w 88"/>
              <a:gd name="T15" fmla="*/ 4 h 80"/>
              <a:gd name="T16" fmla="*/ 84 w 88"/>
              <a:gd name="T17" fmla="*/ 0 h 80"/>
              <a:gd name="T18" fmla="*/ 84 w 88"/>
              <a:gd name="T19" fmla="*/ 4 h 80"/>
              <a:gd name="T20" fmla="*/ 84 w 88"/>
              <a:gd name="T21" fmla="*/ 59 h 80"/>
              <a:gd name="T22" fmla="*/ 71 w 88"/>
              <a:gd name="T23" fmla="*/ 45 h 80"/>
              <a:gd name="T24" fmla="*/ 68 w 88"/>
              <a:gd name="T25" fmla="*/ 44 h 80"/>
              <a:gd name="T26" fmla="*/ 65 w 88"/>
              <a:gd name="T27" fmla="*/ 45 h 80"/>
              <a:gd name="T28" fmla="*/ 55 w 88"/>
              <a:gd name="T29" fmla="*/ 57 h 80"/>
              <a:gd name="T30" fmla="*/ 23 w 88"/>
              <a:gd name="T31" fmla="*/ 21 h 80"/>
              <a:gd name="T32" fmla="*/ 20 w 88"/>
              <a:gd name="T33" fmla="*/ 20 h 80"/>
              <a:gd name="T34" fmla="*/ 17 w 88"/>
              <a:gd name="T35" fmla="*/ 21 h 80"/>
              <a:gd name="T36" fmla="*/ 4 w 88"/>
              <a:gd name="T37" fmla="*/ 36 h 80"/>
              <a:gd name="T38" fmla="*/ 4 w 88"/>
              <a:gd name="T39" fmla="*/ 4 h 80"/>
              <a:gd name="T40" fmla="*/ 84 w 88"/>
              <a:gd name="T41" fmla="*/ 4 h 80"/>
              <a:gd name="T42" fmla="*/ 4 w 88"/>
              <a:gd name="T43" fmla="*/ 42 h 80"/>
              <a:gd name="T44" fmla="*/ 20 w 88"/>
              <a:gd name="T45" fmla="*/ 24 h 80"/>
              <a:gd name="T46" fmla="*/ 53 w 88"/>
              <a:gd name="T47" fmla="*/ 60 h 80"/>
              <a:gd name="T48" fmla="*/ 55 w 88"/>
              <a:gd name="T49" fmla="*/ 63 h 80"/>
              <a:gd name="T50" fmla="*/ 66 w 88"/>
              <a:gd name="T51" fmla="*/ 76 h 80"/>
              <a:gd name="T52" fmla="*/ 4 w 88"/>
              <a:gd name="T53" fmla="*/ 76 h 80"/>
              <a:gd name="T54" fmla="*/ 4 w 88"/>
              <a:gd name="T55" fmla="*/ 42 h 80"/>
              <a:gd name="T56" fmla="*/ 71 w 88"/>
              <a:gd name="T57" fmla="*/ 76 h 80"/>
              <a:gd name="T58" fmla="*/ 58 w 88"/>
              <a:gd name="T59" fmla="*/ 60 h 80"/>
              <a:gd name="T60" fmla="*/ 68 w 88"/>
              <a:gd name="T61" fmla="*/ 48 h 80"/>
              <a:gd name="T62" fmla="*/ 84 w 88"/>
              <a:gd name="T63" fmla="*/ 65 h 80"/>
              <a:gd name="T64" fmla="*/ 84 w 88"/>
              <a:gd name="T65" fmla="*/ 76 h 80"/>
              <a:gd name="T66" fmla="*/ 71 w 88"/>
              <a:gd name="T67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0">
                <a:moveTo>
                  <a:pt x="8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7" y="80"/>
                  <a:pt x="88" y="78"/>
                  <a:pt x="88" y="76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87" y="0"/>
                  <a:pt x="84" y="0"/>
                </a:cubicBezTo>
                <a:close/>
                <a:moveTo>
                  <a:pt x="84" y="4"/>
                </a:moveTo>
                <a:cubicBezTo>
                  <a:pt x="84" y="59"/>
                  <a:pt x="84" y="59"/>
                  <a:pt x="84" y="59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4"/>
                  <a:pt x="70" y="44"/>
                  <a:pt x="68" y="44"/>
                </a:cubicBezTo>
                <a:cubicBezTo>
                  <a:pt x="67" y="44"/>
                  <a:pt x="66" y="44"/>
                  <a:pt x="65" y="45"/>
                </a:cubicBezTo>
                <a:cubicBezTo>
                  <a:pt x="55" y="57"/>
                  <a:pt x="55" y="57"/>
                  <a:pt x="55" y="57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2" y="20"/>
                  <a:pt x="20" y="20"/>
                </a:cubicBezTo>
                <a:cubicBezTo>
                  <a:pt x="19" y="20"/>
                  <a:pt x="18" y="20"/>
                  <a:pt x="17" y="21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lnTo>
                  <a:pt x="84" y="4"/>
                </a:lnTo>
                <a:close/>
                <a:moveTo>
                  <a:pt x="4" y="42"/>
                </a:moveTo>
                <a:cubicBezTo>
                  <a:pt x="20" y="24"/>
                  <a:pt x="20" y="24"/>
                  <a:pt x="20" y="24"/>
                </a:cubicBezTo>
                <a:cubicBezTo>
                  <a:pt x="53" y="60"/>
                  <a:pt x="53" y="60"/>
                  <a:pt x="53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76"/>
                  <a:pt x="66" y="76"/>
                  <a:pt x="66" y="76"/>
                </a:cubicBezTo>
                <a:cubicBezTo>
                  <a:pt x="4" y="76"/>
                  <a:pt x="4" y="76"/>
                  <a:pt x="4" y="76"/>
                </a:cubicBezTo>
                <a:lnTo>
                  <a:pt x="4" y="42"/>
                </a:lnTo>
                <a:close/>
                <a:moveTo>
                  <a:pt x="71" y="76"/>
                </a:moveTo>
                <a:cubicBezTo>
                  <a:pt x="58" y="60"/>
                  <a:pt x="58" y="60"/>
                  <a:pt x="58" y="60"/>
                </a:cubicBezTo>
                <a:cubicBezTo>
                  <a:pt x="68" y="48"/>
                  <a:pt x="68" y="48"/>
                  <a:pt x="68" y="48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76"/>
                  <a:pt x="84" y="76"/>
                  <a:pt x="84" y="76"/>
                </a:cubicBezTo>
                <a:lnTo>
                  <a:pt x="71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Freeform: Shape 21"/>
          <p:cNvSpPr/>
          <p:nvPr/>
        </p:nvSpPr>
        <p:spPr bwMode="auto">
          <a:xfrm>
            <a:off x="5904865" y="5566410"/>
            <a:ext cx="76200" cy="76200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4 h 24"/>
              <a:gd name="T12" fmla="*/ 20 w 24"/>
              <a:gd name="T13" fmla="*/ 12 h 24"/>
              <a:gd name="T14" fmla="*/ 12 w 24"/>
              <a:gd name="T15" fmla="*/ 20 h 24"/>
              <a:gd name="T16" fmla="*/ 4 w 24"/>
              <a:gd name="T17" fmla="*/ 12 h 24"/>
              <a:gd name="T18" fmla="*/ 12 w 24"/>
              <a:gd name="T1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4"/>
                  <a:pt x="12" y="24"/>
                </a:cubicBezTo>
                <a:close/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/>
            <a:endParaRPr sz="200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标题占位符 1"/>
          <p:cNvSpPr txBox="1"/>
          <p:nvPr/>
        </p:nvSpPr>
        <p:spPr>
          <a:xfrm>
            <a:off x="1050660" y="90918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100000"/>
              </a:lnSpc>
              <a:defRPr/>
            </a:pPr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原因分析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——读博动机分析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aphicFrame>
        <p:nvGraphicFramePr>
          <p:cNvPr id="4" name="图表 3"/>
          <p:cNvGraphicFramePr/>
          <p:nvPr/>
        </p:nvGraphicFramePr>
        <p:xfrm>
          <a:off x="594360" y="935990"/>
          <a:ext cx="5426075" cy="260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594043" y="3688715"/>
          <a:ext cx="5426075" cy="255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6842125" y="3930650"/>
            <a:ext cx="508381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4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人文社会科学的博士生具有更明确的目标和方向感，并在学术研究上具有更高的热忱和投入度；自然科学的博士生考虑问题则比较实际，对未来发展的预期也更为多元。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6329045" y="1543685"/>
            <a:ext cx="393700" cy="39814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55565" y="3208655"/>
            <a:ext cx="7493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/>
              <a:t>单位</a:t>
            </a:r>
            <a:r>
              <a:rPr lang="en-US" altLang="zh-CN" sz="800"/>
              <a:t>/</a:t>
            </a:r>
            <a:r>
              <a:rPr lang="zh-CN" altLang="en-US" sz="800"/>
              <a:t>分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155565" y="5892165"/>
            <a:ext cx="749300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/>
              <a:t>单位</a:t>
            </a:r>
            <a:r>
              <a:rPr lang="en-US" altLang="zh-CN" sz="800"/>
              <a:t>/</a:t>
            </a:r>
            <a:r>
              <a:rPr lang="zh-CN" altLang="en-US" sz="800"/>
              <a:t>分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直接连接符 50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sp>
        <p:nvSpPr>
          <p:cNvPr id="59" name="文本框 5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62" name="矩形 6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9137792" y="6583649"/>
            <a:ext cx="2484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标题占位符 1"/>
          <p:cNvSpPr txBox="1"/>
          <p:nvPr/>
        </p:nvSpPr>
        <p:spPr>
          <a:xfrm>
            <a:off x="520007" y="87864"/>
            <a:ext cx="543560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原因分析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——博士就业去向分析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6" name="椭圆 4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650615" y="6201410"/>
            <a:ext cx="50800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zh-CN" sz="1400" b="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数据来源：中南大学毕业生就业质量报告</a:t>
            </a:r>
            <a:endParaRPr lang="zh-CN" altLang="en-US" sz="1400" b="0">
              <a:solidFill>
                <a:schemeClr val="bg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27760" y="927100"/>
            <a:ext cx="99231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400" b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结合博士就业去向可以看出，绝大多数博士生实现了最初的动机。</a:t>
            </a:r>
            <a:endParaRPr 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58985615"/>
              </p:ext>
            </p:extLst>
          </p:nvPr>
        </p:nvGraphicFramePr>
        <p:xfrm>
          <a:off x="1318260" y="1899920"/>
          <a:ext cx="8656955" cy="4231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55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260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单位性质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 anchor="ctr"/>
                </a:tc>
                <a:tc gridSpan="3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比例/%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2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2019届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2018届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2017届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党政机关</a:t>
                      </a:r>
                      <a:endParaRPr lang="zh-CN" altLang="en-US"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1.15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1.44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0.8</a:t>
                      </a:r>
                      <a:r>
                        <a:rPr lang="en-US" altLang="zh-CN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事业单位</a:t>
                      </a:r>
                      <a:endParaRPr lang="zh-CN" altLang="en-US"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90.27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91.26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92.1</a:t>
                      </a:r>
                      <a:r>
                        <a:rPr lang="en-US" altLang="zh-CN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高等教育单位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42.64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34.17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31.4</a:t>
                      </a:r>
                      <a:r>
                        <a:rPr lang="en-US" altLang="zh-CN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科研单位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0.77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2.77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2.6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医疗卫生单位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45.45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53.1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56.18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其他事业单位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1.41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1.22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1.87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企业单位</a:t>
                      </a:r>
                      <a:endParaRPr lang="zh-CN" altLang="en-US"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8.45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7.3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6.6</a:t>
                      </a:r>
                      <a:r>
                        <a:rPr lang="en-US" altLang="zh-CN" sz="1600" smtClean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国有企业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1.92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1.55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2.28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民营企业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5.76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5.2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4.36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三资企业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0.77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0.55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zh-CN" sz="1600" b="1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部队</a:t>
                      </a:r>
                      <a:endParaRPr lang="zh-CN" altLang="en-US" sz="1600" b="1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0.13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0.42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226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zh-CN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</a:t>
                      </a:r>
                      <a:endParaRPr lang="zh-CN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6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altLang="en-US" sz="160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2700" marR="12700" marT="1270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3218180" y="1531620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中南大学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2017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届</a:t>
            </a:r>
            <a:r>
              <a:rPr lang="en-US" altLang="zh-CN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-2019</a:t>
            </a:r>
            <a:r>
              <a:rPr lang="zh-CN" altLang="en-US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届博士生就业去向分析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/>
        </p:nvSpPr>
        <p:spPr>
          <a:xfrm>
            <a:off x="8610404" y="6583649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algn="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kern="1200" cap="none" spc="3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Tsinghua University of China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kern="1200" cap="none" spc="600" normalizeH="0" baseline="0" noProof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64" name="矩形 63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kern="1200" cap="none" spc="600" normalizeH="0" baseline="0" noProof="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9137792" y="6583649"/>
            <a:ext cx="2484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Central South University</a:t>
            </a:r>
            <a:endParaRPr kumimoji="0" lang="zh-CN" altLang="en-US" sz="1000" b="0" i="0" kern="1200" cap="none" spc="300" normalizeH="0" baseline="0" noProof="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70" name="组合 69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71" name="椭圆 70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74" name="图片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2" name="标题占位符 1"/>
          <p:cNvSpPr txBox="1"/>
          <p:nvPr/>
        </p:nvSpPr>
        <p:spPr>
          <a:xfrm>
            <a:off x="1056438" y="86556"/>
            <a:ext cx="5634922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原因分析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——</a:t>
            </a:r>
            <a:r>
              <a:rPr lang="zh-CN" altLang="en-US" sz="2400" b="1" dirty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读博面临的</a:t>
            </a:r>
            <a:r>
              <a:rPr lang="zh-CN" altLang="en-US" sz="2400" b="1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主</a:t>
            </a:r>
            <a:r>
              <a:rPr lang="zh-CN" altLang="en-US" sz="2400" b="1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要问题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89" name="组合 88"/>
          <p:cNvGrpSpPr/>
          <p:nvPr/>
        </p:nvGrpSpPr>
        <p:grpSpPr>
          <a:xfrm>
            <a:off x="1498205" y="2096560"/>
            <a:ext cx="2156487" cy="2156487"/>
            <a:chOff x="1766094" y="2627734"/>
            <a:chExt cx="2610644" cy="2610644"/>
          </a:xfrm>
        </p:grpSpPr>
        <p:sp>
          <p:nvSpPr>
            <p:cNvPr id="90" name="椭圆 89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91" name="任意多边形 11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92" name="TextBox 30"/>
          <p:cNvSpPr txBox="1"/>
          <p:nvPr/>
        </p:nvSpPr>
        <p:spPr>
          <a:xfrm>
            <a:off x="2406956" y="2788966"/>
            <a:ext cx="72846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spc="225" dirty="0">
                <a:solidFill>
                  <a:schemeClr val="tx2">
                    <a:lumMod val="40000"/>
                    <a:lumOff val="6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1</a:t>
            </a:r>
            <a:endParaRPr lang="en-US" altLang="zh-CN" sz="2800" spc="225" dirty="0">
              <a:solidFill>
                <a:schemeClr val="tx2">
                  <a:lumMod val="40000"/>
                  <a:lumOff val="60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1498205" y="2095290"/>
            <a:ext cx="2156487" cy="2156487"/>
            <a:chOff x="1766094" y="2627734"/>
            <a:chExt cx="2610644" cy="2610644"/>
          </a:xfrm>
        </p:grpSpPr>
        <p:sp>
          <p:nvSpPr>
            <p:cNvPr id="94" name="弧形 93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 dirty="0"/>
            </a:p>
          </p:txBody>
        </p:sp>
        <p:sp>
          <p:nvSpPr>
            <p:cNvPr id="95" name="椭圆 94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96" name="TextBox 30"/>
          <p:cNvSpPr txBox="1"/>
          <p:nvPr/>
        </p:nvSpPr>
        <p:spPr>
          <a:xfrm>
            <a:off x="1884616" y="4676367"/>
            <a:ext cx="1383664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毕业压力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zh-CN" altLang="en-US" sz="2400" b="1" dirty="0">
              <a:solidFill>
                <a:srgbClr val="1B629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TextBox 30"/>
          <p:cNvSpPr txBox="1"/>
          <p:nvPr/>
        </p:nvSpPr>
        <p:spPr>
          <a:xfrm>
            <a:off x="5110968" y="4676367"/>
            <a:ext cx="1956241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心理压力</a:t>
            </a:r>
            <a:endParaRPr lang="zh-CN" altLang="en-US" sz="2400"/>
          </a:p>
          <a:p>
            <a:pPr algn="ctr"/>
            <a:endParaRPr lang="zh-CN" altLang="en-US" sz="2400" b="1" dirty="0">
              <a:solidFill>
                <a:srgbClr val="1B629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8" name="TextBox 30"/>
          <p:cNvSpPr txBox="1"/>
          <p:nvPr/>
        </p:nvSpPr>
        <p:spPr>
          <a:xfrm>
            <a:off x="8835271" y="4676367"/>
            <a:ext cx="2044472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0" algn="ctr"/>
            <a:r>
              <a:rPr lang="zh-CN" altLang="en-US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经济压力</a:t>
            </a:r>
            <a:endParaRPr lang="zh-CN" altLang="en-US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2" name="组合 101"/>
          <p:cNvGrpSpPr/>
          <p:nvPr/>
        </p:nvGrpSpPr>
        <p:grpSpPr>
          <a:xfrm>
            <a:off x="4974813" y="2095290"/>
            <a:ext cx="2092396" cy="2092396"/>
            <a:chOff x="1766094" y="2627734"/>
            <a:chExt cx="2610644" cy="2610644"/>
          </a:xfrm>
        </p:grpSpPr>
        <p:sp>
          <p:nvSpPr>
            <p:cNvPr id="103" name="椭圆 102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4" name="任意多边形 25"/>
            <p:cNvSpPr/>
            <p:nvPr/>
          </p:nvSpPr>
          <p:spPr>
            <a:xfrm>
              <a:off x="1856582" y="2717375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05" name="TextBox 30"/>
          <p:cNvSpPr txBox="1"/>
          <p:nvPr/>
        </p:nvSpPr>
        <p:spPr>
          <a:xfrm>
            <a:off x="5901497" y="2767912"/>
            <a:ext cx="69201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spc="225" dirty="0">
                <a:solidFill>
                  <a:schemeClr val="tx2">
                    <a:lumMod val="60000"/>
                    <a:lumOff val="40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4976718" y="2095925"/>
            <a:ext cx="2092396" cy="2092396"/>
            <a:chOff x="1766094" y="2627734"/>
            <a:chExt cx="2610644" cy="2610644"/>
          </a:xfrm>
        </p:grpSpPr>
        <p:sp>
          <p:nvSpPr>
            <p:cNvPr id="107" name="弧形 106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758092"/>
              </a:avLst>
            </a:prstGeom>
            <a:ln w="3302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08" name="椭圆 107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8601651" y="2064949"/>
            <a:ext cx="2112716" cy="2112716"/>
            <a:chOff x="1766094" y="2627734"/>
            <a:chExt cx="2610644" cy="2610644"/>
          </a:xfrm>
        </p:grpSpPr>
        <p:sp>
          <p:nvSpPr>
            <p:cNvPr id="110" name="椭圆 109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1" name="任意多边形 32"/>
            <p:cNvSpPr/>
            <p:nvPr/>
          </p:nvSpPr>
          <p:spPr>
            <a:xfrm>
              <a:off x="1856582" y="2718222"/>
              <a:ext cx="2429668" cy="2429668"/>
            </a:xfrm>
            <a:custGeom>
              <a:avLst/>
              <a:gdLst>
                <a:gd name="connsiteX0" fmla="*/ 1214834 w 2429668"/>
                <a:gd name="connsiteY0" fmla="*/ 235897 h 2429668"/>
                <a:gd name="connsiteX1" fmla="*/ 235897 w 2429668"/>
                <a:gd name="connsiteY1" fmla="*/ 1214834 h 2429668"/>
                <a:gd name="connsiteX2" fmla="*/ 1214834 w 2429668"/>
                <a:gd name="connsiteY2" fmla="*/ 2193771 h 2429668"/>
                <a:gd name="connsiteX3" fmla="*/ 2193771 w 2429668"/>
                <a:gd name="connsiteY3" fmla="*/ 1214834 h 2429668"/>
                <a:gd name="connsiteX4" fmla="*/ 1214834 w 2429668"/>
                <a:gd name="connsiteY4" fmla="*/ 235897 h 2429668"/>
                <a:gd name="connsiteX5" fmla="*/ 1214834 w 2429668"/>
                <a:gd name="connsiteY5" fmla="*/ 0 h 2429668"/>
                <a:gd name="connsiteX6" fmla="*/ 2429668 w 2429668"/>
                <a:gd name="connsiteY6" fmla="*/ 1214834 h 2429668"/>
                <a:gd name="connsiteX7" fmla="*/ 1214834 w 2429668"/>
                <a:gd name="connsiteY7" fmla="*/ 2429668 h 2429668"/>
                <a:gd name="connsiteX8" fmla="*/ 0 w 2429668"/>
                <a:gd name="connsiteY8" fmla="*/ 1214834 h 2429668"/>
                <a:gd name="connsiteX9" fmla="*/ 1214834 w 2429668"/>
                <a:gd name="connsiteY9" fmla="*/ 0 h 242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29668" h="2429668">
                  <a:moveTo>
                    <a:pt x="1214834" y="235897"/>
                  </a:moveTo>
                  <a:cubicBezTo>
                    <a:pt x="674182" y="235897"/>
                    <a:pt x="235897" y="674182"/>
                    <a:pt x="235897" y="1214834"/>
                  </a:cubicBezTo>
                  <a:cubicBezTo>
                    <a:pt x="235897" y="1755486"/>
                    <a:pt x="674182" y="2193771"/>
                    <a:pt x="1214834" y="2193771"/>
                  </a:cubicBezTo>
                  <a:cubicBezTo>
                    <a:pt x="1755486" y="2193771"/>
                    <a:pt x="2193771" y="1755486"/>
                    <a:pt x="2193771" y="1214834"/>
                  </a:cubicBezTo>
                  <a:cubicBezTo>
                    <a:pt x="2193771" y="674182"/>
                    <a:pt x="1755486" y="235897"/>
                    <a:pt x="1214834" y="235897"/>
                  </a:cubicBezTo>
                  <a:close/>
                  <a:moveTo>
                    <a:pt x="1214834" y="0"/>
                  </a:moveTo>
                  <a:cubicBezTo>
                    <a:pt x="1885768" y="0"/>
                    <a:pt x="2429668" y="543900"/>
                    <a:pt x="2429668" y="1214834"/>
                  </a:cubicBezTo>
                  <a:cubicBezTo>
                    <a:pt x="2429668" y="1885768"/>
                    <a:pt x="1885768" y="2429668"/>
                    <a:pt x="1214834" y="2429668"/>
                  </a:cubicBezTo>
                  <a:cubicBezTo>
                    <a:pt x="543900" y="2429668"/>
                    <a:pt x="0" y="1885768"/>
                    <a:pt x="0" y="1214834"/>
                  </a:cubicBezTo>
                  <a:cubicBezTo>
                    <a:pt x="0" y="543900"/>
                    <a:pt x="543900" y="0"/>
                    <a:pt x="1214834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sp>
        <p:nvSpPr>
          <p:cNvPr id="112" name="TextBox 30"/>
          <p:cNvSpPr txBox="1"/>
          <p:nvPr/>
        </p:nvSpPr>
        <p:spPr>
          <a:xfrm>
            <a:off x="9561489" y="2751975"/>
            <a:ext cx="59203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4800" spc="225" dirty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3</a:t>
            </a:r>
          </a:p>
        </p:txBody>
      </p:sp>
      <p:grpSp>
        <p:nvGrpSpPr>
          <p:cNvPr id="113" name="组合 112"/>
          <p:cNvGrpSpPr/>
          <p:nvPr/>
        </p:nvGrpSpPr>
        <p:grpSpPr>
          <a:xfrm>
            <a:off x="8603556" y="2065584"/>
            <a:ext cx="2112716" cy="2112716"/>
            <a:chOff x="1766094" y="2627734"/>
            <a:chExt cx="2610644" cy="2610644"/>
          </a:xfrm>
        </p:grpSpPr>
        <p:sp>
          <p:nvSpPr>
            <p:cNvPr id="114" name="弧形 113"/>
            <p:cNvSpPr/>
            <p:nvPr/>
          </p:nvSpPr>
          <p:spPr>
            <a:xfrm>
              <a:off x="1928972" y="2790612"/>
              <a:ext cx="2284888" cy="2284888"/>
            </a:xfrm>
            <a:prstGeom prst="arc">
              <a:avLst>
                <a:gd name="adj1" fmla="val 16200000"/>
                <a:gd name="adj2" fmla="val 3557642"/>
              </a:avLst>
            </a:prstGeom>
            <a:ln w="330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115" name="椭圆 114"/>
            <p:cNvSpPr/>
            <p:nvPr/>
          </p:nvSpPr>
          <p:spPr>
            <a:xfrm>
              <a:off x="1766094" y="2627734"/>
              <a:ext cx="2610644" cy="2610644"/>
            </a:xfrm>
            <a:prstGeom prst="ellipse">
              <a:avLst/>
            </a:prstGeom>
            <a:noFill/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/>
          <p:cNvSpPr txBox="1"/>
          <p:nvPr/>
        </p:nvSpPr>
        <p:spPr>
          <a:xfrm>
            <a:off x="8610404" y="6583649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Tsinghua University of China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40" name="矩形 39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9137792" y="6583649"/>
            <a:ext cx="2484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Central South University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44" name="组合 43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45" name="椭圆 44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2" name="标题占位符 1"/>
          <p:cNvSpPr txBox="1"/>
          <p:nvPr/>
        </p:nvSpPr>
        <p:spPr>
          <a:xfrm>
            <a:off x="1056438" y="83528"/>
            <a:ext cx="4909950" cy="541172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原因分析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</a:rPr>
              <a:t>——读博满意度分析</a:t>
            </a:r>
            <a:endParaRPr lang="zh-CN" altLang="en-US" sz="2400" b="1" dirty="0">
              <a:solidFill>
                <a:sysClr val="windowText" lastClr="000000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graphicFrame>
        <p:nvGraphicFramePr>
          <p:cNvPr id="3" name="图表 2"/>
          <p:cNvGraphicFramePr/>
          <p:nvPr/>
        </p:nvGraphicFramePr>
        <p:xfrm>
          <a:off x="836930" y="987425"/>
          <a:ext cx="4829810" cy="244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图表 1"/>
          <p:cNvGraphicFramePr/>
          <p:nvPr/>
        </p:nvGraphicFramePr>
        <p:xfrm>
          <a:off x="6034405" y="988060"/>
          <a:ext cx="5589270" cy="5253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图表 1"/>
          <p:cNvGraphicFramePr/>
          <p:nvPr/>
        </p:nvGraphicFramePr>
        <p:xfrm>
          <a:off x="791845" y="3877310"/>
          <a:ext cx="4900930" cy="236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8610404" y="6583649"/>
            <a:ext cx="30123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Tsinghua University of China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60400" y="658364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自强不息 厚德载物</a:t>
            </a:r>
          </a:p>
        </p:txBody>
      </p:sp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9137792" y="6583649"/>
            <a:ext cx="24849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>
              <a:defRPr/>
            </a:pPr>
            <a:r>
              <a:rPr lang="en-US" altLang="zh-CN" sz="1000" spc="3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Central South University</a:t>
            </a:r>
            <a:endParaRPr kumimoji="0" lang="zh-CN" altLang="en-US" sz="1000" b="0" i="0" u="none" strike="noStrike" kern="1200" cap="none" spc="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4" name="直接连接符 103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105" name="组合 104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106" name="椭圆 105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09" name="图片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5" name="任意多边形 7"/>
          <p:cNvSpPr/>
          <p:nvPr/>
        </p:nvSpPr>
        <p:spPr>
          <a:xfrm flipV="1">
            <a:off x="2415942" y="1776348"/>
            <a:ext cx="2159080" cy="45719"/>
          </a:xfrm>
          <a:custGeom>
            <a:avLst/>
            <a:gdLst>
              <a:gd name="connsiteX0" fmla="*/ 2423160 w 2423160"/>
              <a:gd name="connsiteY0" fmla="*/ 0 h 0"/>
              <a:gd name="connsiteX1" fmla="*/ 0 w 242316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23160">
                <a:moveTo>
                  <a:pt x="242316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BE9857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8" name="任意多边形 9"/>
          <p:cNvSpPr/>
          <p:nvPr/>
        </p:nvSpPr>
        <p:spPr>
          <a:xfrm>
            <a:off x="2410874" y="2914160"/>
            <a:ext cx="1055192" cy="45719"/>
          </a:xfrm>
          <a:custGeom>
            <a:avLst/>
            <a:gdLst>
              <a:gd name="connsiteX0" fmla="*/ 1040130 w 1040130"/>
              <a:gd name="connsiteY0" fmla="*/ 0 h 171450"/>
              <a:gd name="connsiteX1" fmla="*/ 1040130 w 1040130"/>
              <a:gd name="connsiteY1" fmla="*/ 171450 h 171450"/>
              <a:gd name="connsiteX2" fmla="*/ 0 w 1040130"/>
              <a:gd name="connsiteY2" fmla="*/ 171450 h 17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0130" h="171450">
                <a:moveTo>
                  <a:pt x="1040130" y="0"/>
                </a:moveTo>
                <a:lnTo>
                  <a:pt x="1040130" y="171450"/>
                </a:lnTo>
                <a:lnTo>
                  <a:pt x="0" y="171450"/>
                </a:lnTo>
              </a:path>
            </a:pathLst>
          </a:custGeom>
          <a:noFill/>
          <a:ln w="12700">
            <a:solidFill>
              <a:srgbClr val="A57331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59" name="任意多边形 11"/>
          <p:cNvSpPr/>
          <p:nvPr/>
        </p:nvSpPr>
        <p:spPr>
          <a:xfrm>
            <a:off x="2410874" y="4051973"/>
            <a:ext cx="969783" cy="61588"/>
          </a:xfrm>
          <a:custGeom>
            <a:avLst/>
            <a:gdLst>
              <a:gd name="connsiteX0" fmla="*/ 731520 w 731520"/>
              <a:gd name="connsiteY0" fmla="*/ 0 h 0"/>
              <a:gd name="connsiteX1" fmla="*/ 0 w 7315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31520">
                <a:moveTo>
                  <a:pt x="731520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85503C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0" name="任意多边形 13"/>
          <p:cNvSpPr/>
          <p:nvPr/>
        </p:nvSpPr>
        <p:spPr>
          <a:xfrm>
            <a:off x="6497053" y="5371260"/>
            <a:ext cx="2889673" cy="108671"/>
          </a:xfrm>
          <a:custGeom>
            <a:avLst/>
            <a:gdLst>
              <a:gd name="connsiteX0" fmla="*/ 0 w 2217420"/>
              <a:gd name="connsiteY0" fmla="*/ 0 h 0"/>
              <a:gd name="connsiteX1" fmla="*/ 2217420 w 221742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217420">
                <a:moveTo>
                  <a:pt x="0" y="0"/>
                </a:moveTo>
                <a:lnTo>
                  <a:pt x="2217420" y="0"/>
                </a:lnTo>
              </a:path>
            </a:pathLst>
          </a:custGeom>
          <a:noFill/>
          <a:ln w="12700">
            <a:solidFill>
              <a:srgbClr val="85503C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1" name="任意多边形 14"/>
          <p:cNvSpPr/>
          <p:nvPr/>
        </p:nvSpPr>
        <p:spPr>
          <a:xfrm>
            <a:off x="7613629" y="4067842"/>
            <a:ext cx="1773097" cy="210146"/>
          </a:xfrm>
          <a:custGeom>
            <a:avLst/>
            <a:gdLst>
              <a:gd name="connsiteX0" fmla="*/ 0 w 1303020"/>
              <a:gd name="connsiteY0" fmla="*/ 251460 h 251460"/>
              <a:gd name="connsiteX1" fmla="*/ 0 w 1303020"/>
              <a:gd name="connsiteY1" fmla="*/ 0 h 251460"/>
              <a:gd name="connsiteX2" fmla="*/ 1303020 w 1303020"/>
              <a:gd name="connsiteY2" fmla="*/ 0 h 2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3020" h="251460">
                <a:moveTo>
                  <a:pt x="0" y="251460"/>
                </a:moveTo>
                <a:lnTo>
                  <a:pt x="0" y="0"/>
                </a:lnTo>
                <a:lnTo>
                  <a:pt x="1303020" y="0"/>
                </a:lnTo>
              </a:path>
            </a:pathLst>
          </a:custGeom>
          <a:noFill/>
          <a:ln w="12700">
            <a:solidFill>
              <a:srgbClr val="A57331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sp>
        <p:nvSpPr>
          <p:cNvPr id="62" name="任意多边形 15"/>
          <p:cNvSpPr/>
          <p:nvPr/>
        </p:nvSpPr>
        <p:spPr>
          <a:xfrm>
            <a:off x="7806794" y="2438895"/>
            <a:ext cx="1581363" cy="45719"/>
          </a:xfrm>
          <a:custGeom>
            <a:avLst/>
            <a:gdLst>
              <a:gd name="connsiteX0" fmla="*/ 0 w 1440180"/>
              <a:gd name="connsiteY0" fmla="*/ 0 h 0"/>
              <a:gd name="connsiteX1" fmla="*/ 1440180 w 14401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40180">
                <a:moveTo>
                  <a:pt x="0" y="0"/>
                </a:moveTo>
                <a:lnTo>
                  <a:pt x="1440180" y="0"/>
                </a:lnTo>
              </a:path>
            </a:pathLst>
          </a:custGeom>
          <a:noFill/>
          <a:ln w="12700">
            <a:solidFill>
              <a:srgbClr val="BE9857"/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/>
          </a:p>
        </p:txBody>
      </p:sp>
      <p:grpSp>
        <p:nvGrpSpPr>
          <p:cNvPr id="63" name="组合 62"/>
          <p:cNvGrpSpPr/>
          <p:nvPr/>
        </p:nvGrpSpPr>
        <p:grpSpPr>
          <a:xfrm>
            <a:off x="5821017" y="4819255"/>
            <a:ext cx="1018258" cy="786559"/>
            <a:chOff x="7527630" y="5835174"/>
            <a:chExt cx="1060450" cy="819150"/>
          </a:xfrm>
        </p:grpSpPr>
        <p:sp>
          <p:nvSpPr>
            <p:cNvPr id="64" name="Freeform 6"/>
            <p:cNvSpPr/>
            <p:nvPr/>
          </p:nvSpPr>
          <p:spPr bwMode="auto">
            <a:xfrm rot="20700000">
              <a:off x="7527630" y="5835174"/>
              <a:ext cx="1060450" cy="819150"/>
            </a:xfrm>
            <a:custGeom>
              <a:avLst/>
              <a:gdLst>
                <a:gd name="T0" fmla="*/ 24 w 392"/>
                <a:gd name="T1" fmla="*/ 38 h 303"/>
                <a:gd name="T2" fmla="*/ 1 w 392"/>
                <a:gd name="T3" fmla="*/ 274 h 303"/>
                <a:gd name="T4" fmla="*/ 18 w 392"/>
                <a:gd name="T5" fmla="*/ 290 h 303"/>
                <a:gd name="T6" fmla="*/ 378 w 392"/>
                <a:gd name="T7" fmla="*/ 253 h 303"/>
                <a:gd name="T8" fmla="*/ 387 w 392"/>
                <a:gd name="T9" fmla="*/ 235 h 303"/>
                <a:gd name="T10" fmla="*/ 305 w 392"/>
                <a:gd name="T11" fmla="*/ 8 h 303"/>
                <a:gd name="T12" fmla="*/ 292 w 392"/>
                <a:gd name="T13" fmla="*/ 2 h 303"/>
                <a:gd name="T14" fmla="*/ 41 w 392"/>
                <a:gd name="T15" fmla="*/ 25 h 303"/>
                <a:gd name="T16" fmla="*/ 24 w 392"/>
                <a:gd name="T17" fmla="*/ 38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03">
                  <a:moveTo>
                    <a:pt x="24" y="38"/>
                  </a:moveTo>
                  <a:cubicBezTo>
                    <a:pt x="1" y="274"/>
                    <a:pt x="1" y="274"/>
                    <a:pt x="1" y="274"/>
                  </a:cubicBezTo>
                  <a:cubicBezTo>
                    <a:pt x="0" y="289"/>
                    <a:pt x="8" y="289"/>
                    <a:pt x="18" y="290"/>
                  </a:cubicBezTo>
                  <a:cubicBezTo>
                    <a:pt x="86" y="296"/>
                    <a:pt x="227" y="303"/>
                    <a:pt x="378" y="253"/>
                  </a:cubicBezTo>
                  <a:cubicBezTo>
                    <a:pt x="392" y="248"/>
                    <a:pt x="387" y="235"/>
                    <a:pt x="387" y="235"/>
                  </a:cubicBezTo>
                  <a:cubicBezTo>
                    <a:pt x="305" y="8"/>
                    <a:pt x="305" y="8"/>
                    <a:pt x="305" y="8"/>
                  </a:cubicBezTo>
                  <a:cubicBezTo>
                    <a:pt x="304" y="4"/>
                    <a:pt x="301" y="0"/>
                    <a:pt x="292" y="2"/>
                  </a:cubicBezTo>
                  <a:cubicBezTo>
                    <a:pt x="195" y="28"/>
                    <a:pt x="97" y="28"/>
                    <a:pt x="41" y="25"/>
                  </a:cubicBezTo>
                  <a:cubicBezTo>
                    <a:pt x="27" y="24"/>
                    <a:pt x="25" y="28"/>
                    <a:pt x="24" y="3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1" name="矩形 110"/>
            <p:cNvSpPr/>
            <p:nvPr/>
          </p:nvSpPr>
          <p:spPr>
            <a:xfrm>
              <a:off x="7562804" y="6049429"/>
              <a:ext cx="890515" cy="553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6808054" y="4023035"/>
            <a:ext cx="1041124" cy="971004"/>
            <a:chOff x="8607918" y="4790763"/>
            <a:chExt cx="1084263" cy="1011237"/>
          </a:xfrm>
        </p:grpSpPr>
        <p:sp>
          <p:nvSpPr>
            <p:cNvPr id="113" name="Freeform 7"/>
            <p:cNvSpPr/>
            <p:nvPr/>
          </p:nvSpPr>
          <p:spPr bwMode="auto">
            <a:xfrm rot="20700000">
              <a:off x="8607918" y="4790763"/>
              <a:ext cx="1084263" cy="1011237"/>
            </a:xfrm>
            <a:custGeom>
              <a:avLst/>
              <a:gdLst>
                <a:gd name="T0" fmla="*/ 387 w 401"/>
                <a:gd name="T1" fmla="*/ 147 h 374"/>
                <a:gd name="T2" fmla="*/ 206 w 401"/>
                <a:gd name="T3" fmla="*/ 8 h 374"/>
                <a:gd name="T4" fmla="*/ 184 w 401"/>
                <a:gd name="T5" fmla="*/ 10 h 374"/>
                <a:gd name="T6" fmla="*/ 14 w 401"/>
                <a:gd name="T7" fmla="*/ 132 h 374"/>
                <a:gd name="T8" fmla="*/ 5 w 401"/>
                <a:gd name="T9" fmla="*/ 157 h 374"/>
                <a:gd name="T10" fmla="*/ 107 w 401"/>
                <a:gd name="T11" fmla="*/ 364 h 374"/>
                <a:gd name="T12" fmla="*/ 134 w 401"/>
                <a:gd name="T13" fmla="*/ 369 h 374"/>
                <a:gd name="T14" fmla="*/ 368 w 401"/>
                <a:gd name="T15" fmla="*/ 202 h 374"/>
                <a:gd name="T16" fmla="*/ 391 w 401"/>
                <a:gd name="T17" fmla="*/ 178 h 374"/>
                <a:gd name="T18" fmla="*/ 387 w 401"/>
                <a:gd name="T19" fmla="*/ 14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1" h="374">
                  <a:moveTo>
                    <a:pt x="387" y="147"/>
                  </a:moveTo>
                  <a:cubicBezTo>
                    <a:pt x="206" y="8"/>
                    <a:pt x="206" y="8"/>
                    <a:pt x="206" y="8"/>
                  </a:cubicBezTo>
                  <a:cubicBezTo>
                    <a:pt x="200" y="4"/>
                    <a:pt x="193" y="0"/>
                    <a:pt x="184" y="10"/>
                  </a:cubicBezTo>
                  <a:cubicBezTo>
                    <a:pt x="130" y="66"/>
                    <a:pt x="74" y="102"/>
                    <a:pt x="14" y="132"/>
                  </a:cubicBezTo>
                  <a:cubicBezTo>
                    <a:pt x="0" y="140"/>
                    <a:pt x="0" y="145"/>
                    <a:pt x="5" y="157"/>
                  </a:cubicBezTo>
                  <a:cubicBezTo>
                    <a:pt x="107" y="364"/>
                    <a:pt x="107" y="364"/>
                    <a:pt x="107" y="364"/>
                  </a:cubicBezTo>
                  <a:cubicBezTo>
                    <a:pt x="110" y="371"/>
                    <a:pt x="120" y="374"/>
                    <a:pt x="134" y="369"/>
                  </a:cubicBezTo>
                  <a:cubicBezTo>
                    <a:pt x="224" y="330"/>
                    <a:pt x="301" y="270"/>
                    <a:pt x="368" y="202"/>
                  </a:cubicBezTo>
                  <a:cubicBezTo>
                    <a:pt x="376" y="194"/>
                    <a:pt x="383" y="186"/>
                    <a:pt x="391" y="178"/>
                  </a:cubicBezTo>
                  <a:cubicBezTo>
                    <a:pt x="401" y="166"/>
                    <a:pt x="398" y="156"/>
                    <a:pt x="387" y="147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14" name="矩形 113"/>
            <p:cNvSpPr/>
            <p:nvPr/>
          </p:nvSpPr>
          <p:spPr>
            <a:xfrm>
              <a:off x="8676506" y="5073552"/>
              <a:ext cx="890516" cy="553998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FFFFFF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02</a:t>
              </a:r>
              <a:endParaRPr lang="zh-CN" altLang="en-US" sz="2100" dirty="0">
                <a:solidFill>
                  <a:srgbClr val="FFFFFF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15" name="组合 114"/>
          <p:cNvGrpSpPr/>
          <p:nvPr/>
        </p:nvGrpSpPr>
        <p:grpSpPr>
          <a:xfrm>
            <a:off x="6947022" y="1892736"/>
            <a:ext cx="1318553" cy="1929812"/>
            <a:chOff x="8183631" y="1813645"/>
            <a:chExt cx="1373188" cy="2009775"/>
          </a:xfrm>
        </p:grpSpPr>
        <p:sp>
          <p:nvSpPr>
            <p:cNvPr id="116" name="Freeform 5"/>
            <p:cNvSpPr/>
            <p:nvPr/>
          </p:nvSpPr>
          <p:spPr bwMode="auto">
            <a:xfrm rot="20700000">
              <a:off x="8183631" y="1813645"/>
              <a:ext cx="1373188" cy="2009775"/>
            </a:xfrm>
            <a:custGeom>
              <a:avLst/>
              <a:gdLst>
                <a:gd name="T0" fmla="*/ 400 w 508"/>
                <a:gd name="T1" fmla="*/ 472 h 743"/>
                <a:gd name="T2" fmla="*/ 489 w 508"/>
                <a:gd name="T3" fmla="*/ 491 h 743"/>
                <a:gd name="T4" fmla="*/ 503 w 508"/>
                <a:gd name="T5" fmla="*/ 477 h 743"/>
                <a:gd name="T6" fmla="*/ 430 w 508"/>
                <a:gd name="T7" fmla="*/ 246 h 743"/>
                <a:gd name="T8" fmla="*/ 359 w 508"/>
                <a:gd name="T9" fmla="*/ 23 h 743"/>
                <a:gd name="T10" fmla="*/ 330 w 508"/>
                <a:gd name="T11" fmla="*/ 19 h 743"/>
                <a:gd name="T12" fmla="*/ 174 w 508"/>
                <a:gd name="T13" fmla="*/ 190 h 743"/>
                <a:gd name="T14" fmla="*/ 13 w 508"/>
                <a:gd name="T15" fmla="*/ 365 h 743"/>
                <a:gd name="T16" fmla="*/ 16 w 508"/>
                <a:gd name="T17" fmla="*/ 387 h 743"/>
                <a:gd name="T18" fmla="*/ 125 w 508"/>
                <a:gd name="T19" fmla="*/ 411 h 743"/>
                <a:gd name="T20" fmla="*/ 55 w 508"/>
                <a:gd name="T21" fmla="*/ 607 h 743"/>
                <a:gd name="T22" fmla="*/ 62 w 508"/>
                <a:gd name="T23" fmla="*/ 630 h 743"/>
                <a:gd name="T24" fmla="*/ 266 w 508"/>
                <a:gd name="T25" fmla="*/ 734 h 743"/>
                <a:gd name="T26" fmla="*/ 294 w 508"/>
                <a:gd name="T27" fmla="*/ 726 h 743"/>
                <a:gd name="T28" fmla="*/ 382 w 508"/>
                <a:gd name="T29" fmla="*/ 483 h 743"/>
                <a:gd name="T30" fmla="*/ 385 w 508"/>
                <a:gd name="T31" fmla="*/ 469 h 743"/>
                <a:gd name="T32" fmla="*/ 400 w 508"/>
                <a:gd name="T33" fmla="*/ 472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8" h="743">
                  <a:moveTo>
                    <a:pt x="400" y="472"/>
                  </a:moveTo>
                  <a:cubicBezTo>
                    <a:pt x="489" y="491"/>
                    <a:pt x="489" y="491"/>
                    <a:pt x="489" y="491"/>
                  </a:cubicBezTo>
                  <a:cubicBezTo>
                    <a:pt x="506" y="496"/>
                    <a:pt x="508" y="494"/>
                    <a:pt x="503" y="477"/>
                  </a:cubicBezTo>
                  <a:cubicBezTo>
                    <a:pt x="430" y="246"/>
                    <a:pt x="430" y="246"/>
                    <a:pt x="430" y="246"/>
                  </a:cubicBezTo>
                  <a:cubicBezTo>
                    <a:pt x="359" y="23"/>
                    <a:pt x="359" y="23"/>
                    <a:pt x="359" y="23"/>
                  </a:cubicBezTo>
                  <a:cubicBezTo>
                    <a:pt x="352" y="0"/>
                    <a:pt x="338" y="9"/>
                    <a:pt x="330" y="19"/>
                  </a:cubicBezTo>
                  <a:cubicBezTo>
                    <a:pt x="174" y="190"/>
                    <a:pt x="174" y="190"/>
                    <a:pt x="174" y="190"/>
                  </a:cubicBezTo>
                  <a:cubicBezTo>
                    <a:pt x="13" y="365"/>
                    <a:pt x="13" y="365"/>
                    <a:pt x="13" y="365"/>
                  </a:cubicBezTo>
                  <a:cubicBezTo>
                    <a:pt x="0" y="378"/>
                    <a:pt x="2" y="385"/>
                    <a:pt x="16" y="387"/>
                  </a:cubicBezTo>
                  <a:cubicBezTo>
                    <a:pt x="125" y="411"/>
                    <a:pt x="125" y="411"/>
                    <a:pt x="125" y="411"/>
                  </a:cubicBezTo>
                  <a:cubicBezTo>
                    <a:pt x="109" y="485"/>
                    <a:pt x="84" y="553"/>
                    <a:pt x="55" y="607"/>
                  </a:cubicBezTo>
                  <a:cubicBezTo>
                    <a:pt x="50" y="618"/>
                    <a:pt x="53" y="623"/>
                    <a:pt x="62" y="630"/>
                  </a:cubicBezTo>
                  <a:cubicBezTo>
                    <a:pt x="266" y="734"/>
                    <a:pt x="266" y="734"/>
                    <a:pt x="266" y="734"/>
                  </a:cubicBezTo>
                  <a:cubicBezTo>
                    <a:pt x="282" y="741"/>
                    <a:pt x="285" y="743"/>
                    <a:pt x="294" y="726"/>
                  </a:cubicBezTo>
                  <a:cubicBezTo>
                    <a:pt x="333" y="650"/>
                    <a:pt x="362" y="573"/>
                    <a:pt x="382" y="483"/>
                  </a:cubicBezTo>
                  <a:cubicBezTo>
                    <a:pt x="385" y="469"/>
                    <a:pt x="385" y="469"/>
                    <a:pt x="385" y="469"/>
                  </a:cubicBezTo>
                  <a:lnTo>
                    <a:pt x="400" y="4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 dirty="0"/>
            </a:p>
          </p:txBody>
        </p:sp>
        <p:sp>
          <p:nvSpPr>
            <p:cNvPr id="117" name="矩形 116"/>
            <p:cNvSpPr/>
            <p:nvPr/>
          </p:nvSpPr>
          <p:spPr>
            <a:xfrm>
              <a:off x="8497692" y="2643361"/>
              <a:ext cx="890516" cy="553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18" name="组合 117"/>
          <p:cNvGrpSpPr/>
          <p:nvPr/>
        </p:nvGrpSpPr>
        <p:grpSpPr>
          <a:xfrm>
            <a:off x="4539194" y="1420509"/>
            <a:ext cx="1097553" cy="853653"/>
            <a:chOff x="5756169" y="1497559"/>
            <a:chExt cx="1057275" cy="822325"/>
          </a:xfrm>
        </p:grpSpPr>
        <p:sp>
          <p:nvSpPr>
            <p:cNvPr id="119" name="Freeform 9"/>
            <p:cNvSpPr/>
            <p:nvPr/>
          </p:nvSpPr>
          <p:spPr bwMode="auto">
            <a:xfrm rot="20700000">
              <a:off x="5756169" y="1497559"/>
              <a:ext cx="1057275" cy="822325"/>
            </a:xfrm>
            <a:custGeom>
              <a:avLst/>
              <a:gdLst>
                <a:gd name="T0" fmla="*/ 373 w 391"/>
                <a:gd name="T1" fmla="*/ 260 h 304"/>
                <a:gd name="T2" fmla="*/ 390 w 391"/>
                <a:gd name="T3" fmla="*/ 24 h 304"/>
                <a:gd name="T4" fmla="*/ 373 w 391"/>
                <a:gd name="T5" fmla="*/ 8 h 304"/>
                <a:gd name="T6" fmla="*/ 14 w 391"/>
                <a:gd name="T7" fmla="*/ 53 h 304"/>
                <a:gd name="T8" fmla="*/ 6 w 391"/>
                <a:gd name="T9" fmla="*/ 71 h 304"/>
                <a:gd name="T10" fmla="*/ 92 w 391"/>
                <a:gd name="T11" fmla="*/ 297 h 304"/>
                <a:gd name="T12" fmla="*/ 105 w 391"/>
                <a:gd name="T13" fmla="*/ 302 h 304"/>
                <a:gd name="T14" fmla="*/ 357 w 391"/>
                <a:gd name="T15" fmla="*/ 273 h 304"/>
                <a:gd name="T16" fmla="*/ 373 w 391"/>
                <a:gd name="T17" fmla="*/ 26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04">
                  <a:moveTo>
                    <a:pt x="373" y="260"/>
                  </a:moveTo>
                  <a:cubicBezTo>
                    <a:pt x="390" y="24"/>
                    <a:pt x="390" y="24"/>
                    <a:pt x="390" y="24"/>
                  </a:cubicBezTo>
                  <a:cubicBezTo>
                    <a:pt x="391" y="9"/>
                    <a:pt x="384" y="9"/>
                    <a:pt x="373" y="8"/>
                  </a:cubicBezTo>
                  <a:cubicBezTo>
                    <a:pt x="305" y="3"/>
                    <a:pt x="164" y="0"/>
                    <a:pt x="14" y="53"/>
                  </a:cubicBezTo>
                  <a:cubicBezTo>
                    <a:pt x="0" y="58"/>
                    <a:pt x="6" y="71"/>
                    <a:pt x="6" y="71"/>
                  </a:cubicBezTo>
                  <a:cubicBezTo>
                    <a:pt x="92" y="297"/>
                    <a:pt x="92" y="297"/>
                    <a:pt x="92" y="297"/>
                  </a:cubicBezTo>
                  <a:cubicBezTo>
                    <a:pt x="94" y="301"/>
                    <a:pt x="97" y="304"/>
                    <a:pt x="105" y="302"/>
                  </a:cubicBezTo>
                  <a:cubicBezTo>
                    <a:pt x="203" y="274"/>
                    <a:pt x="300" y="271"/>
                    <a:pt x="357" y="273"/>
                  </a:cubicBezTo>
                  <a:cubicBezTo>
                    <a:pt x="370" y="274"/>
                    <a:pt x="372" y="270"/>
                    <a:pt x="373" y="260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0" name="矩形 119"/>
            <p:cNvSpPr/>
            <p:nvPr/>
          </p:nvSpPr>
          <p:spPr>
            <a:xfrm>
              <a:off x="5894249" y="1650948"/>
              <a:ext cx="890516" cy="553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3444492" y="2154894"/>
            <a:ext cx="1128865" cy="1054705"/>
            <a:chOff x="4445808" y="2352861"/>
            <a:chExt cx="1087438" cy="1016000"/>
          </a:xfrm>
        </p:grpSpPr>
        <p:sp>
          <p:nvSpPr>
            <p:cNvPr id="122" name="Freeform 10"/>
            <p:cNvSpPr/>
            <p:nvPr/>
          </p:nvSpPr>
          <p:spPr bwMode="auto">
            <a:xfrm rot="20700000">
              <a:off x="4445808" y="2352861"/>
              <a:ext cx="1087438" cy="1016000"/>
            </a:xfrm>
            <a:custGeom>
              <a:avLst/>
              <a:gdLst>
                <a:gd name="T0" fmla="*/ 14 w 402"/>
                <a:gd name="T1" fmla="*/ 233 h 376"/>
                <a:gd name="T2" fmla="*/ 198 w 402"/>
                <a:gd name="T3" fmla="*/ 367 h 376"/>
                <a:gd name="T4" fmla="*/ 221 w 402"/>
                <a:gd name="T5" fmla="*/ 366 h 376"/>
                <a:gd name="T6" fmla="*/ 387 w 402"/>
                <a:gd name="T7" fmla="*/ 239 h 376"/>
                <a:gd name="T8" fmla="*/ 396 w 402"/>
                <a:gd name="T9" fmla="*/ 214 h 376"/>
                <a:gd name="T10" fmla="*/ 290 w 402"/>
                <a:gd name="T11" fmla="*/ 10 h 376"/>
                <a:gd name="T12" fmla="*/ 263 w 402"/>
                <a:gd name="T13" fmla="*/ 6 h 376"/>
                <a:gd name="T14" fmla="*/ 32 w 402"/>
                <a:gd name="T15" fmla="*/ 178 h 376"/>
                <a:gd name="T16" fmla="*/ 10 w 402"/>
                <a:gd name="T17" fmla="*/ 202 h 376"/>
                <a:gd name="T18" fmla="*/ 14 w 402"/>
                <a:gd name="T19" fmla="*/ 233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376">
                  <a:moveTo>
                    <a:pt x="14" y="233"/>
                  </a:moveTo>
                  <a:cubicBezTo>
                    <a:pt x="198" y="367"/>
                    <a:pt x="198" y="367"/>
                    <a:pt x="198" y="367"/>
                  </a:cubicBezTo>
                  <a:cubicBezTo>
                    <a:pt x="204" y="372"/>
                    <a:pt x="212" y="376"/>
                    <a:pt x="221" y="366"/>
                  </a:cubicBezTo>
                  <a:cubicBezTo>
                    <a:pt x="273" y="309"/>
                    <a:pt x="329" y="271"/>
                    <a:pt x="387" y="239"/>
                  </a:cubicBezTo>
                  <a:cubicBezTo>
                    <a:pt x="401" y="232"/>
                    <a:pt x="402" y="226"/>
                    <a:pt x="396" y="214"/>
                  </a:cubicBezTo>
                  <a:cubicBezTo>
                    <a:pt x="290" y="10"/>
                    <a:pt x="290" y="10"/>
                    <a:pt x="290" y="10"/>
                  </a:cubicBezTo>
                  <a:cubicBezTo>
                    <a:pt x="286" y="3"/>
                    <a:pt x="276" y="0"/>
                    <a:pt x="263" y="6"/>
                  </a:cubicBezTo>
                  <a:cubicBezTo>
                    <a:pt x="174" y="47"/>
                    <a:pt x="98" y="108"/>
                    <a:pt x="32" y="178"/>
                  </a:cubicBezTo>
                  <a:cubicBezTo>
                    <a:pt x="25" y="186"/>
                    <a:pt x="17" y="194"/>
                    <a:pt x="10" y="202"/>
                  </a:cubicBezTo>
                  <a:cubicBezTo>
                    <a:pt x="0" y="214"/>
                    <a:pt x="3" y="225"/>
                    <a:pt x="14" y="23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3" name="矩形 122"/>
            <p:cNvSpPr/>
            <p:nvPr/>
          </p:nvSpPr>
          <p:spPr>
            <a:xfrm>
              <a:off x="4562548" y="2660480"/>
              <a:ext cx="890515" cy="553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rgbClr val="FFFFFF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05</a:t>
              </a:r>
              <a:endParaRPr lang="zh-CN" altLang="en-US" sz="2100" dirty="0">
                <a:solidFill>
                  <a:srgbClr val="FFFFFF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grpSp>
        <p:nvGrpSpPr>
          <p:cNvPr id="124" name="组合 123"/>
          <p:cNvGrpSpPr/>
          <p:nvPr/>
        </p:nvGrpSpPr>
        <p:grpSpPr>
          <a:xfrm>
            <a:off x="3061610" y="3387002"/>
            <a:ext cx="1440330" cy="2092929"/>
            <a:chOff x="3875769" y="3746766"/>
            <a:chExt cx="1387475" cy="2016125"/>
          </a:xfrm>
        </p:grpSpPr>
        <p:sp>
          <p:nvSpPr>
            <p:cNvPr id="125" name="Freeform 11"/>
            <p:cNvSpPr/>
            <p:nvPr/>
          </p:nvSpPr>
          <p:spPr bwMode="auto">
            <a:xfrm rot="20700000">
              <a:off x="3875769" y="3746766"/>
              <a:ext cx="1387475" cy="2016125"/>
            </a:xfrm>
            <a:custGeom>
              <a:avLst/>
              <a:gdLst>
                <a:gd name="T0" fmla="*/ 109 w 513"/>
                <a:gd name="T1" fmla="*/ 277 h 745"/>
                <a:gd name="T2" fmla="*/ 19 w 513"/>
                <a:gd name="T3" fmla="*/ 262 h 745"/>
                <a:gd name="T4" fmla="*/ 5 w 513"/>
                <a:gd name="T5" fmla="*/ 277 h 745"/>
                <a:gd name="T6" fmla="*/ 92 w 513"/>
                <a:gd name="T7" fmla="*/ 504 h 745"/>
                <a:gd name="T8" fmla="*/ 175 w 513"/>
                <a:gd name="T9" fmla="*/ 722 h 745"/>
                <a:gd name="T10" fmla="*/ 204 w 513"/>
                <a:gd name="T11" fmla="*/ 725 h 745"/>
                <a:gd name="T12" fmla="*/ 351 w 513"/>
                <a:gd name="T13" fmla="*/ 546 h 745"/>
                <a:gd name="T14" fmla="*/ 500 w 513"/>
                <a:gd name="T15" fmla="*/ 362 h 745"/>
                <a:gd name="T16" fmla="*/ 497 w 513"/>
                <a:gd name="T17" fmla="*/ 339 h 745"/>
                <a:gd name="T18" fmla="*/ 387 w 513"/>
                <a:gd name="T19" fmla="*/ 321 h 745"/>
                <a:gd name="T20" fmla="*/ 445 w 513"/>
                <a:gd name="T21" fmla="*/ 122 h 745"/>
                <a:gd name="T22" fmla="*/ 437 w 513"/>
                <a:gd name="T23" fmla="*/ 100 h 745"/>
                <a:gd name="T24" fmla="*/ 227 w 513"/>
                <a:gd name="T25" fmla="*/ 8 h 745"/>
                <a:gd name="T26" fmla="*/ 200 w 513"/>
                <a:gd name="T27" fmla="*/ 17 h 745"/>
                <a:gd name="T28" fmla="*/ 126 w 513"/>
                <a:gd name="T29" fmla="*/ 264 h 745"/>
                <a:gd name="T30" fmla="*/ 124 w 513"/>
                <a:gd name="T31" fmla="*/ 279 h 745"/>
                <a:gd name="T32" fmla="*/ 109 w 513"/>
                <a:gd name="T33" fmla="*/ 277 h 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3" h="745">
                  <a:moveTo>
                    <a:pt x="109" y="277"/>
                  </a:moveTo>
                  <a:cubicBezTo>
                    <a:pt x="19" y="262"/>
                    <a:pt x="19" y="262"/>
                    <a:pt x="19" y="262"/>
                  </a:cubicBezTo>
                  <a:cubicBezTo>
                    <a:pt x="1" y="259"/>
                    <a:pt x="0" y="261"/>
                    <a:pt x="5" y="277"/>
                  </a:cubicBezTo>
                  <a:cubicBezTo>
                    <a:pt x="92" y="504"/>
                    <a:pt x="92" y="504"/>
                    <a:pt x="92" y="504"/>
                  </a:cubicBezTo>
                  <a:cubicBezTo>
                    <a:pt x="175" y="722"/>
                    <a:pt x="175" y="722"/>
                    <a:pt x="175" y="722"/>
                  </a:cubicBezTo>
                  <a:cubicBezTo>
                    <a:pt x="184" y="745"/>
                    <a:pt x="197" y="735"/>
                    <a:pt x="204" y="725"/>
                  </a:cubicBezTo>
                  <a:cubicBezTo>
                    <a:pt x="351" y="546"/>
                    <a:pt x="351" y="546"/>
                    <a:pt x="351" y="546"/>
                  </a:cubicBezTo>
                  <a:cubicBezTo>
                    <a:pt x="500" y="362"/>
                    <a:pt x="500" y="362"/>
                    <a:pt x="500" y="362"/>
                  </a:cubicBezTo>
                  <a:cubicBezTo>
                    <a:pt x="513" y="347"/>
                    <a:pt x="511" y="341"/>
                    <a:pt x="497" y="339"/>
                  </a:cubicBezTo>
                  <a:cubicBezTo>
                    <a:pt x="387" y="321"/>
                    <a:pt x="387" y="321"/>
                    <a:pt x="387" y="321"/>
                  </a:cubicBezTo>
                  <a:cubicBezTo>
                    <a:pt x="398" y="247"/>
                    <a:pt x="420" y="178"/>
                    <a:pt x="445" y="122"/>
                  </a:cubicBezTo>
                  <a:cubicBezTo>
                    <a:pt x="450" y="111"/>
                    <a:pt x="447" y="106"/>
                    <a:pt x="437" y="100"/>
                  </a:cubicBezTo>
                  <a:cubicBezTo>
                    <a:pt x="227" y="8"/>
                    <a:pt x="227" y="8"/>
                    <a:pt x="227" y="8"/>
                  </a:cubicBezTo>
                  <a:cubicBezTo>
                    <a:pt x="211" y="1"/>
                    <a:pt x="208" y="0"/>
                    <a:pt x="200" y="17"/>
                  </a:cubicBezTo>
                  <a:cubicBezTo>
                    <a:pt x="165" y="95"/>
                    <a:pt x="141" y="174"/>
                    <a:pt x="126" y="264"/>
                  </a:cubicBezTo>
                  <a:cubicBezTo>
                    <a:pt x="124" y="279"/>
                    <a:pt x="124" y="279"/>
                    <a:pt x="124" y="279"/>
                  </a:cubicBezTo>
                  <a:lnTo>
                    <a:pt x="109" y="27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26" name="矩形 125"/>
            <p:cNvSpPr/>
            <p:nvPr/>
          </p:nvSpPr>
          <p:spPr>
            <a:xfrm>
              <a:off x="4075737" y="4578835"/>
              <a:ext cx="890516" cy="553997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latin typeface="Kartika" panose="02020503030404060203" pitchFamily="18" charset="0"/>
                  <a:ea typeface="微软雅黑" panose="020B0503020204020204" pitchFamily="34" charset="-122"/>
                  <a:cs typeface="Kartika" panose="02020503030404060203" pitchFamily="18" charset="0"/>
                </a:rPr>
                <a:t>06</a:t>
              </a:r>
              <a:endParaRPr lang="zh-CN" altLang="en-US" sz="2100" dirty="0">
                <a:solidFill>
                  <a:schemeClr val="bg1"/>
                </a:solidFill>
                <a:latin typeface="Kartika" panose="02020503030404060203" pitchFamily="18" charset="0"/>
                <a:ea typeface="微软雅黑" panose="020B0503020204020204" pitchFamily="34" charset="-122"/>
                <a:cs typeface="Kartika" panose="02020503030404060203" pitchFamily="18" charset="0"/>
              </a:endParaRPr>
            </a:p>
          </p:txBody>
        </p:sp>
      </p:grpSp>
      <p:sp>
        <p:nvSpPr>
          <p:cNvPr id="127" name="矩形 47"/>
          <p:cNvSpPr>
            <a:spLocks noChangeArrowheads="1"/>
          </p:cNvSpPr>
          <p:nvPr/>
        </p:nvSpPr>
        <p:spPr bwMode="auto">
          <a:xfrm>
            <a:off x="641350" y="1568450"/>
            <a:ext cx="165671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rgbClr val="2E2E2E"/>
                </a:solidFill>
              </a:rPr>
              <a:t>婚恋问题</a:t>
            </a:r>
          </a:p>
        </p:txBody>
      </p:sp>
      <p:sp>
        <p:nvSpPr>
          <p:cNvPr id="128" name="矩形 47"/>
          <p:cNvSpPr>
            <a:spLocks noChangeArrowheads="1"/>
          </p:cNvSpPr>
          <p:nvPr/>
        </p:nvSpPr>
        <p:spPr bwMode="auto">
          <a:xfrm>
            <a:off x="644525" y="2705735"/>
            <a:ext cx="166878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000" dirty="0">
                <a:solidFill>
                  <a:srgbClr val="2E2E2E"/>
                </a:solidFill>
              </a:rPr>
              <a:t>物质基础</a:t>
            </a: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641350" y="3829050"/>
            <a:ext cx="181927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E2E2E"/>
                </a:solidFill>
              </a:rPr>
              <a:t>心理健康水平</a:t>
            </a:r>
          </a:p>
        </p:txBody>
      </p:sp>
      <p:sp>
        <p:nvSpPr>
          <p:cNvPr id="130" name="矩形 47"/>
          <p:cNvSpPr>
            <a:spLocks noChangeArrowheads="1"/>
          </p:cNvSpPr>
          <p:nvPr/>
        </p:nvSpPr>
        <p:spPr bwMode="auto">
          <a:xfrm>
            <a:off x="9756775" y="2256155"/>
            <a:ext cx="1649095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E2E2E"/>
                </a:solidFill>
              </a:rPr>
              <a:t>职业规划</a:t>
            </a:r>
          </a:p>
        </p:txBody>
      </p:sp>
      <p:sp>
        <p:nvSpPr>
          <p:cNvPr id="131" name="矩形 130"/>
          <p:cNvSpPr>
            <a:spLocks noChangeArrowheads="1"/>
          </p:cNvSpPr>
          <p:nvPr/>
        </p:nvSpPr>
        <p:spPr bwMode="auto">
          <a:xfrm>
            <a:off x="9771380" y="3886835"/>
            <a:ext cx="171323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E2E2E"/>
                </a:solidFill>
              </a:rPr>
              <a:t>综合素质</a:t>
            </a:r>
          </a:p>
        </p:txBody>
      </p:sp>
      <p:sp>
        <p:nvSpPr>
          <p:cNvPr id="132" name="矩形 47"/>
          <p:cNvSpPr>
            <a:spLocks noChangeArrowheads="1"/>
          </p:cNvSpPr>
          <p:nvPr/>
        </p:nvSpPr>
        <p:spPr bwMode="auto">
          <a:xfrm>
            <a:off x="9707245" y="5182235"/>
            <a:ext cx="171323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3" tIns="34287" rIns="68573" bIns="3428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000" dirty="0">
                <a:solidFill>
                  <a:srgbClr val="2E2E2E"/>
                </a:solidFill>
              </a:rPr>
              <a:t>科研兴趣</a:t>
            </a:r>
          </a:p>
        </p:txBody>
      </p:sp>
      <p:grpSp>
        <p:nvGrpSpPr>
          <p:cNvPr id="133" name="组合 132"/>
          <p:cNvGrpSpPr/>
          <p:nvPr/>
        </p:nvGrpSpPr>
        <p:grpSpPr>
          <a:xfrm>
            <a:off x="4784100" y="2655547"/>
            <a:ext cx="1860565" cy="1860564"/>
            <a:chOff x="5045997" y="3342168"/>
            <a:chExt cx="1792288" cy="1792287"/>
          </a:xfrm>
        </p:grpSpPr>
        <p:sp>
          <p:nvSpPr>
            <p:cNvPr id="134" name="Oval 8"/>
            <p:cNvSpPr>
              <a:spLocks noChangeArrowheads="1"/>
            </p:cNvSpPr>
            <p:nvPr/>
          </p:nvSpPr>
          <p:spPr bwMode="auto">
            <a:xfrm rot="20700000">
              <a:off x="5045997" y="3342168"/>
              <a:ext cx="1792288" cy="179228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508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/>
            </a:p>
          </p:txBody>
        </p:sp>
        <p:sp>
          <p:nvSpPr>
            <p:cNvPr id="135" name="Freeform 22"/>
            <p:cNvSpPr>
              <a:spLocks noEditPoints="1"/>
            </p:cNvSpPr>
            <p:nvPr/>
          </p:nvSpPr>
          <p:spPr bwMode="auto">
            <a:xfrm>
              <a:off x="5642001" y="3835084"/>
              <a:ext cx="608790" cy="714928"/>
            </a:xfrm>
            <a:custGeom>
              <a:avLst/>
              <a:gdLst>
                <a:gd name="T0" fmla="*/ 90 w 641"/>
                <a:gd name="T1" fmla="*/ 424 h 748"/>
                <a:gd name="T2" fmla="*/ 158 w 641"/>
                <a:gd name="T3" fmla="*/ 424 h 748"/>
                <a:gd name="T4" fmla="*/ 205 w 641"/>
                <a:gd name="T5" fmla="*/ 408 h 748"/>
                <a:gd name="T6" fmla="*/ 291 w 641"/>
                <a:gd name="T7" fmla="*/ 588 h 748"/>
                <a:gd name="T8" fmla="*/ 312 w 641"/>
                <a:gd name="T9" fmla="*/ 475 h 748"/>
                <a:gd name="T10" fmla="*/ 297 w 641"/>
                <a:gd name="T11" fmla="*/ 468 h 748"/>
                <a:gd name="T12" fmla="*/ 298 w 641"/>
                <a:gd name="T13" fmla="*/ 452 h 748"/>
                <a:gd name="T14" fmla="*/ 360 w 641"/>
                <a:gd name="T15" fmla="*/ 452 h 748"/>
                <a:gd name="T16" fmla="*/ 360 w 641"/>
                <a:gd name="T17" fmla="*/ 468 h 748"/>
                <a:gd name="T18" fmla="*/ 346 w 641"/>
                <a:gd name="T19" fmla="*/ 475 h 748"/>
                <a:gd name="T20" fmla="*/ 365 w 641"/>
                <a:gd name="T21" fmla="*/ 583 h 748"/>
                <a:gd name="T22" fmla="*/ 439 w 641"/>
                <a:gd name="T23" fmla="*/ 415 h 748"/>
                <a:gd name="T24" fmla="*/ 482 w 641"/>
                <a:gd name="T25" fmla="*/ 420 h 748"/>
                <a:gd name="T26" fmla="*/ 545 w 641"/>
                <a:gd name="T27" fmla="*/ 420 h 748"/>
                <a:gd name="T28" fmla="*/ 632 w 641"/>
                <a:gd name="T29" fmla="*/ 691 h 748"/>
                <a:gd name="T30" fmla="*/ 544 w 641"/>
                <a:gd name="T31" fmla="*/ 722 h 748"/>
                <a:gd name="T32" fmla="*/ 532 w 641"/>
                <a:gd name="T33" fmla="*/ 681 h 748"/>
                <a:gd name="T34" fmla="*/ 504 w 641"/>
                <a:gd name="T35" fmla="*/ 729 h 748"/>
                <a:gd name="T36" fmla="*/ 123 w 641"/>
                <a:gd name="T37" fmla="*/ 731 h 748"/>
                <a:gd name="T38" fmla="*/ 94 w 641"/>
                <a:gd name="T39" fmla="*/ 681 h 748"/>
                <a:gd name="T40" fmla="*/ 81 w 641"/>
                <a:gd name="T41" fmla="*/ 724 h 748"/>
                <a:gd name="T42" fmla="*/ 0 w 641"/>
                <a:gd name="T43" fmla="*/ 691 h 748"/>
                <a:gd name="T44" fmla="*/ 90 w 641"/>
                <a:gd name="T45" fmla="*/ 424 h 748"/>
                <a:gd name="T46" fmla="*/ 185 w 641"/>
                <a:gd name="T47" fmla="*/ 289 h 748"/>
                <a:gd name="T48" fmla="*/ 185 w 641"/>
                <a:gd name="T49" fmla="*/ 289 h 748"/>
                <a:gd name="T50" fmla="*/ 163 w 641"/>
                <a:gd name="T51" fmla="*/ 264 h 748"/>
                <a:gd name="T52" fmla="*/ 155 w 641"/>
                <a:gd name="T53" fmla="*/ 214 h 748"/>
                <a:gd name="T54" fmla="*/ 155 w 641"/>
                <a:gd name="T55" fmla="*/ 207 h 748"/>
                <a:gd name="T56" fmla="*/ 160 w 641"/>
                <a:gd name="T57" fmla="*/ 204 h 748"/>
                <a:gd name="T58" fmla="*/ 164 w 641"/>
                <a:gd name="T59" fmla="*/ 202 h 748"/>
                <a:gd name="T60" fmla="*/ 199 w 641"/>
                <a:gd name="T61" fmla="*/ 47 h 748"/>
                <a:gd name="T62" fmla="*/ 423 w 641"/>
                <a:gd name="T63" fmla="*/ 43 h 748"/>
                <a:gd name="T64" fmla="*/ 466 w 641"/>
                <a:gd name="T65" fmla="*/ 200 h 748"/>
                <a:gd name="T66" fmla="*/ 472 w 641"/>
                <a:gd name="T67" fmla="*/ 204 h 748"/>
                <a:gd name="T68" fmla="*/ 478 w 641"/>
                <a:gd name="T69" fmla="*/ 207 h 748"/>
                <a:gd name="T70" fmla="*/ 478 w 641"/>
                <a:gd name="T71" fmla="*/ 214 h 748"/>
                <a:gd name="T72" fmla="*/ 471 w 641"/>
                <a:gd name="T73" fmla="*/ 263 h 748"/>
                <a:gd name="T74" fmla="*/ 449 w 641"/>
                <a:gd name="T75" fmla="*/ 288 h 748"/>
                <a:gd name="T76" fmla="*/ 328 w 641"/>
                <a:gd name="T77" fmla="*/ 397 h 748"/>
                <a:gd name="T78" fmla="*/ 299 w 641"/>
                <a:gd name="T79" fmla="*/ 395 h 748"/>
                <a:gd name="T80" fmla="*/ 185 w 641"/>
                <a:gd name="T81" fmla="*/ 289 h 7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1" h="748">
                  <a:moveTo>
                    <a:pt x="90" y="424"/>
                  </a:moveTo>
                  <a:cubicBezTo>
                    <a:pt x="114" y="424"/>
                    <a:pt x="137" y="424"/>
                    <a:pt x="158" y="424"/>
                  </a:cubicBezTo>
                  <a:cubicBezTo>
                    <a:pt x="178" y="425"/>
                    <a:pt x="194" y="421"/>
                    <a:pt x="205" y="408"/>
                  </a:cubicBezTo>
                  <a:lnTo>
                    <a:pt x="291" y="588"/>
                  </a:lnTo>
                  <a:lnTo>
                    <a:pt x="312" y="475"/>
                  </a:lnTo>
                  <a:lnTo>
                    <a:pt x="297" y="468"/>
                  </a:lnTo>
                  <a:lnTo>
                    <a:pt x="298" y="452"/>
                  </a:lnTo>
                  <a:lnTo>
                    <a:pt x="360" y="452"/>
                  </a:lnTo>
                  <a:lnTo>
                    <a:pt x="360" y="468"/>
                  </a:lnTo>
                  <a:lnTo>
                    <a:pt x="346" y="475"/>
                  </a:lnTo>
                  <a:lnTo>
                    <a:pt x="365" y="583"/>
                  </a:lnTo>
                  <a:lnTo>
                    <a:pt x="439" y="415"/>
                  </a:lnTo>
                  <a:cubicBezTo>
                    <a:pt x="450" y="420"/>
                    <a:pt x="464" y="422"/>
                    <a:pt x="482" y="420"/>
                  </a:cubicBezTo>
                  <a:cubicBezTo>
                    <a:pt x="502" y="420"/>
                    <a:pt x="523" y="420"/>
                    <a:pt x="545" y="420"/>
                  </a:cubicBezTo>
                  <a:cubicBezTo>
                    <a:pt x="604" y="475"/>
                    <a:pt x="641" y="606"/>
                    <a:pt x="632" y="691"/>
                  </a:cubicBezTo>
                  <a:cubicBezTo>
                    <a:pt x="614" y="704"/>
                    <a:pt x="583" y="714"/>
                    <a:pt x="544" y="722"/>
                  </a:cubicBezTo>
                  <a:lnTo>
                    <a:pt x="532" y="681"/>
                  </a:lnTo>
                  <a:lnTo>
                    <a:pt x="504" y="729"/>
                  </a:lnTo>
                  <a:cubicBezTo>
                    <a:pt x="390" y="746"/>
                    <a:pt x="233" y="748"/>
                    <a:pt x="123" y="731"/>
                  </a:cubicBezTo>
                  <a:lnTo>
                    <a:pt x="94" y="681"/>
                  </a:lnTo>
                  <a:lnTo>
                    <a:pt x="81" y="724"/>
                  </a:lnTo>
                  <a:cubicBezTo>
                    <a:pt x="43" y="716"/>
                    <a:pt x="14" y="705"/>
                    <a:pt x="0" y="691"/>
                  </a:cubicBezTo>
                  <a:cubicBezTo>
                    <a:pt x="1" y="616"/>
                    <a:pt x="15" y="489"/>
                    <a:pt x="90" y="424"/>
                  </a:cubicBezTo>
                  <a:close/>
                  <a:moveTo>
                    <a:pt x="185" y="289"/>
                  </a:moveTo>
                  <a:lnTo>
                    <a:pt x="185" y="289"/>
                  </a:lnTo>
                  <a:cubicBezTo>
                    <a:pt x="175" y="284"/>
                    <a:pt x="168" y="275"/>
                    <a:pt x="163" y="264"/>
                  </a:cubicBezTo>
                  <a:cubicBezTo>
                    <a:pt x="157" y="251"/>
                    <a:pt x="155" y="234"/>
                    <a:pt x="155" y="214"/>
                  </a:cubicBezTo>
                  <a:lnTo>
                    <a:pt x="155" y="207"/>
                  </a:lnTo>
                  <a:lnTo>
                    <a:pt x="160" y="204"/>
                  </a:lnTo>
                  <a:cubicBezTo>
                    <a:pt x="162" y="203"/>
                    <a:pt x="163" y="202"/>
                    <a:pt x="164" y="202"/>
                  </a:cubicBezTo>
                  <a:cubicBezTo>
                    <a:pt x="152" y="117"/>
                    <a:pt x="162" y="78"/>
                    <a:pt x="199" y="47"/>
                  </a:cubicBezTo>
                  <a:cubicBezTo>
                    <a:pt x="256" y="0"/>
                    <a:pt x="365" y="0"/>
                    <a:pt x="423" y="43"/>
                  </a:cubicBezTo>
                  <a:cubicBezTo>
                    <a:pt x="463" y="72"/>
                    <a:pt x="477" y="123"/>
                    <a:pt x="466" y="200"/>
                  </a:cubicBezTo>
                  <a:cubicBezTo>
                    <a:pt x="468" y="201"/>
                    <a:pt x="470" y="202"/>
                    <a:pt x="472" y="204"/>
                  </a:cubicBezTo>
                  <a:lnTo>
                    <a:pt x="478" y="207"/>
                  </a:lnTo>
                  <a:lnTo>
                    <a:pt x="478" y="214"/>
                  </a:lnTo>
                  <a:cubicBezTo>
                    <a:pt x="478" y="233"/>
                    <a:pt x="476" y="250"/>
                    <a:pt x="471" y="263"/>
                  </a:cubicBezTo>
                  <a:cubicBezTo>
                    <a:pt x="466" y="275"/>
                    <a:pt x="459" y="283"/>
                    <a:pt x="449" y="288"/>
                  </a:cubicBezTo>
                  <a:cubicBezTo>
                    <a:pt x="434" y="338"/>
                    <a:pt x="381" y="392"/>
                    <a:pt x="328" y="397"/>
                  </a:cubicBezTo>
                  <a:cubicBezTo>
                    <a:pt x="319" y="398"/>
                    <a:pt x="308" y="398"/>
                    <a:pt x="299" y="395"/>
                  </a:cubicBezTo>
                  <a:cubicBezTo>
                    <a:pt x="241" y="374"/>
                    <a:pt x="203" y="350"/>
                    <a:pt x="185" y="289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015" dirty="0"/>
            </a:p>
          </p:txBody>
        </p:sp>
      </p:grpSp>
      <p:sp>
        <p:nvSpPr>
          <p:cNvPr id="2" name="标题占位符 1"/>
          <p:cNvSpPr txBox="1"/>
          <p:nvPr/>
        </p:nvSpPr>
        <p:spPr>
          <a:xfrm>
            <a:off x="1056437" y="90805"/>
            <a:ext cx="5293563" cy="54102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解</a:t>
            </a:r>
            <a:r>
              <a:rPr lang="zh-CN" altLang="en-US" sz="2400" b="1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决参考方</a:t>
            </a:r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案</a:t>
            </a:r>
            <a:r>
              <a:rPr lang="en-US" altLang="zh-CN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内部因素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05"/>
          <p:cNvSpPr txBox="1"/>
          <p:nvPr/>
        </p:nvSpPr>
        <p:spPr>
          <a:xfrm>
            <a:off x="770255" y="1844675"/>
            <a:ext cx="1022540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博导水平：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调研</a:t>
            </a:r>
            <a:r>
              <a:rPr lang="zh-CN" altLang="en-US" sz="20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导师的研究方向、研究成果、研究风格和师德，结合个人兴趣。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科研团队：</a:t>
            </a:r>
            <a:r>
              <a:rPr lang="zh-CN" altLang="en-US" sz="20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了解科研团队的具体优势和不足，考量与自身目标、发展方向的契合度。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专业背景：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根据不同专业发展前景具体考虑。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就业前景：</a:t>
            </a:r>
            <a:r>
              <a:rPr lang="zh-CN" altLang="en-US" sz="20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对口的工作机会和方向。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charset="0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社会价值判断：</a:t>
            </a:r>
            <a:r>
              <a:rPr lang="zh-CN" altLang="en-US" sz="2000" dirty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工作获得感、工作环境、交际圈、社会声望、职业发展轨迹、生活</a:t>
            </a:r>
            <a:r>
              <a:rPr lang="zh-CN" altLang="en-US" sz="200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品</a:t>
            </a:r>
            <a:r>
              <a:rPr lang="zh-CN" altLang="en-US" sz="2000" smtClean="0">
                <a:solidFill>
                  <a:srgbClr val="2E2E2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质。</a:t>
            </a:r>
            <a:endParaRPr lang="zh-CN" altLang="en-US" sz="2000" dirty="0">
              <a:solidFill>
                <a:srgbClr val="2E2E2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60400" y="760413"/>
            <a:ext cx="10858500" cy="0"/>
          </a:xfrm>
          <a:prstGeom prst="line">
            <a:avLst/>
          </a:prstGeom>
          <a:noFill/>
          <a:ln w="22225" cap="flat" cmpd="sng" algn="ctr">
            <a:solidFill>
              <a:srgbClr val="1C6299"/>
            </a:solidFill>
            <a:prstDash val="solid"/>
            <a:miter lim="800000"/>
          </a:ln>
          <a:effectLst/>
        </p:spPr>
      </p:cxnSp>
      <p:grpSp>
        <p:nvGrpSpPr>
          <p:cNvPr id="13" name="组合 12"/>
          <p:cNvGrpSpPr/>
          <p:nvPr/>
        </p:nvGrpSpPr>
        <p:grpSpPr>
          <a:xfrm>
            <a:off x="203760" y="159728"/>
            <a:ext cx="725344" cy="619478"/>
            <a:chOff x="178632" y="159728"/>
            <a:chExt cx="725344" cy="619478"/>
          </a:xfrm>
        </p:grpSpPr>
        <p:sp>
          <p:nvSpPr>
            <p:cNvPr id="14" name="椭圆 13"/>
            <p:cNvSpPr/>
            <p:nvPr/>
          </p:nvSpPr>
          <p:spPr>
            <a:xfrm>
              <a:off x="358210" y="159728"/>
              <a:ext cx="468000" cy="468000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" name="文本框 106"/>
            <p:cNvSpPr txBox="1"/>
            <p:nvPr/>
          </p:nvSpPr>
          <p:spPr>
            <a:xfrm>
              <a:off x="230876" y="233483"/>
              <a:ext cx="673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78632" y="602993"/>
              <a:ext cx="176213" cy="176213"/>
            </a:xfrm>
            <a:prstGeom prst="ellipse">
              <a:avLst/>
            </a:prstGeom>
            <a:gradFill>
              <a:gsLst>
                <a:gs pos="0">
                  <a:srgbClr val="1C6299"/>
                </a:gs>
                <a:gs pos="100000">
                  <a:srgbClr val="5C307D">
                    <a:alpha val="90000"/>
                  </a:srgbClr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913" y="176378"/>
            <a:ext cx="1897854" cy="555905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0" y="6570000"/>
            <a:ext cx="12192000" cy="288000"/>
          </a:xfrm>
          <a:prstGeom prst="rect">
            <a:avLst/>
          </a:prstGeom>
          <a:solidFill>
            <a:srgbClr val="1C629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4090" y="6583649"/>
            <a:ext cx="2031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1000" spc="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知行合一、经世致用</a:t>
            </a:r>
            <a:endParaRPr kumimoji="0" lang="zh-CN" altLang="en-US" sz="1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9" name="标题占位符 1"/>
          <p:cNvSpPr txBox="1"/>
          <p:nvPr/>
        </p:nvSpPr>
        <p:spPr>
          <a:xfrm>
            <a:off x="1056437" y="90805"/>
            <a:ext cx="5293563" cy="541020"/>
          </a:xfrm>
          <a:prstGeom prst="rect">
            <a:avLst/>
          </a:prstGeom>
          <a:ln>
            <a:noFill/>
          </a:ln>
        </p:spPr>
        <p:txBody>
          <a:bodyPr vert="horz" lIns="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解</a:t>
            </a:r>
            <a:r>
              <a:rPr lang="zh-CN" altLang="en-US" sz="2400" b="1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决参考方案</a:t>
            </a:r>
            <a:r>
              <a:rPr lang="en-US" altLang="zh-CN" sz="2400" b="1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2400" b="1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外部</a:t>
            </a:r>
            <a:r>
              <a:rPr lang="zh-CN" altLang="en-US" sz="2400" b="1" dirty="0" smtClean="0">
                <a:solidFill>
                  <a:sysClr val="windowText" lastClr="000000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因素</a:t>
            </a: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a3bab8d0-a8de-4b0e-ac1d-90a6585f060c}"/>
  <p:tag name="TABLE_ENDDRAG_ORIGIN_RECT" val="681*326"/>
  <p:tag name="TABLE_ENDDRAG_RECT" val="103*156*681*326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 10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1B89"/>
      </a:accent1>
      <a:accent2>
        <a:srgbClr val="EEB51A"/>
      </a:accent2>
      <a:accent3>
        <a:srgbClr val="591B89"/>
      </a:accent3>
      <a:accent4>
        <a:srgbClr val="EEB51A"/>
      </a:accent4>
      <a:accent5>
        <a:srgbClr val="591B89"/>
      </a:accent5>
      <a:accent6>
        <a:srgbClr val="EEB51A"/>
      </a:accent6>
      <a:hlink>
        <a:srgbClr val="591B89"/>
      </a:hlink>
      <a:folHlink>
        <a:srgbClr val="EEB5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1248</Words>
  <Application>Microsoft Office PowerPoint</Application>
  <PresentationFormat>宽屏</PresentationFormat>
  <Paragraphs>163</Paragraphs>
  <Slides>10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5" baseType="lpstr">
      <vt:lpstr>Agency FB</vt:lpstr>
      <vt:lpstr>Kartika</vt:lpstr>
      <vt:lpstr>Open Sans</vt:lpstr>
      <vt:lpstr>等线</vt:lpstr>
      <vt:lpstr>等线 Light</vt:lpstr>
      <vt:lpstr>黑体</vt:lpstr>
      <vt:lpstr>宋体</vt:lpstr>
      <vt:lpstr>微软雅黑</vt:lpstr>
      <vt:lpstr>Arial</vt:lpstr>
      <vt:lpstr>Calibri</vt:lpstr>
      <vt:lpstr>Calibri Light</vt:lpstr>
      <vt:lpstr>Wingdings</vt:lpstr>
      <vt:lpstr>1_Office 主题​​</vt:lpstr>
      <vt:lpstr>2_Office 主题​​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紫色沉稳简约毕业答辩毕业论文答辩PPT</dc:title>
  <dc:creator>lenovo</dc:creator>
  <cp:lastModifiedBy>Administrator</cp:lastModifiedBy>
  <cp:revision>96</cp:revision>
  <dcterms:created xsi:type="dcterms:W3CDTF">2019-03-09T08:01:00Z</dcterms:created>
  <dcterms:modified xsi:type="dcterms:W3CDTF">2021-01-15T03:55:36Z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