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Lst>
  <p:notesMasterIdLst>
    <p:notesMasterId r:id="rId6"/>
  </p:notesMasterIdLst>
  <p:sldIdLst>
    <p:sldId id="3228" r:id="rId4"/>
    <p:sldId id="310" r:id="rId5"/>
    <p:sldId id="3258" r:id="rId7"/>
    <p:sldId id="3250" r:id="rId8"/>
    <p:sldId id="3259" r:id="rId9"/>
    <p:sldId id="548" r:id="rId10"/>
    <p:sldId id="272" r:id="rId11"/>
    <p:sldId id="3265" r:id="rId12"/>
    <p:sldId id="3271" r:id="rId13"/>
    <p:sldId id="529" r:id="rId14"/>
    <p:sldId id="3269" r:id="rId15"/>
    <p:sldId id="3270"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8C3"/>
    <a:srgbClr val="376BAB"/>
    <a:srgbClr val="E0E0E0"/>
    <a:srgbClr val="2860A5"/>
    <a:srgbClr val="1B6299"/>
    <a:srgbClr val="1B6298"/>
    <a:srgbClr val="286B9F"/>
    <a:srgbClr val="1C6299"/>
    <a:srgbClr val="1A78C2"/>
    <a:srgbClr val="8609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4660"/>
  </p:normalViewPr>
  <p:slideViewPr>
    <p:cSldViewPr snapToGrid="0" showGuides="1">
      <p:cViewPr varScale="1">
        <p:scale>
          <a:sx n="87" d="100"/>
          <a:sy n="87" d="100"/>
        </p:scale>
        <p:origin x="590" y="77"/>
      </p:cViewPr>
      <p:guideLst>
        <p:guide orient="horz" pos="2015"/>
        <p:guide pos="377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zjq\Desktop\&#24037;&#20316;&#31807;1.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zjq\Desktop\&#24037;&#20316;&#31807;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[工作簿1.xlsx]Sheet1!$B$1</c:f>
              <c:strCache>
                <c:ptCount val="1"/>
                <c:pt idx="0">
                  <c:v>比例</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0.154033281127076"/>
                  <c:y val="0.00174959239964607"/>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0.00256227328995534"/>
                  <c:y val="0.0295777472653873"/>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0.152080221898108"/>
                  <c:y val="-0.0390137332488581"/>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0.00704456201022058"/>
                  <c:y val="-0.0053804891375091"/>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0.0720569205674432"/>
                  <c:y val="0.0573991587832905"/>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inEnd"/>
            <c:showLegendKey val="0"/>
            <c:showVal val="1"/>
            <c:showCatName val="1"/>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[工作簿1.xlsx]Sheet1!$A$2:$A$6</c:f>
              <c:strCache>
                <c:ptCount val="5"/>
                <c:pt idx="0">
                  <c:v>100元及以下</c:v>
                </c:pt>
                <c:pt idx="1">
                  <c:v>100-300元</c:v>
                </c:pt>
                <c:pt idx="2">
                  <c:v>301-600元</c:v>
                </c:pt>
                <c:pt idx="3">
                  <c:v>601-1000元</c:v>
                </c:pt>
                <c:pt idx="4">
                  <c:v>1001元及以上</c:v>
                </c:pt>
              </c:strCache>
            </c:strRef>
          </c:cat>
          <c:val>
            <c:numRef>
              <c:f>[工作簿1.xlsx]Sheet1!$B$2:$B$6</c:f>
              <c:numCache>
                <c:formatCode>0.00%</c:formatCode>
                <c:ptCount val="5"/>
                <c:pt idx="0">
                  <c:v>0.0714</c:v>
                </c:pt>
                <c:pt idx="1">
                  <c:v>0.3071</c:v>
                </c:pt>
                <c:pt idx="2">
                  <c:v>0.3171</c:v>
                </c:pt>
                <c:pt idx="3">
                  <c:v>0.1357</c:v>
                </c:pt>
                <c:pt idx="4">
                  <c:v>0.1751</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[工作簿1.xlsx]Sheet2!$B$1</c:f>
              <c:strCache>
                <c:ptCount val="1"/>
                <c:pt idx="0">
                  <c:v>比例</c:v>
                </c:pt>
              </c:strCache>
            </c:strRef>
          </c:tx>
          <c:spPr/>
          <c:explosion val="0"/>
          <c:dPt>
            <c:idx val="0"/>
            <c:bubble3D val="0"/>
            <c:spPr>
              <a:solidFill>
                <a:schemeClr val="accent1"/>
              </a:solidFill>
              <a:ln w="19050">
                <a:solidFill>
                  <a:schemeClr val="lt1"/>
                </a:solidFill>
              </a:ln>
              <a:effectLst/>
            </c:spPr>
          </c:dPt>
          <c:dPt>
            <c:idx val="1"/>
            <c:bubble3D val="0"/>
            <c:spPr>
              <a:solidFill>
                <a:schemeClr val="accent3"/>
              </a:solidFill>
              <a:ln w="19050">
                <a:solidFill>
                  <a:schemeClr val="lt1"/>
                </a:solidFill>
              </a:ln>
              <a:effectLst/>
            </c:spPr>
          </c:dPt>
          <c:dPt>
            <c:idx val="2"/>
            <c:bubble3D val="0"/>
            <c:spPr>
              <a:solidFill>
                <a:schemeClr val="accent5"/>
              </a:solidFill>
              <a:ln w="19050">
                <a:solidFill>
                  <a:schemeClr val="lt1"/>
                </a:solidFill>
              </a:ln>
              <a:effectLst/>
            </c:spPr>
          </c:dPt>
          <c:dPt>
            <c:idx val="3"/>
            <c:bubble3D val="0"/>
            <c:spPr>
              <a:solidFill>
                <a:schemeClr val="accent1">
                  <a:lumMod val="60000"/>
                </a:schemeClr>
              </a:solidFill>
              <a:ln w="19050">
                <a:solidFill>
                  <a:schemeClr val="lt1"/>
                </a:solidFill>
              </a:ln>
              <a:effectLst/>
            </c:spPr>
          </c:dPt>
          <c:dPt>
            <c:idx val="4"/>
            <c:bubble3D val="0"/>
            <c:spPr>
              <a:solidFill>
                <a:schemeClr val="accent3">
                  <a:lumMod val="60000"/>
                </a:schemeClr>
              </a:solidFill>
              <a:ln w="19050">
                <a:solidFill>
                  <a:schemeClr val="lt1"/>
                </a:solidFill>
              </a:ln>
              <a:effectLst/>
            </c:spPr>
          </c:dPt>
          <c:dPt>
            <c:idx val="5"/>
            <c:bubble3D val="0"/>
            <c:spPr>
              <a:solidFill>
                <a:schemeClr val="accent5">
                  <a:lumMod val="60000"/>
                </a:schemeClr>
              </a:solidFill>
              <a:ln w="19050">
                <a:solidFill>
                  <a:schemeClr val="lt1"/>
                </a:solidFill>
              </a:ln>
              <a:effectLst/>
            </c:spPr>
          </c:dPt>
          <c:dLbls>
            <c:dLbl>
              <c:idx val="0"/>
              <c:layout>
                <c:manualLayout>
                  <c:x val="0.00954329874098307"/>
                  <c:y val="0.0333097602016121"/>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0.0897870761386898"/>
                  <c:y val="-0.12118999137751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0.133295093857265"/>
                  <c:y val="0.077792156096232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0.0696193307932959"/>
                  <c:y val="0"/>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0.0241371191783343"/>
                  <c:y val="0"/>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5"/>
              <c:layout>
                <c:manualLayout>
                  <c:x val="0.214317806468911"/>
                  <c:y val="0.0204263465327018"/>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bestFit"/>
            <c:showLegendKey val="0"/>
            <c:showVal val="1"/>
            <c:showCatName val="1"/>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[工作簿1.xlsx]Sheet2!$A$2:$A$7</c:f>
              <c:strCache>
                <c:ptCount val="6"/>
                <c:pt idx="0">
                  <c:v>校内勤工助学</c:v>
                </c:pt>
                <c:pt idx="1">
                  <c:v>家教、翻译等知识类</c:v>
                </c:pt>
                <c:pt idx="2">
                  <c:v>餐饮服务类</c:v>
                </c:pt>
                <c:pt idx="3">
                  <c:v>发传单、促销员等营销类</c:v>
                </c:pt>
                <c:pt idx="4">
                  <c:v>网络兼职类</c:v>
                </c:pt>
                <c:pt idx="5">
                  <c:v>其他</c:v>
                </c:pt>
              </c:strCache>
            </c:strRef>
          </c:cat>
          <c:val>
            <c:numRef>
              <c:f>[工作簿1.xlsx]Sheet2!$B$2:$B$7</c:f>
              <c:numCache>
                <c:formatCode>0.00%</c:formatCode>
                <c:ptCount val="6"/>
                <c:pt idx="0">
                  <c:v>0.4321</c:v>
                </c:pt>
                <c:pt idx="1">
                  <c:v>0.4393</c:v>
                </c:pt>
                <c:pt idx="2">
                  <c:v>0.0179</c:v>
                </c:pt>
                <c:pt idx="3">
                  <c:v>0.0536</c:v>
                </c:pt>
                <c:pt idx="4">
                  <c:v>0.0321</c:v>
                </c:pt>
                <c:pt idx="5">
                  <c:v>0.025</c:v>
                </c:pt>
              </c:numCache>
            </c:numRef>
          </c:val>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893C12-D317-442F-945E-D6517EECB5C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933A62-8780-4CAA-8D19-25292B7F568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933A62-8780-4CAA-8D19-25292B7F568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933A62-8780-4CAA-8D19-25292B7F568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5546F3-DA74-492A-8CCE-24C05625148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5546F3-DA74-492A-8CCE-24C05625148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5546F3-DA74-492A-8CCE-24C05625148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995DCBA-0CD2-47DC-90CF-EC7D70760B5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5546F3-DA74-492A-8CCE-24C05625148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995DCBA-0CD2-47DC-90CF-EC7D70760B5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995DCBA-0CD2-47DC-90CF-EC7D70760B5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933A62-8780-4CAA-8D19-25292B7F568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image" Target="../media/image1.jpe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3_空白">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stStyle>
          <a:p>
            <a:pPr lvl="0"/>
            <a:r>
              <a:rPr lang="zh-CN" altLang="en-US" noProof="1">
                <a:sym typeface="+mn-ea"/>
              </a:rPr>
              <a:t>单击此处编辑母版标题样式</a:t>
            </a:r>
            <a:endParaRPr noProof="1">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r>
              <a:rPr lang="zh-CN" altLang="en-US" noProof="1">
                <a:sym typeface="+mn-ea"/>
              </a:rPr>
              <a:t>单击图标添加图片</a:t>
            </a:r>
            <a:endParaRPr lang="zh-CN" altLang="en-US" noProof="1">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stStyle>
          <a:p>
            <a:pPr lvl="0"/>
            <a:r>
              <a:rPr>
                <a:sym typeface="+mn-ea"/>
              </a:rPr>
              <a:t>单击此处</a:t>
            </a:r>
            <a:r>
              <a:rPr lang="zh-CN" altLang="en-US" noProof="1">
                <a:sym typeface="+mn-ea"/>
              </a:rPr>
              <a:t>编辑母版文本样式</a:t>
            </a:r>
            <a:endParaRPr lang="zh-CN" altLang="en-US" noProof="1">
              <a:sym typeface="+mn-ea"/>
            </a:endParaRPr>
          </a:p>
        </p:txBody>
      </p:sp>
      <p:sp>
        <p:nvSpPr>
          <p:cNvPr id="5" name="日期占位符 3"/>
          <p:cNvSpPr>
            <a:spLocks noGrp="1"/>
          </p:cNvSpPr>
          <p:nvPr>
            <p:ph type="dt" sz="half" idx="10"/>
            <p:custDataLst>
              <p:tags r:id="rId5"/>
            </p:custDataLst>
          </p:nvPr>
        </p:nvSpPr>
        <p:spPr/>
        <p:txBody>
          <a:bodyPr/>
          <a:lstStyle>
            <a:lvl1pPr>
              <a:defRPr/>
            </a:lvl1pPr>
          </a:lstStyle>
          <a:p>
            <a:pPr>
              <a:defRPr/>
            </a:pPr>
            <a:endParaRPr lang="zh-CN" altLang="en-US"/>
          </a:p>
        </p:txBody>
      </p:sp>
      <p:sp>
        <p:nvSpPr>
          <p:cNvPr id="6" name="页脚占位符 4"/>
          <p:cNvSpPr>
            <a:spLocks noGrp="1"/>
          </p:cNvSpPr>
          <p:nvPr>
            <p:ph type="ftr" sz="quarter" idx="11"/>
            <p:custDataLst>
              <p:tags r:id="rId6"/>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7"/>
            </p:custDataLst>
          </p:nvPr>
        </p:nvSpPr>
        <p:spPr/>
        <p:txBody>
          <a:bodyPr/>
          <a:lstStyle>
            <a:lvl1pPr>
              <a:defRPr/>
            </a:lvl1pPr>
          </a:lstStyle>
          <a:p>
            <a:pPr>
              <a:defRPr/>
            </a:pPr>
            <a:fld id="{20D2A213-88E0-4B9B-B17D-A5E13CBE128D}"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anchor="ct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stStyle>
          <a:p>
            <a:pPr lvl="0"/>
            <a:r>
              <a:rPr lang="zh-CN" altLang="en-US" noProof="1">
                <a:sym typeface="+mn-ea"/>
              </a:rPr>
              <a:t>单击此处编辑母版标题样式</a:t>
            </a:r>
            <a:endParaRPr noProof="1">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a:r>
              <a:rPr lang="zh-CN" altLang="en-US">
                <a:sym typeface="+mn-ea"/>
              </a:rPr>
              <a:t>单击此处</a:t>
            </a:r>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custDataLst>
              <p:tags r:id="rId4"/>
            </p:custDataLst>
          </p:nvPr>
        </p:nvSpPr>
        <p:spPr/>
        <p:txBody>
          <a:bodyPr/>
          <a:lstStyle>
            <a:lvl1pPr>
              <a:defRPr/>
            </a:lvl1pPr>
          </a:lstStyle>
          <a:p>
            <a:pPr>
              <a:defRPr/>
            </a:pPr>
            <a:endParaRPr lang="zh-CN" altLang="en-US"/>
          </a:p>
        </p:txBody>
      </p:sp>
      <p:sp>
        <p:nvSpPr>
          <p:cNvPr id="5" name="页脚占位符 4"/>
          <p:cNvSpPr>
            <a:spLocks noGrp="1"/>
          </p:cNvSpPr>
          <p:nvPr>
            <p:ph type="ftr" sz="quarter" idx="11"/>
            <p:custDataLst>
              <p:tags r:id="rId5"/>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6"/>
            </p:custDataLst>
          </p:nvPr>
        </p:nvSpPr>
        <p:spPr/>
        <p:txBody>
          <a:bodyPr/>
          <a:lstStyle>
            <a:lvl1pPr>
              <a:defRPr/>
            </a:lvl1pPr>
          </a:lstStyle>
          <a:p>
            <a:pPr>
              <a:defRPr/>
            </a:pPr>
            <a:fld id="{416703D3-192B-48BE-B12D-144B43EC7A37}" type="slidenum">
              <a:rPr lang="zh-CN" altLang="en-US"/>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custDataLst>
              <p:tags r:id="rId2"/>
            </p:custDataLst>
          </p:nvPr>
        </p:nvSpPr>
        <p:spPr>
          <a:xfrm>
            <a:off x="669930" y="952508"/>
            <a:ext cx="10852237" cy="5388907"/>
          </a:xfrm>
        </p:spPr>
        <p:txBody>
          <a:bodyPr/>
          <a:lstStyle/>
          <a:p>
            <a:pPr lvl="0"/>
            <a:r>
              <a:rPr lang="zh-CN" altLang="en-US">
                <a:sym typeface="+mn-ea"/>
              </a:rPr>
              <a:t>单击此处</a:t>
            </a:r>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3" name="日期占位符 3"/>
          <p:cNvSpPr>
            <a:spLocks noGrp="1"/>
          </p:cNvSpPr>
          <p:nvPr>
            <p:ph type="dt" sz="half" idx="14"/>
            <p:custDataLst>
              <p:tags r:id="rId3"/>
            </p:custDataLst>
          </p:nvPr>
        </p:nvSpPr>
        <p:spPr/>
        <p:txBody>
          <a:bodyPr/>
          <a:lstStyle>
            <a:lvl1pPr>
              <a:defRPr/>
            </a:lvl1pPr>
          </a:lstStyle>
          <a:p>
            <a:pPr>
              <a:defRPr/>
            </a:pPr>
            <a:endParaRPr lang="zh-CN" altLang="en-US"/>
          </a:p>
        </p:txBody>
      </p:sp>
      <p:sp>
        <p:nvSpPr>
          <p:cNvPr id="4" name="页脚占位符 4"/>
          <p:cNvSpPr>
            <a:spLocks noGrp="1"/>
          </p:cNvSpPr>
          <p:nvPr>
            <p:ph type="ftr" sz="quarter" idx="15"/>
            <p:custDataLst>
              <p:tags r:id="rId4"/>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6"/>
            <p:custDataLst>
              <p:tags r:id="rId5"/>
            </p:custDataLst>
          </p:nvPr>
        </p:nvSpPr>
        <p:spPr/>
        <p:txBody>
          <a:bodyPr/>
          <a:lstStyle>
            <a:lvl1pPr>
              <a:defRPr/>
            </a:lvl1pPr>
          </a:lstStyle>
          <a:p>
            <a:pPr>
              <a:defRPr/>
            </a:pPr>
            <a:fld id="{BDA2188B-CD91-443D-BF63-6B97CF8FD584}" type="slidenum">
              <a:rPr lang="zh-CN" altLang="en-US"/>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cxnSp>
        <p:nvCxnSpPr>
          <p:cNvPr id="3" name="直接连接符 2"/>
          <p:cNvCxnSpPr/>
          <p:nvPr>
            <p:custDataLst>
              <p:tags r:id="rId2"/>
            </p:custDataLst>
          </p:nvPr>
        </p:nvCxnSpPr>
        <p:spPr>
          <a:xfrm flipH="1">
            <a:off x="8194675" y="3717348"/>
            <a:ext cx="3067050" cy="0"/>
          </a:xfrm>
          <a:prstGeom prst="line">
            <a:avLst/>
          </a:prstGeom>
          <a:ln w="190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平行四边形 3"/>
          <p:cNvSpPr/>
          <p:nvPr>
            <p:custDataLst>
              <p:tags r:id="rId3"/>
            </p:custDataLst>
          </p:nvPr>
        </p:nvSpPr>
        <p:spPr>
          <a:xfrm flipV="1">
            <a:off x="0" y="0"/>
            <a:ext cx="3140075" cy="2008188"/>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矩形 4"/>
          <p:cNvSpPr/>
          <p:nvPr>
            <p:custDataLst>
              <p:tags r:id="rId4"/>
            </p:custDataLst>
          </p:nvPr>
        </p:nvSpPr>
        <p:spPr>
          <a:xfrm>
            <a:off x="0" y="4849813"/>
            <a:ext cx="12192000" cy="2055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平行四边形 5"/>
          <p:cNvSpPr/>
          <p:nvPr>
            <p:custDataLst>
              <p:tags r:id="rId5"/>
            </p:custDataLst>
          </p:nvPr>
        </p:nvSpPr>
        <p:spPr>
          <a:xfrm flipV="1">
            <a:off x="8970963" y="4849813"/>
            <a:ext cx="3073400" cy="2054225"/>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标题 1"/>
          <p:cNvSpPr>
            <a:spLocks noGrp="1"/>
          </p:cNvSpPr>
          <p:nvPr>
            <p:ph type="title" hasCustomPrompt="1"/>
            <p:custDataLst>
              <p:tags r:id="rId6"/>
            </p:custDataLst>
          </p:nvPr>
        </p:nvSpPr>
        <p:spPr>
          <a:xfrm>
            <a:off x="5840400" y="1264356"/>
            <a:ext cx="5540400" cy="2410470"/>
          </a:xfrm>
        </p:spPr>
        <p:txBody>
          <a:bodyPr lIns="90000" tIns="46800" rIns="90000" bIns="46800" anchor="b">
            <a:normAutofit/>
          </a:bodyPr>
          <a:lstStyle>
            <a:lvl1pPr marL="0" marR="0" algn="r" defTabSz="914400" rtl="0" eaLnBrk="1" fontAlgn="auto" latinLnBrk="0" hangingPunct="1">
              <a:lnSpc>
                <a:spcPct val="100000"/>
              </a:lnSpc>
              <a:buNone/>
              <a:defRPr kumimoji="0" lang="zh-CN" altLang="en-US" sz="8800" b="1" i="0" u="none" strike="noStrike" kern="1200" cap="none" spc="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stStyle>
          <a:p>
            <a:pPr lvl="0"/>
            <a:r>
              <a:rPr lang="zh-CN" altLang="en-US" noProof="1">
                <a:sym typeface="+mn-ea"/>
              </a:rPr>
              <a:t>编辑标题</a:t>
            </a:r>
            <a:endParaRPr noProof="1">
              <a:sym typeface="+mn-ea"/>
            </a:endParaRPr>
          </a:p>
        </p:txBody>
      </p:sp>
      <p:sp>
        <p:nvSpPr>
          <p:cNvPr id="7" name="日期占位符 2"/>
          <p:cNvSpPr>
            <a:spLocks noGrp="1"/>
          </p:cNvSpPr>
          <p:nvPr>
            <p:ph type="dt" sz="half" idx="10"/>
            <p:custDataLst>
              <p:tags r:id="rId7"/>
            </p:custDataLst>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zh-CN" altLang="en-US"/>
          </a:p>
        </p:txBody>
      </p:sp>
      <p:sp>
        <p:nvSpPr>
          <p:cNvPr id="8" name="页脚占位符 3"/>
          <p:cNvSpPr>
            <a:spLocks noGrp="1"/>
          </p:cNvSpPr>
          <p:nvPr>
            <p:ph type="ftr" sz="quarter" idx="11"/>
            <p:custDataLst>
              <p:tags r:id="rId8"/>
            </p:custDataLst>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zh-CN" altLang="en-US"/>
          </a:p>
        </p:txBody>
      </p:sp>
      <p:sp>
        <p:nvSpPr>
          <p:cNvPr id="9" name="灯片编号占位符 4"/>
          <p:cNvSpPr>
            <a:spLocks noGrp="1"/>
          </p:cNvSpPr>
          <p:nvPr>
            <p:ph type="sldNum" sz="quarter" idx="12"/>
            <p:custDataLst>
              <p:tags r:id="rId9"/>
            </p:custDataLst>
          </p:nvPr>
        </p:nvSpPr>
        <p:spPr/>
        <p:txBody>
          <a:bodyPr/>
          <a:lstStyle>
            <a:lvl1pPr>
              <a:defRPr/>
            </a:lvl1pPr>
          </a:lstStyle>
          <a:p>
            <a:pPr>
              <a:defRPr/>
            </a:pPr>
            <a:fld id="{3E1A6014-FEAE-494D-8E67-C6DFF860C1DD}"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66744FB1-2F67-4ADA-AFAE-5FC88F594A2A}" type="slidenum">
              <a:rPr lang="zh-CN" altLang="en-US"/>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66744FB1-2F67-4ADA-AFAE-5FC88F594A2A}" type="slidenum">
              <a:rPr lang="zh-CN" altLang="en-US"/>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66744FB1-2F67-4ADA-AFAE-5FC88F594A2A}" type="slidenum">
              <a:rPr lang="zh-CN" altLang="en-US"/>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66744FB1-2F67-4ADA-AFAE-5FC88F594A2A}" type="slidenum">
              <a:rPr lang="zh-CN" altLang="en-US"/>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66744FB1-2F67-4ADA-AFAE-5FC88F594A2A}" type="slidenum">
              <a:rPr lang="zh-CN" altLang="en-US"/>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66744FB1-2F67-4ADA-AFAE-5FC88F594A2A}"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66744FB1-2F67-4ADA-AFAE-5FC88F594A2A}" type="slidenum">
              <a:rPr lang="zh-CN" altLang="en-US"/>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66744FB1-2F67-4ADA-AFAE-5FC88F594A2A}" type="slidenum">
              <a:rPr lang="zh-CN" altLang="en-US"/>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节标题">
    <p:bg>
      <p:bgPr>
        <a:solidFill>
          <a:schemeClr val="accent2"/>
        </a:solidFill>
        <a:effectLst/>
      </p:bgPr>
    </p:bg>
    <p:spTree>
      <p:nvGrpSpPr>
        <p:cNvPr id="1" name=""/>
        <p:cNvGrpSpPr/>
        <p:nvPr/>
      </p:nvGrpSpPr>
      <p:grpSpPr>
        <a:xfrm>
          <a:off x="0" y="0"/>
          <a:ext cx="0" cy="0"/>
          <a:chOff x="0" y="0"/>
          <a:chExt cx="0" cy="0"/>
        </a:xfrm>
      </p:grpSpPr>
      <p:sp>
        <p:nvSpPr>
          <p:cNvPr id="2" name="ïṡļîde"/>
          <p:cNvSpPr/>
          <p:nvPr userDrawn="1"/>
        </p:nvSpPr>
        <p:spPr>
          <a:xfrm>
            <a:off x="0" y="0"/>
            <a:ext cx="12192000" cy="6858000"/>
          </a:xfrm>
          <a:prstGeom prst="rect">
            <a:avLst/>
          </a:prstGeom>
          <a:blipFill dpi="0" rotWithShape="1">
            <a:blip r:embed="rId2">
              <a:alphaModFix amt="70000"/>
              <a:duotone>
                <a:schemeClr val="accent2">
                  <a:shade val="45000"/>
                  <a:satMod val="135000"/>
                </a:schemeClr>
                <a:prstClr val="white"/>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userDrawn="1"/>
        </p:nvGrpSpPr>
        <p:grpSpPr>
          <a:xfrm>
            <a:off x="0" y="1794459"/>
            <a:ext cx="10140974" cy="3497943"/>
            <a:chOff x="797812" y="1705428"/>
            <a:chExt cx="10140974" cy="3497943"/>
          </a:xfrm>
          <a:solidFill>
            <a:schemeClr val="bg1"/>
          </a:solidFill>
        </p:grpSpPr>
        <p:sp>
          <p:nvSpPr>
            <p:cNvPr id="6" name="íṥḻiḋè"/>
            <p:cNvSpPr/>
            <p:nvPr/>
          </p:nvSpPr>
          <p:spPr>
            <a:xfrm>
              <a:off x="797812" y="1705428"/>
              <a:ext cx="9697587" cy="3497943"/>
            </a:xfrm>
            <a:custGeom>
              <a:avLst/>
              <a:gdLst>
                <a:gd name="connsiteX0" fmla="*/ 0 w 9697587"/>
                <a:gd name="connsiteY0" fmla="*/ 0 h 3497943"/>
                <a:gd name="connsiteX1" fmla="*/ 9697587 w 9697587"/>
                <a:gd name="connsiteY1" fmla="*/ 0 h 3497943"/>
                <a:gd name="connsiteX2" fmla="*/ 8532807 w 9697587"/>
                <a:gd name="connsiteY2" fmla="*/ 3497943 h 3497943"/>
                <a:gd name="connsiteX3" fmla="*/ 0 w 9697587"/>
                <a:gd name="connsiteY3" fmla="*/ 3497943 h 3497943"/>
              </a:gdLst>
              <a:ahLst/>
              <a:cxnLst>
                <a:cxn ang="0">
                  <a:pos x="connsiteX0" y="connsiteY0"/>
                </a:cxn>
                <a:cxn ang="0">
                  <a:pos x="connsiteX1" y="connsiteY1"/>
                </a:cxn>
                <a:cxn ang="0">
                  <a:pos x="connsiteX2" y="connsiteY2"/>
                </a:cxn>
                <a:cxn ang="0">
                  <a:pos x="connsiteX3" y="connsiteY3"/>
                </a:cxn>
              </a:cxnLst>
              <a:rect l="l" t="t" r="r" b="b"/>
              <a:pathLst>
                <a:path w="9697587" h="3497943">
                  <a:moveTo>
                    <a:pt x="0" y="0"/>
                  </a:moveTo>
                  <a:lnTo>
                    <a:pt x="9697587" y="0"/>
                  </a:lnTo>
                  <a:lnTo>
                    <a:pt x="8532807" y="3497943"/>
                  </a:lnTo>
                  <a:lnTo>
                    <a:pt x="0" y="34979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îṥ1îḍê"/>
            <p:cNvSpPr/>
            <p:nvPr/>
          </p:nvSpPr>
          <p:spPr>
            <a:xfrm>
              <a:off x="9517072" y="1705428"/>
              <a:ext cx="1421714" cy="3497943"/>
            </a:xfrm>
            <a:custGeom>
              <a:avLst/>
              <a:gdLst>
                <a:gd name="connsiteX0" fmla="*/ 1164780 w 1421714"/>
                <a:gd name="connsiteY0" fmla="*/ 0 h 3497943"/>
                <a:gd name="connsiteX1" fmla="*/ 1421714 w 1421714"/>
                <a:gd name="connsiteY1" fmla="*/ 0 h 3497943"/>
                <a:gd name="connsiteX2" fmla="*/ 256934 w 1421714"/>
                <a:gd name="connsiteY2" fmla="*/ 3497943 h 3497943"/>
                <a:gd name="connsiteX3" fmla="*/ 0 w 1421714"/>
                <a:gd name="connsiteY3" fmla="*/ 3497943 h 3497943"/>
              </a:gdLst>
              <a:ahLst/>
              <a:cxnLst>
                <a:cxn ang="0">
                  <a:pos x="connsiteX0" y="connsiteY0"/>
                </a:cxn>
                <a:cxn ang="0">
                  <a:pos x="connsiteX1" y="connsiteY1"/>
                </a:cxn>
                <a:cxn ang="0">
                  <a:pos x="connsiteX2" y="connsiteY2"/>
                </a:cxn>
                <a:cxn ang="0">
                  <a:pos x="connsiteX3" y="connsiteY3"/>
                </a:cxn>
              </a:cxnLst>
              <a:rect l="l" t="t" r="r" b="b"/>
              <a:pathLst>
                <a:path w="1421714" h="3497943">
                  <a:moveTo>
                    <a:pt x="1164780" y="0"/>
                  </a:moveTo>
                  <a:lnTo>
                    <a:pt x="1421714" y="0"/>
                  </a:lnTo>
                  <a:lnTo>
                    <a:pt x="256934" y="3497943"/>
                  </a:lnTo>
                  <a:lnTo>
                    <a:pt x="0" y="34979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1" name="文本占位符 20"/>
          <p:cNvSpPr>
            <a:spLocks noGrp="1"/>
          </p:cNvSpPr>
          <p:nvPr userDrawn="1">
            <p:ph type="body" idx="1"/>
          </p:nvPr>
        </p:nvSpPr>
        <p:spPr>
          <a:xfrm>
            <a:off x="3627172" y="3639911"/>
            <a:ext cx="4937655" cy="516164"/>
          </a:xfrm>
        </p:spPr>
        <p:txBody>
          <a:bodyPr anchor="t">
            <a:normAutofit/>
          </a:bodyPr>
          <a:lstStyle>
            <a:lvl1pPr marL="0" indent="0" algn="l">
              <a:lnSpc>
                <a:spcPct val="150000"/>
              </a:lnSpc>
              <a:spcBef>
                <a:spcPts val="0"/>
              </a:spcBef>
              <a:buNone/>
              <a:defRPr sz="11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a:t>Edit Master text styles</a:t>
            </a:r>
            <a:endParaRPr lang="en-US" altLang="zh-CN" dirty="0"/>
          </a:p>
        </p:txBody>
      </p:sp>
      <p:sp>
        <p:nvSpPr>
          <p:cNvPr id="5" name="文本占位符 4"/>
          <p:cNvSpPr>
            <a:spLocks noGrp="1"/>
          </p:cNvSpPr>
          <p:nvPr>
            <p:ph type="body" sz="quarter" idx="10" hasCustomPrompt="1"/>
          </p:nvPr>
        </p:nvSpPr>
        <p:spPr>
          <a:xfrm>
            <a:off x="3627172" y="2465160"/>
            <a:ext cx="4937655" cy="1155700"/>
          </a:xfrm>
        </p:spPr>
        <p:txBody>
          <a:bodyPr anchor="b" anchorCtr="0">
            <a:normAutofit/>
          </a:bodyPr>
          <a:lstStyle>
            <a:lvl1pPr marL="0" indent="0">
              <a:buNone/>
              <a:defRPr sz="2400" b="1">
                <a:solidFill>
                  <a:schemeClr val="accent1"/>
                </a:solidFill>
              </a:defRPr>
            </a:lvl1pPr>
          </a:lstStyle>
          <a:p>
            <a:pPr lvl="0"/>
            <a:r>
              <a:rPr lang="en-US" altLang="zh-CN" dirty="0"/>
              <a:t>Click to edit Master title style</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6" name="等腰三角形 7"/>
          <p:cNvSpPr/>
          <p:nvPr>
            <p:custDataLst>
              <p:tags r:id="rId2"/>
            </p:custDataLst>
          </p:nvPr>
        </p:nvSpPr>
        <p:spPr>
          <a:xfrm>
            <a:off x="4449763" y="5073650"/>
            <a:ext cx="1354137" cy="1784350"/>
          </a:xfrm>
          <a:custGeom>
            <a:avLst/>
            <a:gdLst>
              <a:gd name="connsiteX0" fmla="*/ 0 w 2070696"/>
              <a:gd name="connsiteY0" fmla="*/ 1785082 h 1785082"/>
              <a:gd name="connsiteX1" fmla="*/ 1035348 w 2070696"/>
              <a:gd name="connsiteY1" fmla="*/ 0 h 1785082"/>
              <a:gd name="connsiteX2" fmla="*/ 2070696 w 2070696"/>
              <a:gd name="connsiteY2" fmla="*/ 1785082 h 1785082"/>
              <a:gd name="connsiteX3" fmla="*/ 0 w 2070696"/>
              <a:gd name="connsiteY3" fmla="*/ 1785082 h 1785082"/>
              <a:gd name="connsiteX0-1" fmla="*/ 0 w 1478876"/>
              <a:gd name="connsiteY0-2" fmla="*/ 1785082 h 1785082"/>
              <a:gd name="connsiteX1-3" fmla="*/ 1035348 w 1478876"/>
              <a:gd name="connsiteY1-4" fmla="*/ 0 h 1785082"/>
              <a:gd name="connsiteX2-5" fmla="*/ 1478876 w 1478876"/>
              <a:gd name="connsiteY2-6" fmla="*/ 1785082 h 1785082"/>
              <a:gd name="connsiteX3-7" fmla="*/ 0 w 1478876"/>
              <a:gd name="connsiteY3-8" fmla="*/ 1785082 h 1785082"/>
              <a:gd name="connsiteX0-9" fmla="*/ 0 w 1699856"/>
              <a:gd name="connsiteY0-10" fmla="*/ 1785082 h 1785082"/>
              <a:gd name="connsiteX1-11" fmla="*/ 1035348 w 1699856"/>
              <a:gd name="connsiteY1-12" fmla="*/ 0 h 1785082"/>
              <a:gd name="connsiteX2-13" fmla="*/ 1699856 w 1699856"/>
              <a:gd name="connsiteY2-14" fmla="*/ 1785082 h 1785082"/>
              <a:gd name="connsiteX3-15" fmla="*/ 0 w 1699856"/>
              <a:gd name="connsiteY3-16" fmla="*/ 1785082 h 1785082"/>
              <a:gd name="connsiteX0-17" fmla="*/ 0 w 1250276"/>
              <a:gd name="connsiteY0-18" fmla="*/ 1785082 h 1785082"/>
              <a:gd name="connsiteX1-19" fmla="*/ 585768 w 1250276"/>
              <a:gd name="connsiteY1-20" fmla="*/ 0 h 1785082"/>
              <a:gd name="connsiteX2-21" fmla="*/ 1250276 w 1250276"/>
              <a:gd name="connsiteY2-22" fmla="*/ 1785082 h 1785082"/>
              <a:gd name="connsiteX3-23" fmla="*/ 0 w 1250276"/>
              <a:gd name="connsiteY3-24" fmla="*/ 1785082 h 1785082"/>
              <a:gd name="connsiteX0-25" fmla="*/ 0 w 1354416"/>
              <a:gd name="connsiteY0-26" fmla="*/ 1774922 h 1785082"/>
              <a:gd name="connsiteX1-27" fmla="*/ 689908 w 1354416"/>
              <a:gd name="connsiteY1-28" fmla="*/ 0 h 1785082"/>
              <a:gd name="connsiteX2-29" fmla="*/ 1354416 w 1354416"/>
              <a:gd name="connsiteY2-30" fmla="*/ 1785082 h 1785082"/>
              <a:gd name="connsiteX3-31" fmla="*/ 0 w 1354416"/>
              <a:gd name="connsiteY3-32" fmla="*/ 1774922 h 1785082"/>
              <a:gd name="connsiteX0-33" fmla="*/ 0 w 1354416"/>
              <a:gd name="connsiteY0-34" fmla="*/ 1785082 h 1785082"/>
              <a:gd name="connsiteX1-35" fmla="*/ 689908 w 1354416"/>
              <a:gd name="connsiteY1-36" fmla="*/ 0 h 1785082"/>
              <a:gd name="connsiteX2-37" fmla="*/ 1354416 w 1354416"/>
              <a:gd name="connsiteY2-38" fmla="*/ 1785082 h 1785082"/>
              <a:gd name="connsiteX3-39" fmla="*/ 0 w 1354416"/>
              <a:gd name="connsiteY3-40" fmla="*/ 1785082 h 1785082"/>
            </a:gdLst>
            <a:ahLst/>
            <a:cxnLst>
              <a:cxn ang="0">
                <a:pos x="connsiteX0-1" y="connsiteY0-2"/>
              </a:cxn>
              <a:cxn ang="0">
                <a:pos x="connsiteX1-3" y="connsiteY1-4"/>
              </a:cxn>
              <a:cxn ang="0">
                <a:pos x="connsiteX2-5" y="connsiteY2-6"/>
              </a:cxn>
              <a:cxn ang="0">
                <a:pos x="connsiteX3-7" y="connsiteY3-8"/>
              </a:cxn>
            </a:cxnLst>
            <a:rect l="l" t="t" r="r" b="b"/>
            <a:pathLst>
              <a:path w="1354416" h="1785082">
                <a:moveTo>
                  <a:pt x="0" y="1785082"/>
                </a:moveTo>
                <a:lnTo>
                  <a:pt x="689908" y="0"/>
                </a:lnTo>
                <a:lnTo>
                  <a:pt x="1354416" y="1785082"/>
                </a:lnTo>
                <a:lnTo>
                  <a:pt x="0" y="1785082"/>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平行四边形 7"/>
          <p:cNvSpPr/>
          <p:nvPr>
            <p:custDataLst>
              <p:tags r:id="rId3"/>
            </p:custDataLst>
          </p:nvPr>
        </p:nvSpPr>
        <p:spPr>
          <a:xfrm flipV="1">
            <a:off x="0" y="-9525"/>
            <a:ext cx="3140075" cy="2008188"/>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任意多边形 15"/>
          <p:cNvSpPr/>
          <p:nvPr>
            <p:custDataLst>
              <p:tags r:id="rId4"/>
            </p:custDataLst>
          </p:nvPr>
        </p:nvSpPr>
        <p:spPr>
          <a:xfrm>
            <a:off x="-17463" y="-11113"/>
            <a:ext cx="7237413" cy="6892926"/>
          </a:xfrm>
          <a:custGeom>
            <a:avLst/>
            <a:gdLst>
              <a:gd name="connsiteX0" fmla="*/ 1367257 w 7176303"/>
              <a:gd name="connsiteY0" fmla="*/ 0 h 6866674"/>
              <a:gd name="connsiteX1" fmla="*/ 7176303 w 7176303"/>
              <a:gd name="connsiteY1" fmla="*/ 11556 h 6866674"/>
              <a:gd name="connsiteX2" fmla="*/ 4454810 w 7176303"/>
              <a:gd name="connsiteY2" fmla="*/ 6858020 h 6866674"/>
              <a:gd name="connsiteX3" fmla="*/ 0 w 7176303"/>
              <a:gd name="connsiteY3" fmla="*/ 6866674 h 6866674"/>
              <a:gd name="connsiteX4" fmla="*/ 0 w 7176303"/>
              <a:gd name="connsiteY4" fmla="*/ 3283633 h 6866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6303" h="6866674">
                <a:moveTo>
                  <a:pt x="1367257" y="0"/>
                </a:moveTo>
                <a:lnTo>
                  <a:pt x="7176303" y="11556"/>
                </a:lnTo>
                <a:lnTo>
                  <a:pt x="4454810" y="6858020"/>
                </a:lnTo>
                <a:lnTo>
                  <a:pt x="0" y="6866674"/>
                </a:lnTo>
                <a:lnTo>
                  <a:pt x="0" y="3283633"/>
                </a:lnTo>
                <a:close/>
              </a:path>
            </a:pathLst>
          </a:custGeom>
          <a:blipFill rotWithShape="1">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任意多边形 17"/>
          <p:cNvSpPr/>
          <p:nvPr>
            <p:custDataLst>
              <p:tags r:id="rId6"/>
            </p:custDataLst>
          </p:nvPr>
        </p:nvSpPr>
        <p:spPr>
          <a:xfrm>
            <a:off x="-42863" y="-9525"/>
            <a:ext cx="7269163" cy="6891338"/>
          </a:xfrm>
          <a:custGeom>
            <a:avLst/>
            <a:gdLst>
              <a:gd name="connsiteX0" fmla="*/ 1377503 w 7191711"/>
              <a:gd name="connsiteY0" fmla="*/ 0 h 6866692"/>
              <a:gd name="connsiteX1" fmla="*/ 7191711 w 7191711"/>
              <a:gd name="connsiteY1" fmla="*/ 11556 h 6866692"/>
              <a:gd name="connsiteX2" fmla="*/ 4467800 w 7191711"/>
              <a:gd name="connsiteY2" fmla="*/ 6858020 h 6866692"/>
              <a:gd name="connsiteX3" fmla="*/ 0 w 7191711"/>
              <a:gd name="connsiteY3" fmla="*/ 6866692 h 6866692"/>
              <a:gd name="connsiteX4" fmla="*/ 0 w 7191711"/>
              <a:gd name="connsiteY4" fmla="*/ 3305303 h 68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1711" h="6866692">
                <a:moveTo>
                  <a:pt x="1377503" y="0"/>
                </a:moveTo>
                <a:lnTo>
                  <a:pt x="7191711" y="11556"/>
                </a:lnTo>
                <a:lnTo>
                  <a:pt x="4467800" y="6858020"/>
                </a:lnTo>
                <a:lnTo>
                  <a:pt x="0" y="6866692"/>
                </a:lnTo>
                <a:lnTo>
                  <a:pt x="0" y="3305303"/>
                </a:lnTo>
                <a:close/>
              </a:path>
            </a:pathLst>
          </a:cu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平行四边形 10"/>
          <p:cNvSpPr/>
          <p:nvPr>
            <p:custDataLst>
              <p:tags r:id="rId7"/>
            </p:custDataLst>
          </p:nvPr>
        </p:nvSpPr>
        <p:spPr>
          <a:xfrm flipV="1">
            <a:off x="8980488" y="5002213"/>
            <a:ext cx="3073400" cy="1865312"/>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12" name="直接连接符 11"/>
          <p:cNvCxnSpPr/>
          <p:nvPr>
            <p:custDataLst>
              <p:tags r:id="rId8"/>
            </p:custDataLst>
          </p:nvPr>
        </p:nvCxnSpPr>
        <p:spPr>
          <a:xfrm flipH="1">
            <a:off x="8805863" y="4622800"/>
            <a:ext cx="3067050" cy="0"/>
          </a:xfrm>
          <a:prstGeom prst="line">
            <a:avLst/>
          </a:prstGeom>
          <a:ln w="190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9"/>
            </p:custDataLst>
          </p:nvPr>
        </p:nvSpPr>
        <p:spPr>
          <a:xfrm>
            <a:off x="6424972" y="740138"/>
            <a:ext cx="5539523" cy="2751522"/>
          </a:xfrm>
        </p:spPr>
        <p:txBody>
          <a:bodyPr lIns="90000" tIns="46800" rIns="90000" bIns="0" anchor="b">
            <a:normAutofit/>
          </a:bodyPr>
          <a:lstStyle>
            <a:lvl1pPr algn="r">
              <a:defRPr sz="6600" b="1">
                <a:solidFill>
                  <a:schemeClr val="tx2"/>
                </a:solidFill>
                <a:latin typeface="微软雅黑" panose="020B0503020204020204" pitchFamily="34" charset="-122"/>
              </a:defRPr>
            </a:lvl1pPr>
          </a:lstStyle>
          <a:p>
            <a:r>
              <a:rPr lang="zh-CN" altLang="en-US" noProof="1"/>
              <a:t>单击此处编辑标题</a:t>
            </a:r>
            <a:endParaRPr lang="zh-CN" altLang="en-US" noProof="1"/>
          </a:p>
        </p:txBody>
      </p:sp>
      <p:sp>
        <p:nvSpPr>
          <p:cNvPr id="3" name="副标题 2"/>
          <p:cNvSpPr>
            <a:spLocks noGrp="1"/>
          </p:cNvSpPr>
          <p:nvPr>
            <p:ph type="subTitle" idx="1"/>
            <p:custDataLst>
              <p:tags r:id="rId10"/>
            </p:custDataLst>
          </p:nvPr>
        </p:nvSpPr>
        <p:spPr>
          <a:xfrm>
            <a:off x="7475220" y="3986166"/>
            <a:ext cx="4489450" cy="523240"/>
          </a:xfrm>
        </p:spPr>
        <p:txBody>
          <a:bodyPr lIns="90000" rIns="90000"/>
          <a:lstStyle>
            <a:lvl1pPr marL="0" indent="0" algn="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13" name="日期占位符 3"/>
          <p:cNvSpPr>
            <a:spLocks noGrp="1"/>
          </p:cNvSpPr>
          <p:nvPr>
            <p:ph type="dt" sz="half" idx="15"/>
            <p:custDataLst>
              <p:tags r:id="rId11"/>
            </p:custDataLst>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zh-CN" altLang="en-US"/>
          </a:p>
        </p:txBody>
      </p:sp>
      <p:sp>
        <p:nvSpPr>
          <p:cNvPr id="14" name="页脚占位符 4"/>
          <p:cNvSpPr>
            <a:spLocks noGrp="1"/>
          </p:cNvSpPr>
          <p:nvPr>
            <p:ph type="ftr" sz="quarter" idx="16"/>
            <p:custDataLst>
              <p:tags r:id="rId12"/>
            </p:custDataLst>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zh-CN" altLang="en-US"/>
          </a:p>
        </p:txBody>
      </p:sp>
      <p:sp>
        <p:nvSpPr>
          <p:cNvPr id="16" name="灯片编号占位符 5"/>
          <p:cNvSpPr>
            <a:spLocks noGrp="1"/>
          </p:cNvSpPr>
          <p:nvPr>
            <p:ph type="sldNum" sz="quarter" idx="17"/>
            <p:custDataLst>
              <p:tags r:id="rId13"/>
            </p:custDataLst>
          </p:nvPr>
        </p:nvSpPr>
        <p:spPr/>
        <p:txBody>
          <a:bodyPr/>
          <a:lstStyle>
            <a:lvl1pPr>
              <a:defRPr/>
            </a:lvl1pPr>
          </a:lstStyle>
          <a:p>
            <a:pPr>
              <a:defRPr/>
            </a:pPr>
            <a:fld id="{C290D47C-B6CE-489A-BB37-4507D98BE91B}"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stStyle>
          <a:p>
            <a:pPr lvl="0"/>
            <a:r>
              <a:rPr lang="zh-CN" altLang="en-US" noProof="1">
                <a:sym typeface="+mn-ea"/>
              </a:rPr>
              <a:t>单击此处编辑母版标题样式</a:t>
            </a:r>
            <a:endParaRPr noProof="1">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5pPr>
          </a:lstStyle>
          <a:p>
            <a:pPr lvl="0"/>
            <a:r>
              <a:rPr>
                <a:sym typeface="+mn-ea"/>
              </a:rPr>
              <a:t>单击此处</a:t>
            </a:r>
            <a:r>
              <a:rPr lang="zh-CN" altLang="en-US" noProof="1">
                <a:sym typeface="+mn-ea"/>
              </a:rPr>
              <a:t>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4" name="日期占位符 3"/>
          <p:cNvSpPr>
            <a:spLocks noGrp="1"/>
          </p:cNvSpPr>
          <p:nvPr>
            <p:ph type="dt" sz="half" idx="10"/>
            <p:custDataLst>
              <p:tags r:id="rId4"/>
            </p:custDataLst>
          </p:nvPr>
        </p:nvSpPr>
        <p:spPr/>
        <p:txBody>
          <a:bodyPr/>
          <a:lstStyle>
            <a:lvl1pPr>
              <a:defRPr/>
            </a:lvl1pPr>
          </a:lstStyle>
          <a:p>
            <a:pPr>
              <a:defRPr/>
            </a:pPr>
            <a:endParaRPr lang="zh-CN" altLang="en-US"/>
          </a:p>
        </p:txBody>
      </p:sp>
      <p:sp>
        <p:nvSpPr>
          <p:cNvPr id="5" name="页脚占位符 4"/>
          <p:cNvSpPr>
            <a:spLocks noGrp="1"/>
          </p:cNvSpPr>
          <p:nvPr>
            <p:ph type="ftr" sz="quarter" idx="11"/>
            <p:custDataLst>
              <p:tags r:id="rId5"/>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6"/>
            </p:custDataLst>
          </p:nvPr>
        </p:nvSpPr>
        <p:spPr/>
        <p:txBody>
          <a:bodyPr/>
          <a:lstStyle>
            <a:lvl1pPr>
              <a:defRPr/>
            </a:lvl1pPr>
          </a:lstStyle>
          <a:p>
            <a:pPr>
              <a:defRPr/>
            </a:pPr>
            <a:fld id="{193D1E26-D0E6-4E08-8ADA-C375D4FBBFEF}"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rIns="63500"/>
          <a:lstStyle>
            <a:lvl1pPr>
              <a:defRPr sz="3600" u="none" strike="noStrike" kern="1200" cap="none" spc="300" normalizeH="0">
                <a:solidFill>
                  <a:schemeClr val="tx1"/>
                </a:solidFill>
                <a:uFillTx/>
                <a:latin typeface="微软雅黑" panose="020B0503020204020204" pitchFamily="34" charset="-122"/>
                <a:ea typeface="微软雅黑" panose="020B0503020204020204" pitchFamily="34" charset="-122"/>
              </a:defRPr>
            </a:lvl1pPr>
          </a:lstStyle>
          <a:p>
            <a:r>
              <a:rPr lang="zh-CN" altLang="en-US" noProof="1"/>
              <a:t>单击此处编辑母版标题样式</a:t>
            </a:r>
            <a:endParaRPr lang="zh-CN" altLang="en-US" noProof="1"/>
          </a:p>
        </p:txBody>
      </p:sp>
      <p:sp>
        <p:nvSpPr>
          <p:cNvPr id="3" name="文本占位符 2"/>
          <p:cNvSpPr>
            <a:spLocks noGrp="1"/>
          </p:cNvSpPr>
          <p:nvPr>
            <p:ph type="body" idx="1"/>
            <p:custDataLst>
              <p:tags r:id="rId3"/>
            </p:custDataLst>
          </p:nvPr>
        </p:nvSpPr>
        <p:spPr>
          <a:xfrm>
            <a:off x="669925" y="4511675"/>
            <a:ext cx="10852237" cy="1077985"/>
          </a:xfrm>
        </p:spPr>
        <p:txBody>
          <a:bodyPr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a:sym typeface="+mn-ea"/>
              </a:rPr>
              <a:t>单击此处</a:t>
            </a:r>
            <a:r>
              <a:rPr lang="zh-CN" altLang="en-US" noProof="1"/>
              <a:t>编辑母版文本样式</a:t>
            </a:r>
            <a:endParaRPr lang="zh-CN" altLang="en-US" noProof="1"/>
          </a:p>
        </p:txBody>
      </p:sp>
      <p:sp>
        <p:nvSpPr>
          <p:cNvPr id="4" name="日期占位符 3"/>
          <p:cNvSpPr>
            <a:spLocks noGrp="1"/>
          </p:cNvSpPr>
          <p:nvPr>
            <p:ph type="dt" sz="half" idx="10"/>
            <p:custDataLst>
              <p:tags r:id="rId4"/>
            </p:custDataLst>
          </p:nvPr>
        </p:nvSpPr>
        <p:spPr/>
        <p:txBody>
          <a:bodyPr/>
          <a:lstStyle>
            <a:lvl1pPr>
              <a:defRPr/>
            </a:lvl1pPr>
          </a:lstStyle>
          <a:p>
            <a:pPr>
              <a:defRPr/>
            </a:pPr>
            <a:endParaRPr lang="zh-CN" altLang="en-US"/>
          </a:p>
        </p:txBody>
      </p:sp>
      <p:sp>
        <p:nvSpPr>
          <p:cNvPr id="5" name="页脚占位符 4"/>
          <p:cNvSpPr>
            <a:spLocks noGrp="1"/>
          </p:cNvSpPr>
          <p:nvPr>
            <p:ph type="ftr" sz="quarter" idx="11"/>
            <p:custDataLst>
              <p:tags r:id="rId5"/>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6"/>
            </p:custDataLst>
          </p:nvPr>
        </p:nvSpPr>
        <p:spPr/>
        <p:txBody>
          <a:bodyPr/>
          <a:lstStyle>
            <a:lvl1pPr>
              <a:defRPr/>
            </a:lvl1pPr>
          </a:lstStyle>
          <a:p>
            <a:pPr>
              <a:defRPr/>
            </a:pPr>
            <a:fld id="{14B33050-E4A1-402F-BD5A-D5A4DA724D3E}"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stStyle>
          <a:p>
            <a:pPr lvl="0"/>
            <a:r>
              <a:rPr lang="zh-CN" altLang="en-US" noProof="1">
                <a:sym typeface="+mn-ea"/>
              </a:rPr>
              <a:t>单击此处编辑母版标题样式</a:t>
            </a:r>
            <a:endParaRPr noProof="1">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5pPr>
          </a:lstStyle>
          <a:p>
            <a:pPr lvl="0"/>
            <a:r>
              <a:rPr>
                <a:sym typeface="+mn-ea"/>
              </a:rPr>
              <a:t>单击此处</a:t>
            </a:r>
            <a:r>
              <a:rPr lang="zh-CN" altLang="en-US" noProof="1">
                <a:sym typeface="+mn-ea"/>
              </a:rPr>
              <a:t>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pitchFamily="34" charset="-122"/>
                <a:ea typeface="微软雅黑" panose="020B0503020204020204" pitchFamily="34" charset="-122"/>
              </a:defRPr>
            </a:lvl1pPr>
            <a:lvl2pPr>
              <a:defRPr sz="1600">
                <a:latin typeface="微软雅黑" panose="020B0503020204020204" pitchFamily="34" charset="-122"/>
                <a:ea typeface="微软雅黑" panose="020B0503020204020204" pitchFamily="34" charset="-122"/>
              </a:defRPr>
            </a:lvl2pPr>
            <a:lvl3pPr>
              <a:defRPr sz="16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stStyle>
          <a:p>
            <a:pPr lvl="0"/>
            <a:r>
              <a:rPr lang="zh-CN" altLang="en-US">
                <a:sym typeface="+mn-ea"/>
              </a:rPr>
              <a:t>单击此处</a:t>
            </a:r>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custDataLst>
              <p:tags r:id="rId5"/>
            </p:custDataLst>
          </p:nvPr>
        </p:nvSpPr>
        <p:spPr/>
        <p:txBody>
          <a:bodyPr/>
          <a:lstStyle>
            <a:lvl1pPr>
              <a:defRPr/>
            </a:lvl1pPr>
          </a:lstStyle>
          <a:p>
            <a:pPr>
              <a:defRPr/>
            </a:pPr>
            <a:endParaRPr lang="zh-CN" altLang="en-US"/>
          </a:p>
        </p:txBody>
      </p:sp>
      <p:sp>
        <p:nvSpPr>
          <p:cNvPr id="6" name="页脚占位符 4"/>
          <p:cNvSpPr>
            <a:spLocks noGrp="1"/>
          </p:cNvSpPr>
          <p:nvPr>
            <p:ph type="ftr" sz="quarter" idx="11"/>
            <p:custDataLst>
              <p:tags r:id="rId6"/>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7"/>
            </p:custDataLst>
          </p:nvPr>
        </p:nvSpPr>
        <p:spPr/>
        <p:txBody>
          <a:bodyPr/>
          <a:lstStyle>
            <a:lvl1pPr>
              <a:defRPr/>
            </a:lvl1pPr>
          </a:lstStyle>
          <a:p>
            <a:pPr>
              <a:defRPr/>
            </a:pPr>
            <a:fld id="{8FE05F68-110B-4046-BEA6-C8A82509E433}"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stStyle>
          <a:p>
            <a:pPr lvl="0"/>
            <a:r>
              <a:rPr lang="zh-CN" altLang="en-US" noProof="1">
                <a:sym typeface="+mn-ea"/>
              </a:rPr>
              <a:t>单击此处编辑母版标题样式</a:t>
            </a:r>
            <a:endParaRPr noProof="1">
              <a:sym typeface="+mn-ea"/>
            </a:endParaRPr>
          </a:p>
        </p:txBody>
      </p:sp>
      <p:sp>
        <p:nvSpPr>
          <p:cNvPr id="3" name="文本占位符 2"/>
          <p:cNvSpPr>
            <a:spLocks noGrp="1"/>
          </p:cNvSpPr>
          <p:nvPr>
            <p:ph type="body" idx="1"/>
            <p:custDataLst>
              <p:tags r:id="rId3"/>
            </p:custDataLst>
          </p:nvPr>
        </p:nvSpPr>
        <p:spPr>
          <a:xfrm>
            <a:off x="669930" y="952508"/>
            <a:ext cx="5283242" cy="381003"/>
          </a:xfrm>
        </p:spPr>
        <p:txBody>
          <a:bodyPr tIns="38100" rIns="76200" bIns="3810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sym typeface="+mn-ea"/>
              </a:rPr>
              <a:t>单击此处</a:t>
            </a:r>
            <a:r>
              <a:rPr lang="zh-CN" altLang="en-US" noProof="1"/>
              <a:t>编辑母版文本样式</a:t>
            </a:r>
            <a:endParaRPr lang="zh-CN" altLang="en-US" noProof="1"/>
          </a:p>
        </p:txBody>
      </p:sp>
      <p:sp>
        <p:nvSpPr>
          <p:cNvPr id="4" name="内容占位符 3"/>
          <p:cNvSpPr>
            <a:spLocks noGrp="1"/>
          </p:cNvSpPr>
          <p:nvPr>
            <p:ph sz="half" idx="2"/>
            <p:custDataLst>
              <p:tags r:id="rId4"/>
            </p:custDataLst>
          </p:nvPr>
        </p:nvSpPr>
        <p:spPr>
          <a:xfrm>
            <a:off x="669925" y="1406525"/>
            <a:ext cx="5283200" cy="4934752"/>
          </a:xfrm>
        </p:spPr>
        <p:txBody>
          <a:bodyPr>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5pPr>
          </a:lstStyle>
          <a:p>
            <a:pPr lvl="0"/>
            <a:r>
              <a:rPr>
                <a:sym typeface="+mn-ea"/>
              </a:rPr>
              <a:t>单击此处</a:t>
            </a:r>
            <a:r>
              <a:rPr lang="zh-CN" altLang="en-US" noProof="1">
                <a:sym typeface="+mn-ea"/>
              </a:rPr>
              <a:t>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5" name="文本占位符 4"/>
          <p:cNvSpPr>
            <a:spLocks noGrp="1"/>
          </p:cNvSpPr>
          <p:nvPr>
            <p:ph type="body" sz="quarter" idx="3"/>
            <p:custDataLst>
              <p:tags r:id="rId5"/>
            </p:custDataLst>
          </p:nvPr>
        </p:nvSpPr>
        <p:spPr>
          <a:xfrm>
            <a:off x="6235750" y="952508"/>
            <a:ext cx="5283242" cy="381003"/>
          </a:xfrm>
        </p:spPr>
        <p:txBody>
          <a:bodyPr tIns="38100" rIns="76200" bIns="3810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a:t>
            </a:r>
            <a:r>
              <a:rPr lang="zh-CN" altLang="en-US" noProof="1">
                <a:sym typeface="+mn-ea"/>
              </a:rPr>
              <a:t>编辑母版文本样式</a:t>
            </a:r>
            <a:endParaRPr lang="zh-CN" altLang="en-US" noProof="1">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5pPr>
          </a:lstStyle>
          <a:p>
            <a:pPr lvl="0"/>
            <a:r>
              <a:rPr>
                <a:sym typeface="+mn-ea"/>
              </a:rPr>
              <a:t>单击此处</a:t>
            </a:r>
            <a:r>
              <a:rPr lang="zh-CN" altLang="en-US" noProof="1">
                <a:sym typeface="+mn-ea"/>
              </a:rPr>
              <a:t>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7" name="日期占位符 3"/>
          <p:cNvSpPr>
            <a:spLocks noGrp="1"/>
          </p:cNvSpPr>
          <p:nvPr>
            <p:ph type="dt" sz="half" idx="10"/>
            <p:custDataLst>
              <p:tags r:id="rId7"/>
            </p:custDataLst>
          </p:nvPr>
        </p:nvSpPr>
        <p:spPr/>
        <p:txBody>
          <a:bodyPr/>
          <a:lstStyle>
            <a:lvl1pPr>
              <a:defRPr/>
            </a:lvl1pPr>
          </a:lstStyle>
          <a:p>
            <a:pPr>
              <a:defRPr/>
            </a:pPr>
            <a:endParaRPr lang="zh-CN" altLang="en-US"/>
          </a:p>
        </p:txBody>
      </p:sp>
      <p:sp>
        <p:nvSpPr>
          <p:cNvPr id="8" name="页脚占位符 4"/>
          <p:cNvSpPr>
            <a:spLocks noGrp="1"/>
          </p:cNvSpPr>
          <p:nvPr>
            <p:ph type="ftr" sz="quarter" idx="11"/>
            <p:custDataLst>
              <p:tags r:id="rId8"/>
            </p:custDataLst>
          </p:nvPr>
        </p:nvSpPr>
        <p:spPr/>
        <p:txBody>
          <a:bodyPr/>
          <a:lstStyle>
            <a:lvl1pPr>
              <a:defRPr/>
            </a:lvl1pPr>
          </a:lstStyle>
          <a:p>
            <a:pPr>
              <a:defRPr/>
            </a:pPr>
            <a:endParaRPr lang="zh-CN" altLang="en-US"/>
          </a:p>
        </p:txBody>
      </p:sp>
      <p:sp>
        <p:nvSpPr>
          <p:cNvPr id="9" name="灯片编号占位符 5"/>
          <p:cNvSpPr>
            <a:spLocks noGrp="1"/>
          </p:cNvSpPr>
          <p:nvPr>
            <p:ph type="sldNum" sz="quarter" idx="12"/>
            <p:custDataLst>
              <p:tags r:id="rId9"/>
            </p:custDataLst>
          </p:nvPr>
        </p:nvSpPr>
        <p:spPr/>
        <p:txBody>
          <a:bodyPr/>
          <a:lstStyle>
            <a:lvl1pPr>
              <a:defRPr/>
            </a:lvl1pPr>
          </a:lstStyle>
          <a:p>
            <a:pPr>
              <a:defRPr/>
            </a:pPr>
            <a:fld id="{ECF11398-F2D3-475E-874A-D993567890ED}"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stStyle>
          <a:p>
            <a:pPr lvl="0"/>
            <a:r>
              <a:rPr lang="zh-CN" altLang="en-US" noProof="1">
                <a:sym typeface="+mn-ea"/>
              </a:rPr>
              <a:t>单击此处编辑母版标题样式</a:t>
            </a:r>
            <a:endParaRPr noProof="1">
              <a:sym typeface="+mn-ea"/>
            </a:endParaRPr>
          </a:p>
        </p:txBody>
      </p:sp>
      <p:sp>
        <p:nvSpPr>
          <p:cNvPr id="3" name="日期占位符 3"/>
          <p:cNvSpPr>
            <a:spLocks noGrp="1"/>
          </p:cNvSpPr>
          <p:nvPr>
            <p:ph type="dt" sz="half" idx="10"/>
            <p:custDataLst>
              <p:tags r:id="rId3"/>
            </p:custDataLst>
          </p:nvPr>
        </p:nvSpPr>
        <p:spPr/>
        <p:txBody>
          <a:bodyPr/>
          <a:lstStyle>
            <a:lvl1pPr>
              <a:defRPr/>
            </a:lvl1pPr>
          </a:lstStyle>
          <a:p>
            <a:pPr>
              <a:defRPr/>
            </a:pPr>
            <a:endParaRPr lang="zh-CN" altLang="en-US"/>
          </a:p>
        </p:txBody>
      </p:sp>
      <p:sp>
        <p:nvSpPr>
          <p:cNvPr id="4" name="页脚占位符 4"/>
          <p:cNvSpPr>
            <a:spLocks noGrp="1"/>
          </p:cNvSpPr>
          <p:nvPr>
            <p:ph type="ftr" sz="quarter" idx="11"/>
            <p:custDataLst>
              <p:tags r:id="rId4"/>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5"/>
            </p:custDataLst>
          </p:nvPr>
        </p:nvSpPr>
        <p:spPr/>
        <p:txBody>
          <a:bodyPr/>
          <a:lstStyle>
            <a:lvl1pPr>
              <a:defRPr/>
            </a:lvl1pPr>
          </a:lstStyle>
          <a:p>
            <a:pPr>
              <a:defRPr/>
            </a:pPr>
            <a:fld id="{C807B482-4CAC-4B32-A6CE-C20E977C887A}"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2"/>
            </p:custDataLst>
          </p:nvPr>
        </p:nvSpPr>
        <p:spPr/>
        <p:txBody>
          <a:bodyPr/>
          <a:lstStyle>
            <a:lvl1pPr>
              <a:defRPr/>
            </a:lvl1pPr>
          </a:lstStyle>
          <a:p>
            <a:pPr>
              <a:defRPr/>
            </a:pPr>
            <a:endParaRPr lang="zh-CN" altLang="en-US"/>
          </a:p>
        </p:txBody>
      </p:sp>
      <p:sp>
        <p:nvSpPr>
          <p:cNvPr id="3"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4"/>
            </p:custDataLst>
          </p:nvPr>
        </p:nvSpPr>
        <p:spPr/>
        <p:txBody>
          <a:bodyPr/>
          <a:lstStyle>
            <a:lvl1pPr>
              <a:defRPr/>
            </a:lvl1pPr>
          </a:lstStyle>
          <a:p>
            <a:pPr>
              <a:defRPr/>
            </a:pPr>
            <a:fld id="{6F0F7779-20F8-409C-8CDA-A00EADA69B4B}"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slideLayout" Target="../slideLayouts/slideLayout10.xml"/><Relationship Id="rId7" Type="http://schemas.openxmlformats.org/officeDocument/2006/relationships/slideLayout" Target="../slideLayouts/slideLayout9.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3" Type="http://schemas.openxmlformats.org/officeDocument/2006/relationships/slideLayout" Target="../slideLayouts/slideLayout5.xml"/><Relationship Id="rId27" Type="http://schemas.openxmlformats.org/officeDocument/2006/relationships/theme" Target="../theme/theme2.xml"/><Relationship Id="rId26" Type="http://schemas.openxmlformats.org/officeDocument/2006/relationships/tags" Target="../tags/tag71.xml"/><Relationship Id="rId25" Type="http://schemas.openxmlformats.org/officeDocument/2006/relationships/tags" Target="../tags/tag70.xml"/><Relationship Id="rId24" Type="http://schemas.openxmlformats.org/officeDocument/2006/relationships/tags" Target="../tags/tag69.xml"/><Relationship Id="rId23" Type="http://schemas.openxmlformats.org/officeDocument/2006/relationships/tags" Target="../tags/tag68.xml"/><Relationship Id="rId22" Type="http://schemas.openxmlformats.org/officeDocument/2006/relationships/tags" Target="../tags/tag67.xml"/><Relationship Id="rId21" Type="http://schemas.openxmlformats.org/officeDocument/2006/relationships/tags" Target="../tags/tag66.xml"/><Relationship Id="rId20" Type="http://schemas.openxmlformats.org/officeDocument/2006/relationships/slideLayout" Target="../slideLayouts/slideLayout22.xml"/><Relationship Id="rId2" Type="http://schemas.openxmlformats.org/officeDocument/2006/relationships/slideLayout" Target="../slideLayouts/slideLayout4.xml"/><Relationship Id="rId19" Type="http://schemas.openxmlformats.org/officeDocument/2006/relationships/slideLayout" Target="../slideLayouts/slideLayout21.xml"/><Relationship Id="rId18" Type="http://schemas.openxmlformats.org/officeDocument/2006/relationships/slideLayout" Target="../slideLayouts/slideLayout20.xml"/><Relationship Id="rId17" Type="http://schemas.openxmlformats.org/officeDocument/2006/relationships/slideLayout" Target="../slideLayouts/slideLayout19.xml"/><Relationship Id="rId16" Type="http://schemas.openxmlformats.org/officeDocument/2006/relationships/slideLayout" Target="../slideLayouts/slideLayout18.xml"/><Relationship Id="rId15" Type="http://schemas.openxmlformats.org/officeDocument/2006/relationships/slideLayout" Target="../slideLayouts/slideLayout17.xml"/><Relationship Id="rId14" Type="http://schemas.openxmlformats.org/officeDocument/2006/relationships/slideLayout" Target="../slideLayouts/slideLayout16.xml"/><Relationship Id="rId13" Type="http://schemas.openxmlformats.org/officeDocument/2006/relationships/slideLayout" Target="../slideLayouts/slideLayout15.xml"/><Relationship Id="rId12" Type="http://schemas.openxmlformats.org/officeDocument/2006/relationships/slideLayout" Target="../slideLayouts/slideLayout14.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030"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21"/>
            </p:custDataLst>
          </p:nvPr>
        </p:nvSpPr>
        <p:spPr bwMode="auto">
          <a:xfrm>
            <a:off x="669925" y="442913"/>
            <a:ext cx="108521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lstStyle/>
          <a:p>
            <a:pPr lvl="0"/>
            <a:r>
              <a:rPr lang="zh-CN" altLang="en-US" dirty="0"/>
              <a:t>单击此处编辑母版标题样式</a:t>
            </a:r>
            <a:endParaRPr lang="zh-CN" altLang="en-US" dirty="0"/>
          </a:p>
        </p:txBody>
      </p:sp>
      <p:sp>
        <p:nvSpPr>
          <p:cNvPr id="1027" name="文本占位符 2"/>
          <p:cNvSpPr>
            <a:spLocks noGrp="1" noChangeArrowheads="1"/>
          </p:cNvSpPr>
          <p:nvPr>
            <p:ph type="body" idx="9"/>
            <p:custDataLst>
              <p:tags r:id="rId22"/>
            </p:custDataLst>
          </p:nvPr>
        </p:nvSpPr>
        <p:spPr bwMode="auto">
          <a:xfrm>
            <a:off x="669925" y="952500"/>
            <a:ext cx="1085215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23"/>
            </p:custDataLst>
          </p:nvPr>
        </p:nvSpPr>
        <p:spPr>
          <a:xfrm>
            <a:off x="879475" y="6350000"/>
            <a:ext cx="2700338" cy="315913"/>
          </a:xfrm>
          <a:prstGeom prst="rect">
            <a:avLst/>
          </a:prstGeom>
        </p:spPr>
        <p:txBody>
          <a:bodyPr vert="horz" lIns="91440" tIns="45720" rIns="91440" bIns="45720" rtlCol="0" anchor="ctr">
            <a:normAutofit/>
          </a:bodyPr>
          <a:lstStyle>
            <a:lvl1pPr algn="l" eaLnBrk="1" hangingPunct="1">
              <a:buFontTx/>
              <a:buNone/>
              <a:defRPr sz="12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custDataLst>
              <p:tags r:id="rId24"/>
            </p:custDataLst>
          </p:nvPr>
        </p:nvSpPr>
        <p:spPr>
          <a:xfrm>
            <a:off x="4116388" y="6350000"/>
            <a:ext cx="3959225" cy="315913"/>
          </a:xfrm>
          <a:prstGeom prst="rect">
            <a:avLst/>
          </a:prstGeom>
        </p:spPr>
        <p:txBody>
          <a:bodyPr vert="horz" lIns="91440" tIns="45720" rIns="91440" bIns="45720" rtlCol="0" anchor="ctr">
            <a:normAutofit/>
          </a:bodyPr>
          <a:lstStyle>
            <a:lvl1pPr algn="ctr" eaLnBrk="1" hangingPunct="1">
              <a:buFontTx/>
              <a:buNone/>
              <a:defRPr sz="12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custDataLst>
              <p:tags r:id="rId25"/>
            </p:custDataLst>
          </p:nvPr>
        </p:nvSpPr>
        <p:spPr>
          <a:xfrm>
            <a:off x="8610600" y="6350000"/>
            <a:ext cx="2700338" cy="315913"/>
          </a:xfrm>
          <a:prstGeom prst="rect">
            <a:avLst/>
          </a:prstGeom>
        </p:spPr>
        <p:txBody>
          <a:bodyPr vert="horz" lIns="91440" tIns="45720" rIns="91440" bIns="45720" rtlCol="0" anchor="ctr">
            <a:normAutofit/>
          </a:bodyPr>
          <a:lstStyle>
            <a:lvl1pPr algn="r" eaLnBrk="1" hangingPunct="1">
              <a:buFontTx/>
              <a:buNone/>
              <a:defRPr sz="12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fld id="{66744FB1-2F67-4ADA-AFAE-5FC88F594A2A}" type="slidenum">
              <a:rPr lang="zh-CN" altLang="en-US"/>
            </a:fld>
            <a:endParaRPr lang="zh-CN" altLang="en-US" dirty="0"/>
          </a:p>
        </p:txBody>
      </p:sp>
      <p:sp>
        <p:nvSpPr>
          <p:cNvPr id="2"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rtl="0" eaLnBrk="1" fontAlgn="base" hangingPunct="1">
        <a:spcBef>
          <a:spcPct val="0"/>
        </a:spcBef>
        <a:spcAft>
          <a:spcPct val="0"/>
        </a:spcAft>
        <a:defRPr sz="2400" b="1" kern="1200" spc="200">
          <a:solidFill>
            <a:srgbClr val="262626"/>
          </a:solidFill>
          <a:latin typeface="微软雅黑" panose="020B0503020204020204" pitchFamily="34" charset="-122"/>
          <a:ea typeface="微软雅黑" panose="020B0503020204020204" pitchFamily="34" charset="-122"/>
          <a:cs typeface="微软雅黑" panose="020B0503020204020204" pitchFamily="34" charset="-122"/>
        </a:defRPr>
      </a:lvl1pPr>
      <a:lvl2pPr algn="l" rtl="0" eaLnBrk="1" fontAlgn="base" hangingPunct="1">
        <a:spcBef>
          <a:spcPct val="0"/>
        </a:spcBef>
        <a:spcAft>
          <a:spcPct val="0"/>
        </a:spcAft>
        <a:defRPr sz="2400" b="1">
          <a:solidFill>
            <a:srgbClr val="262626"/>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2400" b="1">
          <a:solidFill>
            <a:srgbClr val="262626"/>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2400" b="1">
          <a:solidFill>
            <a:srgbClr val="262626"/>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2400" b="1">
          <a:solidFill>
            <a:srgbClr val="262626"/>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2400" b="1">
          <a:solidFill>
            <a:srgbClr val="262626"/>
          </a:solidFill>
          <a:latin typeface="微软雅黑" panose="020B0503020204020204" pitchFamily="34" charset="-122"/>
          <a:ea typeface="微软雅黑" panose="020B0503020204020204" pitchFamily="34" charset="-122"/>
        </a:defRPr>
      </a:lvl6pPr>
      <a:lvl7pPr marL="914400" algn="l" rtl="0" eaLnBrk="1" fontAlgn="base" hangingPunct="1">
        <a:spcBef>
          <a:spcPct val="0"/>
        </a:spcBef>
        <a:spcAft>
          <a:spcPct val="0"/>
        </a:spcAft>
        <a:defRPr sz="2400" b="1">
          <a:solidFill>
            <a:srgbClr val="262626"/>
          </a:solidFill>
          <a:latin typeface="微软雅黑" panose="020B0503020204020204" pitchFamily="34" charset="-122"/>
          <a:ea typeface="微软雅黑" panose="020B0503020204020204" pitchFamily="34" charset="-122"/>
        </a:defRPr>
      </a:lvl7pPr>
      <a:lvl8pPr marL="1371600" algn="l" rtl="0" eaLnBrk="1" fontAlgn="base" hangingPunct="1">
        <a:spcBef>
          <a:spcPct val="0"/>
        </a:spcBef>
        <a:spcAft>
          <a:spcPct val="0"/>
        </a:spcAft>
        <a:defRPr sz="2400" b="1">
          <a:solidFill>
            <a:srgbClr val="262626"/>
          </a:solidFill>
          <a:latin typeface="微软雅黑" panose="020B0503020204020204" pitchFamily="34" charset="-122"/>
          <a:ea typeface="微软雅黑" panose="020B0503020204020204" pitchFamily="34" charset="-122"/>
        </a:defRPr>
      </a:lvl8pPr>
      <a:lvl9pPr marL="1828800" algn="l" rtl="0" eaLnBrk="1" fontAlgn="base" hangingPunct="1">
        <a:spcBef>
          <a:spcPct val="0"/>
        </a:spcBef>
        <a:spcAft>
          <a:spcPct val="0"/>
        </a:spcAft>
        <a:defRPr sz="2400" b="1">
          <a:solidFill>
            <a:srgbClr val="262626"/>
          </a:solidFill>
          <a:latin typeface="微软雅黑" panose="020B0503020204020204" pitchFamily="34" charset="-122"/>
          <a:ea typeface="微软雅黑" panose="020B0503020204020204" pitchFamily="34" charset="-122"/>
        </a:defRPr>
      </a:lvl9pPr>
    </p:titleStyle>
    <p:bodyStyle>
      <a:lvl1pPr marL="228600" indent="-228600" algn="l" rtl="0" eaLnBrk="1" fontAlgn="base" hangingPunct="1">
        <a:lnSpc>
          <a:spcPct val="130000"/>
        </a:lnSpc>
        <a:spcBef>
          <a:spcPct val="0"/>
        </a:spcBef>
        <a:spcAft>
          <a:spcPts val="1000"/>
        </a:spcAft>
        <a:buFont typeface="Arial" panose="020B0604020202020204" pitchFamily="34" charset="0"/>
        <a:buChar char="•"/>
        <a:defRPr sz="1600" kern="1200" spc="150">
          <a:solidFill>
            <a:srgbClr val="262626"/>
          </a:solidFill>
          <a:latin typeface="微软雅黑" panose="020B0503020204020204" pitchFamily="34" charset="-122"/>
          <a:ea typeface="微软雅黑" panose="020B0503020204020204" pitchFamily="34" charset="-122"/>
          <a:cs typeface="微软雅黑" panose="020B0503020204020204" pitchFamily="34" charset="-122"/>
        </a:defRPr>
      </a:lvl1pPr>
      <a:lvl2pPr marL="685800" indent="-228600" algn="l" defTabSz="0"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rgbClr val="262626"/>
          </a:solidFill>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lgn="l" defTabSz="0"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rgbClr val="262626"/>
          </a:solidFill>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28600" algn="l" defTabSz="0"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rgbClr val="262626"/>
          </a:solidFill>
          <a:latin typeface="微软雅黑" panose="020B0503020204020204" pitchFamily="34" charset="-122"/>
          <a:ea typeface="微软雅黑" panose="020B0503020204020204" pitchFamily="34" charset="-122"/>
          <a:cs typeface="微软雅黑" panose="020B0503020204020204" pitchFamily="34" charset="-122"/>
        </a:defRPr>
      </a:lvl4pPr>
      <a:lvl5pPr marL="2057400" indent="-228600" algn="l" defTabSz="0"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rgbClr val="262626"/>
          </a:solidFill>
          <a:latin typeface="微软雅黑" panose="020B0503020204020204" pitchFamily="34" charset="-122"/>
          <a:ea typeface="微软雅黑" panose="020B0503020204020204" pitchFamily="34" charset="-122"/>
          <a:cs typeface="微软雅黑" panose="020B0503020204020204"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2.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9.xml"/><Relationship Id="rId2" Type="http://schemas.openxmlformats.org/officeDocument/2006/relationships/tags" Target="../tags/tag91.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4.xml"/><Relationship Id="rId3" Type="http://schemas.openxmlformats.org/officeDocument/2006/relationships/tags" Target="../tags/tag92.xml"/><Relationship Id="rId2" Type="http://schemas.openxmlformats.org/officeDocument/2006/relationships/image" Target="../media/image4.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3.xml"/><Relationship Id="rId2" Type="http://schemas.openxmlformats.org/officeDocument/2006/relationships/tags" Target="../tags/tag93.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4.xml"/><Relationship Id="rId3" Type="http://schemas.openxmlformats.org/officeDocument/2006/relationships/tags" Target="../tags/tag73.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77.xml"/><Relationship Id="rId7" Type="http://schemas.openxmlformats.org/officeDocument/2006/relationships/image" Target="../media/image7.png"/><Relationship Id="rId6" Type="http://schemas.openxmlformats.org/officeDocument/2006/relationships/tags" Target="../tags/tag76.xml"/><Relationship Id="rId5" Type="http://schemas.openxmlformats.org/officeDocument/2006/relationships/image" Target="../media/image6.png"/><Relationship Id="rId4" Type="http://schemas.openxmlformats.org/officeDocument/2006/relationships/tags" Target="../tags/tag75.xml"/><Relationship Id="rId3" Type="http://schemas.openxmlformats.org/officeDocument/2006/relationships/image" Target="../media/image5.png"/><Relationship Id="rId2" Type="http://schemas.openxmlformats.org/officeDocument/2006/relationships/tags" Target="../tags/tag74.xml"/><Relationship Id="rId12" Type="http://schemas.openxmlformats.org/officeDocument/2006/relationships/notesSlide" Target="../notesSlides/notesSlide2.xml"/><Relationship Id="rId11" Type="http://schemas.openxmlformats.org/officeDocument/2006/relationships/slideLayout" Target="../slideLayouts/slideLayout18.xml"/><Relationship Id="rId10" Type="http://schemas.openxmlformats.org/officeDocument/2006/relationships/tags" Target="../tags/tag78.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8.xml"/><Relationship Id="rId4" Type="http://schemas.openxmlformats.org/officeDocument/2006/relationships/tags" Target="../tags/tag79.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8.xml"/><Relationship Id="rId5" Type="http://schemas.openxmlformats.org/officeDocument/2006/relationships/tags" Target="../tags/tag80.xml"/><Relationship Id="rId4" Type="http://schemas.openxmlformats.org/officeDocument/2006/relationships/image" Target="../media/image11.png"/><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9.xml"/><Relationship Id="rId2" Type="http://schemas.openxmlformats.org/officeDocument/2006/relationships/tags" Target="../tags/tag81.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2" Type="http://schemas.openxmlformats.org/officeDocument/2006/relationships/notesSlide" Target="../notesSlides/notesSlide6.xml"/><Relationship Id="rId11" Type="http://schemas.openxmlformats.org/officeDocument/2006/relationships/slideLayout" Target="../slideLayouts/slideLayout18.xml"/><Relationship Id="rId10" Type="http://schemas.openxmlformats.org/officeDocument/2006/relationships/tags" Target="../tags/tag90.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矩形 4"/>
          <p:cNvSpPr/>
          <p:nvPr/>
        </p:nvSpPr>
        <p:spPr>
          <a:xfrm>
            <a:off x="0" y="2546580"/>
            <a:ext cx="12191331" cy="1838567"/>
          </a:xfrm>
          <a:prstGeom prst="rect">
            <a:avLst/>
          </a:prstGeom>
          <a:solidFill>
            <a:srgbClr val="1A7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1203394" y="2968003"/>
            <a:ext cx="9784080" cy="922020"/>
          </a:xfrm>
          <a:prstGeom prst="rect">
            <a:avLst/>
          </a:prstGeom>
          <a:noFill/>
        </p:spPr>
        <p:txBody>
          <a:bodyPr wrap="none" rtlCol="0">
            <a:spAutoFit/>
          </a:bodyPr>
          <a:lstStyle/>
          <a:p>
            <a:pPr algn="l" defTabSz="913765">
              <a:defRPr/>
            </a:pPr>
            <a:r>
              <a:rPr lang="zh-CN" altLang="en-US" sz="5400" b="1" dirty="0">
                <a:solidFill>
                  <a:prstClr val="white"/>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在大学，我要不要做一份兼职？</a:t>
            </a:r>
            <a:endParaRPr lang="en-US" altLang="zh-CN" sz="5400" b="1" dirty="0">
              <a:solidFill>
                <a:prstClr val="white"/>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24913" y="176378"/>
            <a:ext cx="1897854" cy="555905"/>
          </a:xfrm>
          <a:prstGeom prst="rect">
            <a:avLst/>
          </a:prstGeom>
        </p:spPr>
      </p:pic>
      <p:sp>
        <p:nvSpPr>
          <p:cNvPr id="3" name="TextBox 2"/>
          <p:cNvSpPr txBox="1"/>
          <p:nvPr/>
        </p:nvSpPr>
        <p:spPr>
          <a:xfrm>
            <a:off x="6295390" y="5217061"/>
            <a:ext cx="2750820" cy="398780"/>
          </a:xfrm>
          <a:prstGeom prst="rect">
            <a:avLst/>
          </a:prstGeom>
          <a:noFill/>
        </p:spPr>
        <p:txBody>
          <a:bodyPr wrap="none" rtlCol="0">
            <a:spAutoFit/>
          </a:bodyPr>
          <a:lstStyle/>
          <a:p>
            <a:r>
              <a:rPr lang="zh-CN" sz="2000" b="1" dirty="0">
                <a:solidFill>
                  <a:srgbClr val="002060"/>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宋晓东  张佳琪  黄永明</a:t>
            </a:r>
            <a:endParaRPr lang="zh-CN" sz="2000" b="1" dirty="0">
              <a:solidFill>
                <a:srgbClr val="002060"/>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ustDataLst>
      <p:tags r:id="rId2"/>
    </p:custData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23620" y="1094740"/>
            <a:ext cx="10111105" cy="4635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 name="文本框 55"/>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自强不息 厚德载物</a:t>
            </a:r>
            <a:endParaRPr kumimoji="0" lang="zh-CN" altLang="en-US" sz="10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7" name="文本框 56"/>
          <p:cNvSpPr txBox="1"/>
          <p:nvPr/>
        </p:nvSpPr>
        <p:spPr>
          <a:xfrm>
            <a:off x="8729026" y="6583649"/>
            <a:ext cx="2893741"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30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Tsinghua University of China</a:t>
            </a:r>
            <a:endParaRPr kumimoji="0" lang="zh-CN" altLang="en-US" sz="1000" b="0" i="0" u="none" strike="noStrike" kern="1200" cap="none" spc="30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1" name="文本框 50"/>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自强不息 厚德载物</a:t>
            </a:r>
            <a:endParaRPr kumimoji="0" lang="zh-CN" altLang="en-US" sz="10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2" name="矩形 51"/>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3" name="文本框 52"/>
          <p:cNvSpPr txBox="1"/>
          <p:nvPr/>
        </p:nvSpPr>
        <p:spPr>
          <a:xfrm>
            <a:off x="594090" y="6583649"/>
            <a:ext cx="2031325" cy="246221"/>
          </a:xfrm>
          <a:prstGeom prst="rect">
            <a:avLst/>
          </a:prstGeom>
          <a:noFill/>
        </p:spPr>
        <p:txBody>
          <a:bodyPr wrap="none" rtlCol="0">
            <a:spAutoFit/>
          </a:bodyPr>
          <a:lstStyle/>
          <a:p>
            <a:pPr lvl="0">
              <a:defRPr/>
            </a:pPr>
            <a:r>
              <a:rPr lang="zh-CN" altLang="en-US" sz="1000" spc="600" dirty="0">
                <a:solidFill>
                  <a:prstClr val="white"/>
                </a:solidFill>
                <a:latin typeface="Arial" panose="020B0604020202020204" pitchFamily="34" charset="0"/>
                <a:ea typeface="微软雅黑" panose="020B0503020204020204" pitchFamily="34" charset="-122"/>
                <a:sym typeface="Arial" panose="020B0604020202020204" pitchFamily="34" charset="0"/>
              </a:rPr>
              <a:t>知行合一、经世致用</a:t>
            </a:r>
            <a:endParaRPr kumimoji="0" lang="zh-CN" altLang="en-US" sz="10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4" name="文本框 53"/>
          <p:cNvSpPr txBox="1"/>
          <p:nvPr/>
        </p:nvSpPr>
        <p:spPr>
          <a:xfrm>
            <a:off x="9137792" y="6583649"/>
            <a:ext cx="2484975" cy="246221"/>
          </a:xfrm>
          <a:prstGeom prst="rect">
            <a:avLst/>
          </a:prstGeom>
          <a:noFill/>
        </p:spPr>
        <p:txBody>
          <a:bodyPr wrap="none" rtlCol="0">
            <a:spAutoFit/>
          </a:bodyPr>
          <a:lstStyle/>
          <a:p>
            <a:pPr lvl="0" algn="r">
              <a:defRPr/>
            </a:pPr>
            <a:r>
              <a:rPr lang="en-US" altLang="zh-CN" sz="1000" spc="30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Central South University</a:t>
            </a:r>
            <a:endParaRPr kumimoji="0" lang="zh-CN" altLang="en-US" sz="1000" b="0" i="0" u="none" strike="noStrike" kern="1200" cap="none" spc="30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104" name="直接连接符 103"/>
          <p:cNvCxnSpPr/>
          <p:nvPr/>
        </p:nvCxnSpPr>
        <p:spPr>
          <a:xfrm>
            <a:off x="660400" y="760413"/>
            <a:ext cx="10858500" cy="0"/>
          </a:xfrm>
          <a:prstGeom prst="line">
            <a:avLst/>
          </a:prstGeom>
          <a:noFill/>
          <a:ln w="22225" cap="flat" cmpd="sng" algn="ctr">
            <a:solidFill>
              <a:srgbClr val="1C6299"/>
            </a:solidFill>
            <a:prstDash val="solid"/>
            <a:miter lim="800000"/>
          </a:ln>
          <a:effectLst/>
        </p:spPr>
      </p:cxnSp>
      <p:grpSp>
        <p:nvGrpSpPr>
          <p:cNvPr id="105" name="组合 104"/>
          <p:cNvGrpSpPr/>
          <p:nvPr/>
        </p:nvGrpSpPr>
        <p:grpSpPr>
          <a:xfrm>
            <a:off x="203760" y="159728"/>
            <a:ext cx="725344" cy="619478"/>
            <a:chOff x="178632" y="159728"/>
            <a:chExt cx="725344" cy="619478"/>
          </a:xfrm>
        </p:grpSpPr>
        <p:sp>
          <p:nvSpPr>
            <p:cNvPr id="106" name="椭圆 105"/>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7" name="文本框 106"/>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03</a:t>
              </a:r>
              <a:endParaRPr kumimoji="0" lang="zh-CN" altLang="en-US" sz="16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8" name="椭圆 107"/>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pic>
        <p:nvPicPr>
          <p:cNvPr id="109" name="图片 10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24913" y="176378"/>
            <a:ext cx="1897854" cy="555905"/>
          </a:xfrm>
          <a:prstGeom prst="rect">
            <a:avLst/>
          </a:prstGeom>
        </p:spPr>
      </p:pic>
      <p:sp>
        <p:nvSpPr>
          <p:cNvPr id="58" name="任意多边形 9"/>
          <p:cNvSpPr/>
          <p:nvPr/>
        </p:nvSpPr>
        <p:spPr>
          <a:xfrm flipV="1">
            <a:off x="2664205" y="2304157"/>
            <a:ext cx="1363379" cy="868074"/>
          </a:xfrm>
          <a:custGeom>
            <a:avLst/>
            <a:gdLst>
              <a:gd name="connsiteX0" fmla="*/ 1040130 w 1040130"/>
              <a:gd name="connsiteY0" fmla="*/ 0 h 171450"/>
              <a:gd name="connsiteX1" fmla="*/ 1040130 w 1040130"/>
              <a:gd name="connsiteY1" fmla="*/ 171450 h 171450"/>
              <a:gd name="connsiteX2" fmla="*/ 0 w 1040130"/>
              <a:gd name="connsiteY2" fmla="*/ 171450 h 171450"/>
            </a:gdLst>
            <a:ahLst/>
            <a:cxnLst>
              <a:cxn ang="0">
                <a:pos x="connsiteX0" y="connsiteY0"/>
              </a:cxn>
              <a:cxn ang="0">
                <a:pos x="connsiteX1" y="connsiteY1"/>
              </a:cxn>
              <a:cxn ang="0">
                <a:pos x="connsiteX2" y="connsiteY2"/>
              </a:cxn>
            </a:cxnLst>
            <a:rect l="l" t="t" r="r" b="b"/>
            <a:pathLst>
              <a:path w="1040130" h="171450">
                <a:moveTo>
                  <a:pt x="1040130" y="0"/>
                </a:moveTo>
                <a:lnTo>
                  <a:pt x="1040130" y="171450"/>
                </a:lnTo>
                <a:lnTo>
                  <a:pt x="0" y="171450"/>
                </a:lnTo>
              </a:path>
            </a:pathLst>
          </a:custGeom>
          <a:noFill/>
          <a:ln w="12700">
            <a:solidFill>
              <a:srgbClr val="A57331"/>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59" name="任意多边形 11"/>
          <p:cNvSpPr/>
          <p:nvPr/>
        </p:nvSpPr>
        <p:spPr>
          <a:xfrm>
            <a:off x="2664205" y="4599516"/>
            <a:ext cx="1288227" cy="45719"/>
          </a:xfrm>
          <a:custGeom>
            <a:avLst/>
            <a:gdLst>
              <a:gd name="connsiteX0" fmla="*/ 731520 w 731520"/>
              <a:gd name="connsiteY0" fmla="*/ 0 h 0"/>
              <a:gd name="connsiteX1" fmla="*/ 0 w 731520"/>
              <a:gd name="connsiteY1" fmla="*/ 0 h 0"/>
            </a:gdLst>
            <a:ahLst/>
            <a:cxnLst>
              <a:cxn ang="0">
                <a:pos x="connsiteX0" y="connsiteY0"/>
              </a:cxn>
              <a:cxn ang="0">
                <a:pos x="connsiteX1" y="connsiteY1"/>
              </a:cxn>
            </a:cxnLst>
            <a:rect l="l" t="t" r="r" b="b"/>
            <a:pathLst>
              <a:path w="731520">
                <a:moveTo>
                  <a:pt x="731520" y="0"/>
                </a:moveTo>
                <a:lnTo>
                  <a:pt x="0" y="0"/>
                </a:lnTo>
              </a:path>
            </a:pathLst>
          </a:custGeom>
          <a:noFill/>
          <a:ln w="12700">
            <a:solidFill>
              <a:srgbClr val="85503C"/>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61" name="任意多边形 14"/>
          <p:cNvSpPr/>
          <p:nvPr/>
        </p:nvSpPr>
        <p:spPr>
          <a:xfrm>
            <a:off x="7249272" y="4690214"/>
            <a:ext cx="1256964" cy="209422"/>
          </a:xfrm>
          <a:custGeom>
            <a:avLst/>
            <a:gdLst>
              <a:gd name="connsiteX0" fmla="*/ 0 w 1303020"/>
              <a:gd name="connsiteY0" fmla="*/ 251460 h 251460"/>
              <a:gd name="connsiteX1" fmla="*/ 0 w 1303020"/>
              <a:gd name="connsiteY1" fmla="*/ 0 h 251460"/>
              <a:gd name="connsiteX2" fmla="*/ 1303020 w 1303020"/>
              <a:gd name="connsiteY2" fmla="*/ 0 h 251460"/>
            </a:gdLst>
            <a:ahLst/>
            <a:cxnLst>
              <a:cxn ang="0">
                <a:pos x="connsiteX0" y="connsiteY0"/>
              </a:cxn>
              <a:cxn ang="0">
                <a:pos x="connsiteX1" y="connsiteY1"/>
              </a:cxn>
              <a:cxn ang="0">
                <a:pos x="connsiteX2" y="connsiteY2"/>
              </a:cxn>
            </a:cxnLst>
            <a:rect l="l" t="t" r="r" b="b"/>
            <a:pathLst>
              <a:path w="1303020" h="251460">
                <a:moveTo>
                  <a:pt x="0" y="251460"/>
                </a:moveTo>
                <a:lnTo>
                  <a:pt x="0" y="0"/>
                </a:lnTo>
                <a:lnTo>
                  <a:pt x="1303020" y="0"/>
                </a:lnTo>
              </a:path>
            </a:pathLst>
          </a:custGeom>
          <a:noFill/>
          <a:ln w="12700">
            <a:solidFill>
              <a:srgbClr val="A57331"/>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62" name="任意多边形 15"/>
          <p:cNvSpPr/>
          <p:nvPr/>
        </p:nvSpPr>
        <p:spPr>
          <a:xfrm>
            <a:off x="7435856" y="2921747"/>
            <a:ext cx="1211896" cy="93597"/>
          </a:xfrm>
          <a:custGeom>
            <a:avLst/>
            <a:gdLst>
              <a:gd name="connsiteX0" fmla="*/ 0 w 1440180"/>
              <a:gd name="connsiteY0" fmla="*/ 0 h 0"/>
              <a:gd name="connsiteX1" fmla="*/ 1440180 w 1440180"/>
              <a:gd name="connsiteY1" fmla="*/ 0 h 0"/>
            </a:gdLst>
            <a:ahLst/>
            <a:cxnLst>
              <a:cxn ang="0">
                <a:pos x="connsiteX0" y="connsiteY0"/>
              </a:cxn>
              <a:cxn ang="0">
                <a:pos x="connsiteX1" y="connsiteY1"/>
              </a:cxn>
            </a:cxnLst>
            <a:rect l="l" t="t" r="r" b="b"/>
            <a:pathLst>
              <a:path w="1440180">
                <a:moveTo>
                  <a:pt x="0" y="0"/>
                </a:moveTo>
                <a:lnTo>
                  <a:pt x="1440180" y="0"/>
                </a:lnTo>
              </a:path>
            </a:pathLst>
          </a:custGeom>
          <a:noFill/>
          <a:ln w="12700">
            <a:solidFill>
              <a:srgbClr val="BE9857"/>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nvGrpSpPr>
          <p:cNvPr id="112" name="组合 111"/>
          <p:cNvGrpSpPr/>
          <p:nvPr/>
        </p:nvGrpSpPr>
        <p:grpSpPr>
          <a:xfrm>
            <a:off x="6842344" y="4555695"/>
            <a:ext cx="1041124" cy="971004"/>
            <a:chOff x="8607918" y="4790763"/>
            <a:chExt cx="1084263" cy="1011237"/>
          </a:xfrm>
        </p:grpSpPr>
        <p:sp>
          <p:nvSpPr>
            <p:cNvPr id="113" name="Freeform 7"/>
            <p:cNvSpPr/>
            <p:nvPr/>
          </p:nvSpPr>
          <p:spPr bwMode="auto">
            <a:xfrm rot="20700000">
              <a:off x="8607918" y="4790763"/>
              <a:ext cx="1084263" cy="1011237"/>
            </a:xfrm>
            <a:custGeom>
              <a:avLst/>
              <a:gdLst>
                <a:gd name="T0" fmla="*/ 387 w 401"/>
                <a:gd name="T1" fmla="*/ 147 h 374"/>
                <a:gd name="T2" fmla="*/ 206 w 401"/>
                <a:gd name="T3" fmla="*/ 8 h 374"/>
                <a:gd name="T4" fmla="*/ 184 w 401"/>
                <a:gd name="T5" fmla="*/ 10 h 374"/>
                <a:gd name="T6" fmla="*/ 14 w 401"/>
                <a:gd name="T7" fmla="*/ 132 h 374"/>
                <a:gd name="T8" fmla="*/ 5 w 401"/>
                <a:gd name="T9" fmla="*/ 157 h 374"/>
                <a:gd name="T10" fmla="*/ 107 w 401"/>
                <a:gd name="T11" fmla="*/ 364 h 374"/>
                <a:gd name="T12" fmla="*/ 134 w 401"/>
                <a:gd name="T13" fmla="*/ 369 h 374"/>
                <a:gd name="T14" fmla="*/ 368 w 401"/>
                <a:gd name="T15" fmla="*/ 202 h 374"/>
                <a:gd name="T16" fmla="*/ 391 w 401"/>
                <a:gd name="T17" fmla="*/ 178 h 374"/>
                <a:gd name="T18" fmla="*/ 387 w 401"/>
                <a:gd name="T19" fmla="*/ 14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374">
                  <a:moveTo>
                    <a:pt x="387" y="147"/>
                  </a:moveTo>
                  <a:cubicBezTo>
                    <a:pt x="206" y="8"/>
                    <a:pt x="206" y="8"/>
                    <a:pt x="206" y="8"/>
                  </a:cubicBezTo>
                  <a:cubicBezTo>
                    <a:pt x="200" y="4"/>
                    <a:pt x="193" y="0"/>
                    <a:pt x="184" y="10"/>
                  </a:cubicBezTo>
                  <a:cubicBezTo>
                    <a:pt x="130" y="66"/>
                    <a:pt x="74" y="102"/>
                    <a:pt x="14" y="132"/>
                  </a:cubicBezTo>
                  <a:cubicBezTo>
                    <a:pt x="0" y="140"/>
                    <a:pt x="0" y="145"/>
                    <a:pt x="5" y="157"/>
                  </a:cubicBezTo>
                  <a:cubicBezTo>
                    <a:pt x="107" y="364"/>
                    <a:pt x="107" y="364"/>
                    <a:pt x="107" y="364"/>
                  </a:cubicBezTo>
                  <a:cubicBezTo>
                    <a:pt x="110" y="371"/>
                    <a:pt x="120" y="374"/>
                    <a:pt x="134" y="369"/>
                  </a:cubicBezTo>
                  <a:cubicBezTo>
                    <a:pt x="224" y="330"/>
                    <a:pt x="301" y="270"/>
                    <a:pt x="368" y="202"/>
                  </a:cubicBezTo>
                  <a:cubicBezTo>
                    <a:pt x="376" y="194"/>
                    <a:pt x="383" y="186"/>
                    <a:pt x="391" y="178"/>
                  </a:cubicBezTo>
                  <a:cubicBezTo>
                    <a:pt x="401" y="166"/>
                    <a:pt x="398" y="156"/>
                    <a:pt x="387" y="147"/>
                  </a:cubicBezTo>
                  <a:close/>
                </a:path>
              </a:pathLst>
            </a:cu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14" name="矩形 113"/>
            <p:cNvSpPr/>
            <p:nvPr/>
          </p:nvSpPr>
          <p:spPr>
            <a:xfrm>
              <a:off x="8676506" y="5073552"/>
              <a:ext cx="890517" cy="432714"/>
            </a:xfrm>
            <a:prstGeom prst="rect">
              <a:avLst/>
            </a:prstGeom>
            <a:effectLst/>
          </p:spPr>
          <p:txBody>
            <a:bodyPr wrap="square">
              <a:spAutoFit/>
            </a:bodyPr>
            <a:lstStyle/>
            <a:p>
              <a:pPr algn="ctr"/>
              <a:r>
                <a:rPr lang="en-US" altLang="zh-CN" sz="2100" dirty="0">
                  <a:solidFill>
                    <a:srgbClr val="FFFFFF"/>
                  </a:solidFill>
                  <a:latin typeface="Arial" panose="020B0604020202020204" pitchFamily="34" charset="0"/>
                  <a:ea typeface="微软雅黑" panose="020B0503020204020204" pitchFamily="34" charset="-122"/>
                  <a:cs typeface="Kartika" panose="02020503030404060203" pitchFamily="18" charset="0"/>
                  <a:sym typeface="Arial" panose="020B0604020202020204" pitchFamily="34" charset="0"/>
                </a:rPr>
                <a:t>03</a:t>
              </a:r>
              <a:endParaRPr lang="zh-CN" altLang="en-US" sz="2100" dirty="0">
                <a:solidFill>
                  <a:srgbClr val="FFFFFF"/>
                </a:solidFill>
                <a:latin typeface="Arial" panose="020B0604020202020204" pitchFamily="34" charset="0"/>
                <a:ea typeface="微软雅黑" panose="020B0503020204020204" pitchFamily="34" charset="-122"/>
                <a:cs typeface="Kartika" panose="02020503030404060203" pitchFamily="18" charset="0"/>
                <a:sym typeface="Arial" panose="020B0604020202020204" pitchFamily="34" charset="0"/>
              </a:endParaRPr>
            </a:p>
          </p:txBody>
        </p:sp>
      </p:grpSp>
      <p:grpSp>
        <p:nvGrpSpPr>
          <p:cNvPr id="115" name="组合 114"/>
          <p:cNvGrpSpPr/>
          <p:nvPr/>
        </p:nvGrpSpPr>
        <p:grpSpPr>
          <a:xfrm>
            <a:off x="6981312" y="2425396"/>
            <a:ext cx="1318553" cy="1929812"/>
            <a:chOff x="8183631" y="1813645"/>
            <a:chExt cx="1373188" cy="2009775"/>
          </a:xfrm>
        </p:grpSpPr>
        <p:sp>
          <p:nvSpPr>
            <p:cNvPr id="116" name="Freeform 5"/>
            <p:cNvSpPr/>
            <p:nvPr/>
          </p:nvSpPr>
          <p:spPr bwMode="auto">
            <a:xfrm rot="20700000">
              <a:off x="8183631" y="1813645"/>
              <a:ext cx="1373188" cy="2009775"/>
            </a:xfrm>
            <a:custGeom>
              <a:avLst/>
              <a:gdLst>
                <a:gd name="T0" fmla="*/ 400 w 508"/>
                <a:gd name="T1" fmla="*/ 472 h 743"/>
                <a:gd name="T2" fmla="*/ 489 w 508"/>
                <a:gd name="T3" fmla="*/ 491 h 743"/>
                <a:gd name="T4" fmla="*/ 503 w 508"/>
                <a:gd name="T5" fmla="*/ 477 h 743"/>
                <a:gd name="T6" fmla="*/ 430 w 508"/>
                <a:gd name="T7" fmla="*/ 246 h 743"/>
                <a:gd name="T8" fmla="*/ 359 w 508"/>
                <a:gd name="T9" fmla="*/ 23 h 743"/>
                <a:gd name="T10" fmla="*/ 330 w 508"/>
                <a:gd name="T11" fmla="*/ 19 h 743"/>
                <a:gd name="T12" fmla="*/ 174 w 508"/>
                <a:gd name="T13" fmla="*/ 190 h 743"/>
                <a:gd name="T14" fmla="*/ 13 w 508"/>
                <a:gd name="T15" fmla="*/ 365 h 743"/>
                <a:gd name="T16" fmla="*/ 16 w 508"/>
                <a:gd name="T17" fmla="*/ 387 h 743"/>
                <a:gd name="T18" fmla="*/ 125 w 508"/>
                <a:gd name="T19" fmla="*/ 411 h 743"/>
                <a:gd name="T20" fmla="*/ 55 w 508"/>
                <a:gd name="T21" fmla="*/ 607 h 743"/>
                <a:gd name="T22" fmla="*/ 62 w 508"/>
                <a:gd name="T23" fmla="*/ 630 h 743"/>
                <a:gd name="T24" fmla="*/ 266 w 508"/>
                <a:gd name="T25" fmla="*/ 734 h 743"/>
                <a:gd name="T26" fmla="*/ 294 w 508"/>
                <a:gd name="T27" fmla="*/ 726 h 743"/>
                <a:gd name="T28" fmla="*/ 382 w 508"/>
                <a:gd name="T29" fmla="*/ 483 h 743"/>
                <a:gd name="T30" fmla="*/ 385 w 508"/>
                <a:gd name="T31" fmla="*/ 469 h 743"/>
                <a:gd name="T32" fmla="*/ 400 w 508"/>
                <a:gd name="T33" fmla="*/ 4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8" h="743">
                  <a:moveTo>
                    <a:pt x="400" y="472"/>
                  </a:moveTo>
                  <a:cubicBezTo>
                    <a:pt x="489" y="491"/>
                    <a:pt x="489" y="491"/>
                    <a:pt x="489" y="491"/>
                  </a:cubicBezTo>
                  <a:cubicBezTo>
                    <a:pt x="506" y="496"/>
                    <a:pt x="508" y="494"/>
                    <a:pt x="503" y="477"/>
                  </a:cubicBezTo>
                  <a:cubicBezTo>
                    <a:pt x="430" y="246"/>
                    <a:pt x="430" y="246"/>
                    <a:pt x="430" y="246"/>
                  </a:cubicBezTo>
                  <a:cubicBezTo>
                    <a:pt x="359" y="23"/>
                    <a:pt x="359" y="23"/>
                    <a:pt x="359" y="23"/>
                  </a:cubicBezTo>
                  <a:cubicBezTo>
                    <a:pt x="352" y="0"/>
                    <a:pt x="338" y="9"/>
                    <a:pt x="330" y="19"/>
                  </a:cubicBezTo>
                  <a:cubicBezTo>
                    <a:pt x="174" y="190"/>
                    <a:pt x="174" y="190"/>
                    <a:pt x="174" y="190"/>
                  </a:cubicBezTo>
                  <a:cubicBezTo>
                    <a:pt x="13" y="365"/>
                    <a:pt x="13" y="365"/>
                    <a:pt x="13" y="365"/>
                  </a:cubicBezTo>
                  <a:cubicBezTo>
                    <a:pt x="0" y="378"/>
                    <a:pt x="2" y="385"/>
                    <a:pt x="16" y="387"/>
                  </a:cubicBezTo>
                  <a:cubicBezTo>
                    <a:pt x="125" y="411"/>
                    <a:pt x="125" y="411"/>
                    <a:pt x="125" y="411"/>
                  </a:cubicBezTo>
                  <a:cubicBezTo>
                    <a:pt x="109" y="485"/>
                    <a:pt x="84" y="553"/>
                    <a:pt x="55" y="607"/>
                  </a:cubicBezTo>
                  <a:cubicBezTo>
                    <a:pt x="50" y="618"/>
                    <a:pt x="53" y="623"/>
                    <a:pt x="62" y="630"/>
                  </a:cubicBezTo>
                  <a:cubicBezTo>
                    <a:pt x="266" y="734"/>
                    <a:pt x="266" y="734"/>
                    <a:pt x="266" y="734"/>
                  </a:cubicBezTo>
                  <a:cubicBezTo>
                    <a:pt x="282" y="741"/>
                    <a:pt x="285" y="743"/>
                    <a:pt x="294" y="726"/>
                  </a:cubicBezTo>
                  <a:cubicBezTo>
                    <a:pt x="333" y="650"/>
                    <a:pt x="362" y="573"/>
                    <a:pt x="382" y="483"/>
                  </a:cubicBezTo>
                  <a:cubicBezTo>
                    <a:pt x="385" y="469"/>
                    <a:pt x="385" y="469"/>
                    <a:pt x="385" y="469"/>
                  </a:cubicBezTo>
                  <a:lnTo>
                    <a:pt x="400" y="472"/>
                  </a:lnTo>
                  <a:close/>
                </a:path>
              </a:pathLst>
            </a:cu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Arial" panose="020B0604020202020204" pitchFamily="34" charset="0"/>
                <a:ea typeface="微软雅黑" panose="020B0503020204020204" pitchFamily="34" charset="-122"/>
                <a:sym typeface="Arial" panose="020B0604020202020204" pitchFamily="34" charset="0"/>
              </a:endParaRPr>
            </a:p>
          </p:txBody>
        </p:sp>
        <p:sp>
          <p:nvSpPr>
            <p:cNvPr id="117" name="矩形 116"/>
            <p:cNvSpPr/>
            <p:nvPr/>
          </p:nvSpPr>
          <p:spPr>
            <a:xfrm>
              <a:off x="8497692" y="2643361"/>
              <a:ext cx="890516" cy="432714"/>
            </a:xfrm>
            <a:prstGeom prst="rect">
              <a:avLst/>
            </a:prstGeom>
            <a:effectLst/>
          </p:spPr>
          <p:txBody>
            <a:bodyPr wrap="square">
              <a:spAutoFit/>
            </a:bodyPr>
            <a:lstStyle/>
            <a:p>
              <a:pPr algn="ctr"/>
              <a:r>
                <a:rPr lang="en-US" altLang="zh-CN" sz="2100" dirty="0">
                  <a:solidFill>
                    <a:schemeClr val="bg1"/>
                  </a:solidFill>
                  <a:latin typeface="Arial" panose="020B0604020202020204" pitchFamily="34" charset="0"/>
                  <a:ea typeface="微软雅黑" panose="020B0503020204020204" pitchFamily="34" charset="-122"/>
                  <a:cs typeface="Kartika" panose="02020503030404060203" pitchFamily="18" charset="0"/>
                  <a:sym typeface="Arial" panose="020B0604020202020204" pitchFamily="34" charset="0"/>
                </a:rPr>
                <a:t>04</a:t>
              </a:r>
              <a:endParaRPr lang="zh-CN" altLang="en-US" sz="2100" dirty="0">
                <a:solidFill>
                  <a:schemeClr val="bg1"/>
                </a:solidFill>
                <a:latin typeface="Arial" panose="020B0604020202020204" pitchFamily="34" charset="0"/>
                <a:ea typeface="微软雅黑" panose="020B0503020204020204" pitchFamily="34" charset="-122"/>
                <a:cs typeface="Kartika" panose="02020503030404060203" pitchFamily="18" charset="0"/>
                <a:sym typeface="Arial" panose="020B0604020202020204" pitchFamily="34" charset="0"/>
              </a:endParaRPr>
            </a:p>
          </p:txBody>
        </p:sp>
      </p:grpSp>
      <p:sp>
        <p:nvSpPr>
          <p:cNvPr id="120" name="矩形 119"/>
          <p:cNvSpPr/>
          <p:nvPr/>
        </p:nvSpPr>
        <p:spPr>
          <a:xfrm>
            <a:off x="4716824" y="2112402"/>
            <a:ext cx="924441" cy="415498"/>
          </a:xfrm>
          <a:prstGeom prst="rect">
            <a:avLst/>
          </a:prstGeom>
          <a:effectLst/>
        </p:spPr>
        <p:txBody>
          <a:bodyPr wrap="square">
            <a:spAutoFit/>
          </a:bodyPr>
          <a:lstStyle/>
          <a:p>
            <a:pPr algn="ctr"/>
            <a:r>
              <a:rPr lang="en-US" altLang="zh-CN" sz="2100" dirty="0">
                <a:solidFill>
                  <a:schemeClr val="bg1"/>
                </a:solidFill>
                <a:latin typeface="Arial" panose="020B0604020202020204" pitchFamily="34" charset="0"/>
                <a:ea typeface="微软雅黑" panose="020B0503020204020204" pitchFamily="34" charset="-122"/>
                <a:cs typeface="Kartika" panose="02020503030404060203" pitchFamily="18" charset="0"/>
                <a:sym typeface="Arial" panose="020B0604020202020204" pitchFamily="34" charset="0"/>
              </a:rPr>
              <a:t>01</a:t>
            </a:r>
            <a:endParaRPr lang="zh-CN" altLang="en-US" sz="2100" dirty="0">
              <a:solidFill>
                <a:schemeClr val="bg1"/>
              </a:solidFill>
              <a:latin typeface="Arial" panose="020B0604020202020204" pitchFamily="34" charset="0"/>
              <a:ea typeface="微软雅黑" panose="020B0503020204020204" pitchFamily="34" charset="-122"/>
              <a:cs typeface="Kartika" panose="02020503030404060203" pitchFamily="18" charset="0"/>
              <a:sym typeface="Arial" panose="020B0604020202020204" pitchFamily="34" charset="0"/>
            </a:endParaRPr>
          </a:p>
        </p:txBody>
      </p:sp>
      <p:grpSp>
        <p:nvGrpSpPr>
          <p:cNvPr id="121" name="组合 120"/>
          <p:cNvGrpSpPr/>
          <p:nvPr/>
        </p:nvGrpSpPr>
        <p:grpSpPr>
          <a:xfrm>
            <a:off x="3478782" y="2687554"/>
            <a:ext cx="1128865" cy="1054705"/>
            <a:chOff x="4445808" y="2352861"/>
            <a:chExt cx="1087438" cy="1016000"/>
          </a:xfrm>
        </p:grpSpPr>
        <p:sp>
          <p:nvSpPr>
            <p:cNvPr id="122" name="Freeform 10"/>
            <p:cNvSpPr/>
            <p:nvPr/>
          </p:nvSpPr>
          <p:spPr bwMode="auto">
            <a:xfrm rot="20700000">
              <a:off x="4445808" y="2352861"/>
              <a:ext cx="1087438" cy="1016000"/>
            </a:xfrm>
            <a:custGeom>
              <a:avLst/>
              <a:gdLst>
                <a:gd name="T0" fmla="*/ 14 w 402"/>
                <a:gd name="T1" fmla="*/ 233 h 376"/>
                <a:gd name="T2" fmla="*/ 198 w 402"/>
                <a:gd name="T3" fmla="*/ 367 h 376"/>
                <a:gd name="T4" fmla="*/ 221 w 402"/>
                <a:gd name="T5" fmla="*/ 366 h 376"/>
                <a:gd name="T6" fmla="*/ 387 w 402"/>
                <a:gd name="T7" fmla="*/ 239 h 376"/>
                <a:gd name="T8" fmla="*/ 396 w 402"/>
                <a:gd name="T9" fmla="*/ 214 h 376"/>
                <a:gd name="T10" fmla="*/ 290 w 402"/>
                <a:gd name="T11" fmla="*/ 10 h 376"/>
                <a:gd name="T12" fmla="*/ 263 w 402"/>
                <a:gd name="T13" fmla="*/ 6 h 376"/>
                <a:gd name="T14" fmla="*/ 32 w 402"/>
                <a:gd name="T15" fmla="*/ 178 h 376"/>
                <a:gd name="T16" fmla="*/ 10 w 402"/>
                <a:gd name="T17" fmla="*/ 202 h 376"/>
                <a:gd name="T18" fmla="*/ 14 w 402"/>
                <a:gd name="T19" fmla="*/ 23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376">
                  <a:moveTo>
                    <a:pt x="14" y="233"/>
                  </a:moveTo>
                  <a:cubicBezTo>
                    <a:pt x="198" y="367"/>
                    <a:pt x="198" y="367"/>
                    <a:pt x="198" y="367"/>
                  </a:cubicBezTo>
                  <a:cubicBezTo>
                    <a:pt x="204" y="372"/>
                    <a:pt x="212" y="376"/>
                    <a:pt x="221" y="366"/>
                  </a:cubicBezTo>
                  <a:cubicBezTo>
                    <a:pt x="273" y="309"/>
                    <a:pt x="329" y="271"/>
                    <a:pt x="387" y="239"/>
                  </a:cubicBezTo>
                  <a:cubicBezTo>
                    <a:pt x="401" y="232"/>
                    <a:pt x="402" y="226"/>
                    <a:pt x="396" y="214"/>
                  </a:cubicBezTo>
                  <a:cubicBezTo>
                    <a:pt x="290" y="10"/>
                    <a:pt x="290" y="10"/>
                    <a:pt x="290" y="10"/>
                  </a:cubicBezTo>
                  <a:cubicBezTo>
                    <a:pt x="286" y="3"/>
                    <a:pt x="276" y="0"/>
                    <a:pt x="263" y="6"/>
                  </a:cubicBezTo>
                  <a:cubicBezTo>
                    <a:pt x="174" y="47"/>
                    <a:pt x="98" y="108"/>
                    <a:pt x="32" y="178"/>
                  </a:cubicBezTo>
                  <a:cubicBezTo>
                    <a:pt x="25" y="186"/>
                    <a:pt x="17" y="194"/>
                    <a:pt x="10" y="202"/>
                  </a:cubicBezTo>
                  <a:cubicBezTo>
                    <a:pt x="0" y="214"/>
                    <a:pt x="3" y="225"/>
                    <a:pt x="14" y="233"/>
                  </a:cubicBezTo>
                  <a:close/>
                </a:path>
              </a:pathLst>
            </a:cu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23" name="矩形 122"/>
            <p:cNvSpPr/>
            <p:nvPr/>
          </p:nvSpPr>
          <p:spPr>
            <a:xfrm>
              <a:off x="4562548" y="2660480"/>
              <a:ext cx="890515" cy="400250"/>
            </a:xfrm>
            <a:prstGeom prst="rect">
              <a:avLst/>
            </a:prstGeom>
            <a:effectLst/>
          </p:spPr>
          <p:txBody>
            <a:bodyPr wrap="square">
              <a:spAutoFit/>
            </a:bodyPr>
            <a:lstStyle/>
            <a:p>
              <a:pPr algn="ctr"/>
              <a:r>
                <a:rPr lang="en-US" altLang="zh-CN" sz="2100" dirty="0">
                  <a:solidFill>
                    <a:srgbClr val="FFFFFF"/>
                  </a:solidFill>
                  <a:latin typeface="Arial" panose="020B0604020202020204" pitchFamily="34" charset="0"/>
                  <a:ea typeface="微软雅黑" panose="020B0503020204020204" pitchFamily="34" charset="-122"/>
                  <a:cs typeface="Kartika" panose="02020503030404060203" pitchFamily="18" charset="0"/>
                  <a:sym typeface="Arial" panose="020B0604020202020204" pitchFamily="34" charset="0"/>
                </a:rPr>
                <a:t>01</a:t>
              </a:r>
              <a:endParaRPr lang="zh-CN" altLang="en-US" sz="2100" dirty="0">
                <a:solidFill>
                  <a:srgbClr val="FFFFFF"/>
                </a:solidFill>
                <a:latin typeface="Arial" panose="020B0604020202020204" pitchFamily="34" charset="0"/>
                <a:ea typeface="微软雅黑" panose="020B0503020204020204" pitchFamily="34" charset="-122"/>
                <a:cs typeface="Kartika" panose="02020503030404060203" pitchFamily="18" charset="0"/>
                <a:sym typeface="Arial" panose="020B0604020202020204" pitchFamily="34" charset="0"/>
              </a:endParaRPr>
            </a:p>
          </p:txBody>
        </p:sp>
      </p:grpSp>
      <p:grpSp>
        <p:nvGrpSpPr>
          <p:cNvPr id="124" name="组合 123"/>
          <p:cNvGrpSpPr/>
          <p:nvPr/>
        </p:nvGrpSpPr>
        <p:grpSpPr>
          <a:xfrm>
            <a:off x="3095900" y="3919662"/>
            <a:ext cx="1440330" cy="2092929"/>
            <a:chOff x="3875769" y="3746766"/>
            <a:chExt cx="1387475" cy="2016125"/>
          </a:xfrm>
        </p:grpSpPr>
        <p:sp>
          <p:nvSpPr>
            <p:cNvPr id="125" name="Freeform 11"/>
            <p:cNvSpPr/>
            <p:nvPr/>
          </p:nvSpPr>
          <p:spPr bwMode="auto">
            <a:xfrm rot="20700000">
              <a:off x="3875769" y="3746766"/>
              <a:ext cx="1387475" cy="2016125"/>
            </a:xfrm>
            <a:custGeom>
              <a:avLst/>
              <a:gdLst>
                <a:gd name="T0" fmla="*/ 109 w 513"/>
                <a:gd name="T1" fmla="*/ 277 h 745"/>
                <a:gd name="T2" fmla="*/ 19 w 513"/>
                <a:gd name="T3" fmla="*/ 262 h 745"/>
                <a:gd name="T4" fmla="*/ 5 w 513"/>
                <a:gd name="T5" fmla="*/ 277 h 745"/>
                <a:gd name="T6" fmla="*/ 92 w 513"/>
                <a:gd name="T7" fmla="*/ 504 h 745"/>
                <a:gd name="T8" fmla="*/ 175 w 513"/>
                <a:gd name="T9" fmla="*/ 722 h 745"/>
                <a:gd name="T10" fmla="*/ 204 w 513"/>
                <a:gd name="T11" fmla="*/ 725 h 745"/>
                <a:gd name="T12" fmla="*/ 351 w 513"/>
                <a:gd name="T13" fmla="*/ 546 h 745"/>
                <a:gd name="T14" fmla="*/ 500 w 513"/>
                <a:gd name="T15" fmla="*/ 362 h 745"/>
                <a:gd name="T16" fmla="*/ 497 w 513"/>
                <a:gd name="T17" fmla="*/ 339 h 745"/>
                <a:gd name="T18" fmla="*/ 387 w 513"/>
                <a:gd name="T19" fmla="*/ 321 h 745"/>
                <a:gd name="T20" fmla="*/ 445 w 513"/>
                <a:gd name="T21" fmla="*/ 122 h 745"/>
                <a:gd name="T22" fmla="*/ 437 w 513"/>
                <a:gd name="T23" fmla="*/ 100 h 745"/>
                <a:gd name="T24" fmla="*/ 227 w 513"/>
                <a:gd name="T25" fmla="*/ 8 h 745"/>
                <a:gd name="T26" fmla="*/ 200 w 513"/>
                <a:gd name="T27" fmla="*/ 17 h 745"/>
                <a:gd name="T28" fmla="*/ 126 w 513"/>
                <a:gd name="T29" fmla="*/ 264 h 745"/>
                <a:gd name="T30" fmla="*/ 124 w 513"/>
                <a:gd name="T31" fmla="*/ 279 h 745"/>
                <a:gd name="T32" fmla="*/ 109 w 513"/>
                <a:gd name="T33" fmla="*/ 277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3" h="745">
                  <a:moveTo>
                    <a:pt x="109" y="277"/>
                  </a:moveTo>
                  <a:cubicBezTo>
                    <a:pt x="19" y="262"/>
                    <a:pt x="19" y="262"/>
                    <a:pt x="19" y="262"/>
                  </a:cubicBezTo>
                  <a:cubicBezTo>
                    <a:pt x="1" y="259"/>
                    <a:pt x="0" y="261"/>
                    <a:pt x="5" y="277"/>
                  </a:cubicBezTo>
                  <a:cubicBezTo>
                    <a:pt x="92" y="504"/>
                    <a:pt x="92" y="504"/>
                    <a:pt x="92" y="504"/>
                  </a:cubicBezTo>
                  <a:cubicBezTo>
                    <a:pt x="175" y="722"/>
                    <a:pt x="175" y="722"/>
                    <a:pt x="175" y="722"/>
                  </a:cubicBezTo>
                  <a:cubicBezTo>
                    <a:pt x="184" y="745"/>
                    <a:pt x="197" y="735"/>
                    <a:pt x="204" y="725"/>
                  </a:cubicBezTo>
                  <a:cubicBezTo>
                    <a:pt x="351" y="546"/>
                    <a:pt x="351" y="546"/>
                    <a:pt x="351" y="546"/>
                  </a:cubicBezTo>
                  <a:cubicBezTo>
                    <a:pt x="500" y="362"/>
                    <a:pt x="500" y="362"/>
                    <a:pt x="500" y="362"/>
                  </a:cubicBezTo>
                  <a:cubicBezTo>
                    <a:pt x="513" y="347"/>
                    <a:pt x="511" y="341"/>
                    <a:pt x="497" y="339"/>
                  </a:cubicBezTo>
                  <a:cubicBezTo>
                    <a:pt x="387" y="321"/>
                    <a:pt x="387" y="321"/>
                    <a:pt x="387" y="321"/>
                  </a:cubicBezTo>
                  <a:cubicBezTo>
                    <a:pt x="398" y="247"/>
                    <a:pt x="420" y="178"/>
                    <a:pt x="445" y="122"/>
                  </a:cubicBezTo>
                  <a:cubicBezTo>
                    <a:pt x="450" y="111"/>
                    <a:pt x="447" y="106"/>
                    <a:pt x="437" y="100"/>
                  </a:cubicBezTo>
                  <a:cubicBezTo>
                    <a:pt x="227" y="8"/>
                    <a:pt x="227" y="8"/>
                    <a:pt x="227" y="8"/>
                  </a:cubicBezTo>
                  <a:cubicBezTo>
                    <a:pt x="211" y="1"/>
                    <a:pt x="208" y="0"/>
                    <a:pt x="200" y="17"/>
                  </a:cubicBezTo>
                  <a:cubicBezTo>
                    <a:pt x="165" y="95"/>
                    <a:pt x="141" y="174"/>
                    <a:pt x="126" y="264"/>
                  </a:cubicBezTo>
                  <a:cubicBezTo>
                    <a:pt x="124" y="279"/>
                    <a:pt x="124" y="279"/>
                    <a:pt x="124" y="279"/>
                  </a:cubicBezTo>
                  <a:lnTo>
                    <a:pt x="109" y="277"/>
                  </a:lnTo>
                  <a:close/>
                </a:path>
              </a:pathLst>
            </a:cu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26" name="矩形 125"/>
            <p:cNvSpPr/>
            <p:nvPr/>
          </p:nvSpPr>
          <p:spPr>
            <a:xfrm>
              <a:off x="4075737" y="4578835"/>
              <a:ext cx="890516" cy="400251"/>
            </a:xfrm>
            <a:prstGeom prst="rect">
              <a:avLst/>
            </a:prstGeom>
            <a:effectLst/>
          </p:spPr>
          <p:txBody>
            <a:bodyPr wrap="square">
              <a:spAutoFit/>
            </a:bodyPr>
            <a:lstStyle/>
            <a:p>
              <a:pPr algn="ctr"/>
              <a:r>
                <a:rPr lang="en-US" altLang="zh-CN" sz="2100" dirty="0">
                  <a:solidFill>
                    <a:schemeClr val="bg1"/>
                  </a:solidFill>
                  <a:latin typeface="Arial" panose="020B0604020202020204" pitchFamily="34" charset="0"/>
                  <a:ea typeface="微软雅黑" panose="020B0503020204020204" pitchFamily="34" charset="-122"/>
                  <a:cs typeface="Kartika" panose="02020503030404060203" pitchFamily="18" charset="0"/>
                  <a:sym typeface="Arial" panose="020B0604020202020204" pitchFamily="34" charset="0"/>
                </a:rPr>
                <a:t>02</a:t>
              </a:r>
              <a:endParaRPr lang="zh-CN" altLang="en-US" sz="2100" dirty="0">
                <a:solidFill>
                  <a:schemeClr val="bg1"/>
                </a:solidFill>
                <a:latin typeface="Arial" panose="020B0604020202020204" pitchFamily="34" charset="0"/>
                <a:ea typeface="微软雅黑" panose="020B0503020204020204" pitchFamily="34" charset="-122"/>
                <a:cs typeface="Kartika" panose="02020503030404060203" pitchFamily="18" charset="0"/>
                <a:sym typeface="Arial" panose="020B0604020202020204" pitchFamily="34" charset="0"/>
              </a:endParaRPr>
            </a:p>
          </p:txBody>
        </p:sp>
      </p:grpSp>
      <p:sp>
        <p:nvSpPr>
          <p:cNvPr id="127" name="矩形 47"/>
          <p:cNvSpPr>
            <a:spLocks noChangeArrowheads="1"/>
          </p:cNvSpPr>
          <p:nvPr/>
        </p:nvSpPr>
        <p:spPr bwMode="auto">
          <a:xfrm>
            <a:off x="1244601" y="2112402"/>
            <a:ext cx="2014648"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buNone/>
            </a:pPr>
            <a:r>
              <a:rPr lang="zh-CN" altLang="en-US" sz="1800" dirty="0">
                <a:solidFill>
                  <a:srgbClr val="2E2E2E"/>
                </a:solidFill>
                <a:latin typeface="Arial" panose="020B0604020202020204" pitchFamily="34" charset="0"/>
                <a:sym typeface="Arial" panose="020B0604020202020204" pitchFamily="34" charset="0"/>
              </a:rPr>
              <a:t>量力而行，</a:t>
            </a:r>
            <a:endParaRPr lang="en-US" altLang="zh-CN" sz="1800" dirty="0">
              <a:solidFill>
                <a:srgbClr val="2E2E2E"/>
              </a:solidFill>
              <a:latin typeface="Arial" panose="020B0604020202020204" pitchFamily="34" charset="0"/>
              <a:sym typeface="Arial" panose="020B0604020202020204" pitchFamily="34" charset="0"/>
            </a:endParaRPr>
          </a:p>
          <a:p>
            <a:pPr algn="just">
              <a:buNone/>
            </a:pPr>
            <a:r>
              <a:rPr lang="zh-CN" altLang="en-US" sz="1800" dirty="0">
                <a:solidFill>
                  <a:srgbClr val="2E2E2E"/>
                </a:solidFill>
                <a:latin typeface="Arial" panose="020B0604020202020204" pitchFamily="34" charset="0"/>
                <a:sym typeface="Arial" panose="020B0604020202020204" pitchFamily="34" charset="0"/>
              </a:rPr>
              <a:t>学习和兼职两不误</a:t>
            </a:r>
            <a:endParaRPr lang="zh-CN" altLang="en-US" sz="1800" dirty="0">
              <a:solidFill>
                <a:srgbClr val="2E2E2E"/>
              </a:solidFill>
              <a:latin typeface="Arial" panose="020B0604020202020204" pitchFamily="34" charset="0"/>
              <a:sym typeface="Arial" panose="020B0604020202020204" pitchFamily="34" charset="0"/>
            </a:endParaRPr>
          </a:p>
        </p:txBody>
      </p:sp>
      <p:sp>
        <p:nvSpPr>
          <p:cNvPr id="128" name="矩形 47"/>
          <p:cNvSpPr>
            <a:spLocks noChangeArrowheads="1"/>
          </p:cNvSpPr>
          <p:nvPr/>
        </p:nvSpPr>
        <p:spPr bwMode="auto">
          <a:xfrm>
            <a:off x="1244618" y="4220995"/>
            <a:ext cx="1900825"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buNone/>
            </a:pPr>
            <a:r>
              <a:rPr lang="zh-CN" altLang="en-US" sz="1800" dirty="0">
                <a:solidFill>
                  <a:srgbClr val="2E2E2E"/>
                </a:solidFill>
                <a:latin typeface="Arial" panose="020B0604020202020204" pitchFamily="34" charset="0"/>
                <a:sym typeface="Arial" panose="020B0604020202020204" pitchFamily="34" charset="0"/>
              </a:rPr>
              <a:t>培养法律素养、</a:t>
            </a:r>
            <a:endParaRPr lang="en-US" altLang="zh-CN" sz="1800" dirty="0">
              <a:solidFill>
                <a:srgbClr val="2E2E2E"/>
              </a:solidFill>
              <a:latin typeface="Arial" panose="020B0604020202020204" pitchFamily="34" charset="0"/>
              <a:sym typeface="Arial" panose="020B0604020202020204" pitchFamily="34" charset="0"/>
            </a:endParaRPr>
          </a:p>
          <a:p>
            <a:pPr algn="just">
              <a:buNone/>
            </a:pPr>
            <a:r>
              <a:rPr lang="zh-CN" altLang="en-US" sz="1800" dirty="0">
                <a:solidFill>
                  <a:srgbClr val="2E2E2E"/>
                </a:solidFill>
                <a:latin typeface="Arial" panose="020B0604020202020204" pitchFamily="34" charset="0"/>
                <a:sym typeface="Arial" panose="020B0604020202020204" pitchFamily="34" charset="0"/>
              </a:rPr>
              <a:t>维权意识</a:t>
            </a:r>
            <a:endParaRPr lang="zh-CN" altLang="en-US" sz="1800" dirty="0">
              <a:solidFill>
                <a:srgbClr val="2E2E2E"/>
              </a:solidFill>
              <a:latin typeface="Arial" panose="020B0604020202020204" pitchFamily="34" charset="0"/>
              <a:sym typeface="Arial" panose="020B0604020202020204" pitchFamily="34" charset="0"/>
            </a:endParaRPr>
          </a:p>
        </p:txBody>
      </p:sp>
      <p:sp>
        <p:nvSpPr>
          <p:cNvPr id="129" name="矩形 47"/>
          <p:cNvSpPr>
            <a:spLocks noChangeArrowheads="1"/>
          </p:cNvSpPr>
          <p:nvPr/>
        </p:nvSpPr>
        <p:spPr bwMode="auto">
          <a:xfrm>
            <a:off x="8543094" y="4368046"/>
            <a:ext cx="2521252"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buNone/>
            </a:pPr>
            <a:r>
              <a:rPr lang="zh-CN" altLang="en-US" sz="1800" dirty="0">
                <a:solidFill>
                  <a:srgbClr val="2E2E2E"/>
                </a:solidFill>
                <a:latin typeface="Arial" panose="020B0604020202020204" pitchFamily="34" charset="0"/>
                <a:sym typeface="Arial" panose="020B0604020202020204" pitchFamily="34" charset="0"/>
              </a:rPr>
              <a:t>增强兼职信息鉴别能力，</a:t>
            </a:r>
            <a:endParaRPr lang="en-US" altLang="zh-CN" sz="1800" dirty="0">
              <a:solidFill>
                <a:srgbClr val="2E2E2E"/>
              </a:solidFill>
              <a:latin typeface="Arial" panose="020B0604020202020204" pitchFamily="34" charset="0"/>
              <a:sym typeface="Arial" panose="020B0604020202020204" pitchFamily="34" charset="0"/>
            </a:endParaRPr>
          </a:p>
          <a:p>
            <a:pPr algn="just">
              <a:buNone/>
            </a:pPr>
            <a:r>
              <a:rPr lang="zh-CN" altLang="en-US" sz="1800" dirty="0">
                <a:solidFill>
                  <a:srgbClr val="2E2E2E"/>
                </a:solidFill>
                <a:latin typeface="Arial" panose="020B0604020202020204" pitchFamily="34" charset="0"/>
                <a:sym typeface="Arial" panose="020B0604020202020204" pitchFamily="34" charset="0"/>
              </a:rPr>
              <a:t>强化自我保护意识</a:t>
            </a:r>
            <a:endParaRPr lang="zh-CN" altLang="en-US" sz="1800" dirty="0">
              <a:solidFill>
                <a:srgbClr val="2E2E2E"/>
              </a:solidFill>
              <a:latin typeface="Arial" panose="020B0604020202020204" pitchFamily="34" charset="0"/>
              <a:sym typeface="Arial" panose="020B0604020202020204" pitchFamily="34" charset="0"/>
            </a:endParaRPr>
          </a:p>
        </p:txBody>
      </p:sp>
      <p:sp>
        <p:nvSpPr>
          <p:cNvPr id="132" name="矩形 47"/>
          <p:cNvSpPr>
            <a:spLocks noChangeArrowheads="1"/>
          </p:cNvSpPr>
          <p:nvPr/>
        </p:nvSpPr>
        <p:spPr bwMode="auto">
          <a:xfrm>
            <a:off x="8677714" y="2559926"/>
            <a:ext cx="2386330"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buNone/>
            </a:pPr>
            <a:r>
              <a:rPr lang="zh-CN" altLang="en-US" sz="1800" dirty="0">
                <a:solidFill>
                  <a:srgbClr val="2E2E2E"/>
                </a:solidFill>
                <a:latin typeface="Arial" panose="020B0604020202020204" pitchFamily="34" charset="0"/>
                <a:sym typeface="Arial" panose="020B0604020202020204" pitchFamily="34" charset="0"/>
              </a:rPr>
              <a:t>积极进行学而转化，</a:t>
            </a:r>
            <a:endParaRPr lang="en-US" altLang="zh-CN" sz="1800" dirty="0">
              <a:solidFill>
                <a:srgbClr val="2E2E2E"/>
              </a:solidFill>
              <a:latin typeface="Arial" panose="020B0604020202020204" pitchFamily="34" charset="0"/>
              <a:sym typeface="Arial" panose="020B0604020202020204" pitchFamily="34" charset="0"/>
            </a:endParaRPr>
          </a:p>
          <a:p>
            <a:pPr algn="just">
              <a:buNone/>
            </a:pPr>
            <a:r>
              <a:rPr lang="zh-CN" altLang="en-US" sz="1800" dirty="0">
                <a:solidFill>
                  <a:srgbClr val="2E2E2E"/>
                </a:solidFill>
                <a:latin typeface="Arial" panose="020B0604020202020204" pitchFamily="34" charset="0"/>
                <a:sym typeface="Arial" panose="020B0604020202020204" pitchFamily="34" charset="0"/>
              </a:rPr>
              <a:t>提高兼职效益</a:t>
            </a:r>
            <a:endParaRPr lang="zh-CN" altLang="en-US" sz="1800" dirty="0">
              <a:solidFill>
                <a:srgbClr val="2E2E2E"/>
              </a:solidFill>
              <a:latin typeface="Arial" panose="020B0604020202020204" pitchFamily="34" charset="0"/>
              <a:sym typeface="Arial" panose="020B0604020202020204" pitchFamily="34" charset="0"/>
            </a:endParaRPr>
          </a:p>
        </p:txBody>
      </p:sp>
      <p:grpSp>
        <p:nvGrpSpPr>
          <p:cNvPr id="133" name="组合 132"/>
          <p:cNvGrpSpPr/>
          <p:nvPr/>
        </p:nvGrpSpPr>
        <p:grpSpPr>
          <a:xfrm>
            <a:off x="4818390" y="3188207"/>
            <a:ext cx="1860565" cy="1860564"/>
            <a:chOff x="5045997" y="3342168"/>
            <a:chExt cx="1792288" cy="1792287"/>
          </a:xfrm>
        </p:grpSpPr>
        <p:sp>
          <p:nvSpPr>
            <p:cNvPr id="134" name="Oval 8"/>
            <p:cNvSpPr>
              <a:spLocks noChangeArrowheads="1"/>
            </p:cNvSpPr>
            <p:nvPr/>
          </p:nvSpPr>
          <p:spPr bwMode="auto">
            <a:xfrm rot="20700000">
              <a:off x="5045997" y="3342168"/>
              <a:ext cx="1792288" cy="1792287"/>
            </a:xfrm>
            <a:prstGeom prst="ellipse">
              <a:avLst/>
            </a:prstGeom>
            <a:solidFill>
              <a:schemeClr val="tx2">
                <a:lumMod val="60000"/>
                <a:lumOff val="40000"/>
              </a:schemeClr>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35" name="Freeform 22"/>
            <p:cNvSpPr>
              <a:spLocks noEditPoints="1"/>
            </p:cNvSpPr>
            <p:nvPr/>
          </p:nvSpPr>
          <p:spPr bwMode="auto">
            <a:xfrm>
              <a:off x="5642001" y="3835084"/>
              <a:ext cx="608790" cy="714928"/>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EFEFE"/>
            </a:solidFill>
            <a:ln>
              <a:noFill/>
            </a:ln>
          </p:spPr>
          <p:txBody>
            <a:bodyPr vert="horz" wrap="square" lIns="68580" tIns="34290" rIns="68580" bIns="34290" numCol="1" anchor="t" anchorCtr="0" compatLnSpc="1"/>
            <a:lstStyle/>
            <a:p>
              <a:endParaRPr lang="zh-CN" altLang="en-US" sz="101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 name="文本框 1"/>
          <p:cNvSpPr txBox="1"/>
          <p:nvPr/>
        </p:nvSpPr>
        <p:spPr>
          <a:xfrm>
            <a:off x="1010285" y="1134110"/>
            <a:ext cx="10171430" cy="368300"/>
          </a:xfrm>
          <a:prstGeom prst="rect">
            <a:avLst/>
          </a:prstGeom>
          <a:noFill/>
        </p:spPr>
        <p:txBody>
          <a:bodyPr wrap="square" rtlCol="0">
            <a:spAutoFit/>
          </a:bodyPr>
          <a:lstStyle/>
          <a:p>
            <a:r>
              <a:rPr lang="zh-CN" altLang="en-US"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在经过深思熟虑之后，如果认为自己适合兼职的大学生可以选择尝试兼职，但要注意以下几点事项。</a:t>
            </a: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标题占位符 1"/>
          <p:cNvSpPr txBox="1"/>
          <p:nvPr/>
        </p:nvSpPr>
        <p:spPr>
          <a:xfrm>
            <a:off x="1317359" y="90918"/>
            <a:ext cx="8423541" cy="541172"/>
          </a:xfrm>
          <a:prstGeom prst="rect">
            <a:avLst/>
          </a:prstGeom>
          <a:ln>
            <a:noFill/>
          </a:ln>
        </p:spPr>
        <p:txBody>
          <a:bodyPr vert="horz" lIns="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解决方案参考</a:t>
            </a:r>
            <a:r>
              <a:rPr lang="en-US" altLang="zh-CN"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a:t>
            </a:r>
            <a:r>
              <a:rPr lang="zh-CN" alt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选择是否要兼职</a:t>
            </a:r>
            <a:endParaRPr lang="zh-CN" alt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2"/>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29460" y="1035050"/>
            <a:ext cx="8067040" cy="528955"/>
          </a:xfrm>
          <a:prstGeom prst="rect">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nvSpPr>
        <p:spPr>
          <a:xfrm>
            <a:off x="8638267" y="6583649"/>
            <a:ext cx="2984500" cy="245110"/>
          </a:xfrm>
          <a:prstGeom prst="rect">
            <a:avLst/>
          </a:prstGeom>
          <a:noFill/>
        </p:spPr>
        <p:txBody>
          <a:bodyPr wrap="none" rtlCol="0">
            <a:spAutoFit/>
          </a:bodyPr>
          <a:lstStyle/>
          <a:p>
            <a:pPr marR="0" indent="0" algn="r" defTabSz="914400" fontAlgn="auto">
              <a:lnSpc>
                <a:spcPct val="100000"/>
              </a:lnSpc>
              <a:spcBef>
                <a:spcPts val="0"/>
              </a:spcBef>
              <a:spcAft>
                <a:spcPts val="0"/>
              </a:spcAft>
              <a:buClrTx/>
              <a:buSzTx/>
              <a:buFontTx/>
              <a:buNone/>
              <a:defRPr/>
            </a:pPr>
            <a:r>
              <a:rPr kumimoji="0" lang="en-US" altLang="zh-CN" sz="1000" b="0" i="0" kern="1200" cap="none" spc="300" normalizeH="0" baseline="0" noProof="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Tsinghua University of China</a:t>
            </a:r>
            <a:endParaRPr kumimoji="0" lang="zh-CN" altLang="en-US" sz="1000" b="0" i="0" kern="1200" cap="none" spc="300" normalizeH="0" baseline="0" noProof="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0" name="文本框 39"/>
          <p:cNvSpPr txBox="1"/>
          <p:nvPr/>
        </p:nvSpPr>
        <p:spPr>
          <a:xfrm>
            <a:off x="660400" y="6583649"/>
            <a:ext cx="1941557" cy="246221"/>
          </a:xfrm>
          <a:prstGeom prst="rect">
            <a:avLst/>
          </a:prstGeom>
          <a:noFill/>
        </p:spPr>
        <p:txBody>
          <a:bodyPr wrap="none" rtlCol="0">
            <a:spAutoFit/>
          </a:bodyPr>
          <a:lstStyle/>
          <a:p>
            <a:pPr marR="0" indent="0" defTabSz="914400" fontAlgn="auto">
              <a:lnSpc>
                <a:spcPct val="100000"/>
              </a:lnSpc>
              <a:spcBef>
                <a:spcPts val="0"/>
              </a:spcBef>
              <a:spcAft>
                <a:spcPts val="0"/>
              </a:spcAft>
              <a:buClrTx/>
              <a:buSzTx/>
              <a:buFontTx/>
              <a:buNone/>
              <a:defRPr/>
            </a:pPr>
            <a:r>
              <a:rPr kumimoji="0" lang="zh-CN" altLang="en-US" sz="1000" b="0" i="0" kern="1200" cap="none" spc="600" normalizeH="0" baseline="0" noProof="0" dirty="0">
                <a:solidFill>
                  <a:prstClr val="white"/>
                </a:solidFill>
                <a:latin typeface="Arial" panose="020B0604020202020204" pitchFamily="34" charset="0"/>
                <a:ea typeface="微软雅黑" panose="020B0503020204020204" pitchFamily="34" charset="-122"/>
                <a:sym typeface="Arial" panose="020B0604020202020204" pitchFamily="34" charset="0"/>
              </a:rPr>
              <a:t>自强不息 厚德载物</a:t>
            </a:r>
            <a:endParaRPr kumimoji="0" lang="zh-CN" altLang="en-US" sz="1000" b="0" i="0" kern="1200" cap="none" spc="600" normalizeH="0" baseline="0" noProof="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2" name="文本框 41"/>
          <p:cNvSpPr txBox="1"/>
          <p:nvPr/>
        </p:nvSpPr>
        <p:spPr>
          <a:xfrm>
            <a:off x="594090" y="6583649"/>
            <a:ext cx="2011680" cy="245110"/>
          </a:xfrm>
          <a:prstGeom prst="rect">
            <a:avLst/>
          </a:prstGeom>
          <a:noFill/>
        </p:spPr>
        <p:txBody>
          <a:bodyPr wrap="none" rtlCol="0">
            <a:spAutoFit/>
          </a:bodyPr>
          <a:lstStyle/>
          <a:p>
            <a:pPr>
              <a:defRPr/>
            </a:pPr>
            <a:r>
              <a:rPr lang="zh-CN" altLang="en-US" sz="1000" spc="600" dirty="0">
                <a:solidFill>
                  <a:prstClr val="white"/>
                </a:solidFill>
                <a:latin typeface="Arial" panose="020B0604020202020204" pitchFamily="34" charset="0"/>
                <a:ea typeface="微软雅黑" panose="020B0503020204020204" pitchFamily="34" charset="-122"/>
                <a:sym typeface="Arial" panose="020B0604020202020204" pitchFamily="34" charset="0"/>
              </a:rPr>
              <a:t>知行合一、经世致用</a:t>
            </a:r>
            <a:endParaRPr kumimoji="0" lang="zh-CN" altLang="en-US" sz="1000" b="0" i="0" kern="1200" cap="none" spc="600" normalizeH="0" baseline="0" noProof="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文本框 42"/>
          <p:cNvSpPr txBox="1"/>
          <p:nvPr/>
        </p:nvSpPr>
        <p:spPr>
          <a:xfrm>
            <a:off x="9157062" y="6583649"/>
            <a:ext cx="2465705" cy="245110"/>
          </a:xfrm>
          <a:prstGeom prst="rect">
            <a:avLst/>
          </a:prstGeom>
          <a:noFill/>
        </p:spPr>
        <p:txBody>
          <a:bodyPr wrap="none" rtlCol="0">
            <a:spAutoFit/>
          </a:bodyPr>
          <a:lstStyle/>
          <a:p>
            <a:pPr algn="r">
              <a:defRPr/>
            </a:pPr>
            <a:r>
              <a:rPr lang="en-US" altLang="zh-CN" sz="1000" spc="30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Central South University</a:t>
            </a:r>
            <a:endParaRPr kumimoji="0" lang="zh-CN" altLang="en-US" sz="1000" b="0" i="0" kern="1200" cap="none" spc="300" normalizeH="0" baseline="0" noProof="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45" name="直接连接符 44"/>
          <p:cNvCxnSpPr/>
          <p:nvPr/>
        </p:nvCxnSpPr>
        <p:spPr>
          <a:xfrm>
            <a:off x="660400" y="760413"/>
            <a:ext cx="10858500" cy="0"/>
          </a:xfrm>
          <a:prstGeom prst="line">
            <a:avLst/>
          </a:prstGeom>
          <a:noFill/>
          <a:ln w="22225" cap="flat" cmpd="sng" algn="ctr">
            <a:solidFill>
              <a:srgbClr val="1C6299"/>
            </a:solidFill>
            <a:prstDash val="solid"/>
            <a:miter lim="800000"/>
          </a:ln>
          <a:effectLst/>
        </p:spPr>
      </p:cxnSp>
      <p:grpSp>
        <p:nvGrpSpPr>
          <p:cNvPr id="46" name="组合 45"/>
          <p:cNvGrpSpPr/>
          <p:nvPr/>
        </p:nvGrpSpPr>
        <p:grpSpPr>
          <a:xfrm>
            <a:off x="203760" y="159728"/>
            <a:ext cx="725344" cy="619478"/>
            <a:chOff x="178632" y="159728"/>
            <a:chExt cx="725344" cy="619478"/>
          </a:xfrm>
        </p:grpSpPr>
        <p:sp>
          <p:nvSpPr>
            <p:cNvPr id="47" name="椭圆 46"/>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8" name="文本框 47"/>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03</a:t>
              </a:r>
              <a:endParaRPr kumimoji="0" lang="zh-CN" altLang="en-US" sz="16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9" name="椭圆 48"/>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pic>
        <p:nvPicPr>
          <p:cNvPr id="50" name="图片 4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24913" y="176378"/>
            <a:ext cx="1897854" cy="555905"/>
          </a:xfrm>
          <a:prstGeom prst="rect">
            <a:avLst/>
          </a:prstGeom>
        </p:spPr>
      </p:pic>
      <p:sp>
        <p:nvSpPr>
          <p:cNvPr id="37" name="Freeform: Shape 9"/>
          <p:cNvSpPr/>
          <p:nvPr/>
        </p:nvSpPr>
        <p:spPr bwMode="auto">
          <a:xfrm>
            <a:off x="663430" y="2968191"/>
            <a:ext cx="189665" cy="147086"/>
          </a:xfrm>
          <a:custGeom>
            <a:avLst/>
            <a:gdLst>
              <a:gd name="T0" fmla="*/ 74 w 83"/>
              <a:gd name="T1" fmla="*/ 3 h 64"/>
              <a:gd name="T2" fmla="*/ 41 w 83"/>
              <a:gd name="T3" fmla="*/ 0 h 64"/>
              <a:gd name="T4" fmla="*/ 8 w 83"/>
              <a:gd name="T5" fmla="*/ 3 h 64"/>
              <a:gd name="T6" fmla="*/ 5 w 83"/>
              <a:gd name="T7" fmla="*/ 6 h 64"/>
              <a:gd name="T8" fmla="*/ 5 w 83"/>
              <a:gd name="T9" fmla="*/ 58 h 64"/>
              <a:gd name="T10" fmla="*/ 8 w 83"/>
              <a:gd name="T11" fmla="*/ 61 h 64"/>
              <a:gd name="T12" fmla="*/ 41 w 83"/>
              <a:gd name="T13" fmla="*/ 64 h 64"/>
              <a:gd name="T14" fmla="*/ 74 w 83"/>
              <a:gd name="T15" fmla="*/ 61 h 64"/>
              <a:gd name="T16" fmla="*/ 77 w 83"/>
              <a:gd name="T17" fmla="*/ 58 h 64"/>
              <a:gd name="T18" fmla="*/ 77 w 83"/>
              <a:gd name="T19" fmla="*/ 6 h 64"/>
              <a:gd name="T20" fmla="*/ 74 w 83"/>
              <a:gd name="T21" fmla="*/ 3 h 64"/>
              <a:gd name="T22" fmla="*/ 73 w 83"/>
              <a:gd name="T23" fmla="*/ 57 h 64"/>
              <a:gd name="T24" fmla="*/ 9 w 83"/>
              <a:gd name="T25" fmla="*/ 57 h 64"/>
              <a:gd name="T26" fmla="*/ 9 w 83"/>
              <a:gd name="T27" fmla="*/ 7 h 64"/>
              <a:gd name="T28" fmla="*/ 73 w 83"/>
              <a:gd name="T29" fmla="*/ 7 h 64"/>
              <a:gd name="T30" fmla="*/ 73 w 83"/>
              <a:gd name="T31"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64">
                <a:moveTo>
                  <a:pt x="74" y="3"/>
                </a:moveTo>
                <a:cubicBezTo>
                  <a:pt x="63" y="1"/>
                  <a:pt x="52" y="0"/>
                  <a:pt x="41" y="0"/>
                </a:cubicBezTo>
                <a:cubicBezTo>
                  <a:pt x="30" y="0"/>
                  <a:pt x="19" y="1"/>
                  <a:pt x="8" y="3"/>
                </a:cubicBezTo>
                <a:cubicBezTo>
                  <a:pt x="7" y="3"/>
                  <a:pt x="6" y="4"/>
                  <a:pt x="5" y="6"/>
                </a:cubicBezTo>
                <a:cubicBezTo>
                  <a:pt x="0" y="23"/>
                  <a:pt x="0" y="41"/>
                  <a:pt x="5" y="58"/>
                </a:cubicBezTo>
                <a:cubicBezTo>
                  <a:pt x="6" y="60"/>
                  <a:pt x="7" y="61"/>
                  <a:pt x="8" y="61"/>
                </a:cubicBezTo>
                <a:cubicBezTo>
                  <a:pt x="19" y="63"/>
                  <a:pt x="30" y="64"/>
                  <a:pt x="41" y="64"/>
                </a:cubicBezTo>
                <a:cubicBezTo>
                  <a:pt x="52" y="64"/>
                  <a:pt x="63" y="63"/>
                  <a:pt x="74" y="61"/>
                </a:cubicBezTo>
                <a:cubicBezTo>
                  <a:pt x="75" y="61"/>
                  <a:pt x="76" y="60"/>
                  <a:pt x="77" y="58"/>
                </a:cubicBezTo>
                <a:cubicBezTo>
                  <a:pt x="83" y="41"/>
                  <a:pt x="83" y="23"/>
                  <a:pt x="77" y="6"/>
                </a:cubicBezTo>
                <a:cubicBezTo>
                  <a:pt x="76" y="4"/>
                  <a:pt x="75" y="3"/>
                  <a:pt x="74" y="3"/>
                </a:cubicBezTo>
                <a:close/>
                <a:moveTo>
                  <a:pt x="73" y="57"/>
                </a:moveTo>
                <a:cubicBezTo>
                  <a:pt x="52" y="61"/>
                  <a:pt x="31" y="61"/>
                  <a:pt x="9" y="57"/>
                </a:cubicBezTo>
                <a:cubicBezTo>
                  <a:pt x="4" y="40"/>
                  <a:pt x="4" y="24"/>
                  <a:pt x="9" y="7"/>
                </a:cubicBezTo>
                <a:cubicBezTo>
                  <a:pt x="31" y="2"/>
                  <a:pt x="52" y="2"/>
                  <a:pt x="73" y="7"/>
                </a:cubicBezTo>
                <a:cubicBezTo>
                  <a:pt x="79" y="24"/>
                  <a:pt x="79" y="40"/>
                  <a:pt x="73"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Shape 10"/>
          <p:cNvSpPr/>
          <p:nvPr/>
        </p:nvSpPr>
        <p:spPr bwMode="auto">
          <a:xfrm>
            <a:off x="634668" y="2927064"/>
            <a:ext cx="299981" cy="229340"/>
          </a:xfrm>
          <a:custGeom>
            <a:avLst/>
            <a:gdLst>
              <a:gd name="T0" fmla="*/ 125 w 131"/>
              <a:gd name="T1" fmla="*/ 10 h 100"/>
              <a:gd name="T2" fmla="*/ 118 w 131"/>
              <a:gd name="T3" fmla="*/ 4 h 100"/>
              <a:gd name="T4" fmla="*/ 65 w 131"/>
              <a:gd name="T5" fmla="*/ 0 h 100"/>
              <a:gd name="T6" fmla="*/ 13 w 131"/>
              <a:gd name="T7" fmla="*/ 4 h 100"/>
              <a:gd name="T8" fmla="*/ 6 w 131"/>
              <a:gd name="T9" fmla="*/ 10 h 100"/>
              <a:gd name="T10" fmla="*/ 6 w 131"/>
              <a:gd name="T11" fmla="*/ 87 h 100"/>
              <a:gd name="T12" fmla="*/ 13 w 131"/>
              <a:gd name="T13" fmla="*/ 93 h 100"/>
              <a:gd name="T14" fmla="*/ 38 w 131"/>
              <a:gd name="T15" fmla="*/ 96 h 100"/>
              <a:gd name="T16" fmla="*/ 37 w 131"/>
              <a:gd name="T17" fmla="*/ 96 h 100"/>
              <a:gd name="T18" fmla="*/ 65 w 131"/>
              <a:gd name="T19" fmla="*/ 100 h 100"/>
              <a:gd name="T20" fmla="*/ 93 w 131"/>
              <a:gd name="T21" fmla="*/ 96 h 100"/>
              <a:gd name="T22" fmla="*/ 92 w 131"/>
              <a:gd name="T23" fmla="*/ 96 h 100"/>
              <a:gd name="T24" fmla="*/ 118 w 131"/>
              <a:gd name="T25" fmla="*/ 93 h 100"/>
              <a:gd name="T26" fmla="*/ 125 w 131"/>
              <a:gd name="T27" fmla="*/ 87 h 100"/>
              <a:gd name="T28" fmla="*/ 125 w 131"/>
              <a:gd name="T29" fmla="*/ 10 h 100"/>
              <a:gd name="T30" fmla="*/ 117 w 131"/>
              <a:gd name="T31" fmla="*/ 85 h 100"/>
              <a:gd name="T32" fmla="*/ 14 w 131"/>
              <a:gd name="T33" fmla="*/ 85 h 100"/>
              <a:gd name="T34" fmla="*/ 14 w 131"/>
              <a:gd name="T35" fmla="*/ 12 h 100"/>
              <a:gd name="T36" fmla="*/ 117 w 131"/>
              <a:gd name="T37" fmla="*/ 12 h 100"/>
              <a:gd name="T38" fmla="*/ 117 w 131"/>
              <a:gd name="T3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00">
                <a:moveTo>
                  <a:pt x="125" y="10"/>
                </a:moveTo>
                <a:cubicBezTo>
                  <a:pt x="124" y="6"/>
                  <a:pt x="121" y="4"/>
                  <a:pt x="118" y="4"/>
                </a:cubicBezTo>
                <a:cubicBezTo>
                  <a:pt x="100" y="1"/>
                  <a:pt x="83" y="0"/>
                  <a:pt x="65" y="0"/>
                </a:cubicBezTo>
                <a:cubicBezTo>
                  <a:pt x="48" y="0"/>
                  <a:pt x="30" y="1"/>
                  <a:pt x="13" y="4"/>
                </a:cubicBezTo>
                <a:cubicBezTo>
                  <a:pt x="9" y="4"/>
                  <a:pt x="7" y="6"/>
                  <a:pt x="6" y="10"/>
                </a:cubicBezTo>
                <a:cubicBezTo>
                  <a:pt x="0" y="35"/>
                  <a:pt x="0" y="61"/>
                  <a:pt x="6" y="87"/>
                </a:cubicBezTo>
                <a:cubicBezTo>
                  <a:pt x="7" y="90"/>
                  <a:pt x="9" y="93"/>
                  <a:pt x="13" y="93"/>
                </a:cubicBezTo>
                <a:cubicBezTo>
                  <a:pt x="21" y="94"/>
                  <a:pt x="29" y="95"/>
                  <a:pt x="38" y="96"/>
                </a:cubicBezTo>
                <a:cubicBezTo>
                  <a:pt x="37" y="96"/>
                  <a:pt x="37" y="96"/>
                  <a:pt x="37" y="96"/>
                </a:cubicBezTo>
                <a:cubicBezTo>
                  <a:pt x="37" y="99"/>
                  <a:pt x="50" y="100"/>
                  <a:pt x="65" y="100"/>
                </a:cubicBezTo>
                <a:cubicBezTo>
                  <a:pt x="81" y="100"/>
                  <a:pt x="93" y="99"/>
                  <a:pt x="93" y="96"/>
                </a:cubicBezTo>
                <a:cubicBezTo>
                  <a:pt x="93" y="96"/>
                  <a:pt x="93" y="96"/>
                  <a:pt x="92" y="96"/>
                </a:cubicBezTo>
                <a:cubicBezTo>
                  <a:pt x="101" y="95"/>
                  <a:pt x="109" y="94"/>
                  <a:pt x="118" y="93"/>
                </a:cubicBezTo>
                <a:cubicBezTo>
                  <a:pt x="121" y="93"/>
                  <a:pt x="124" y="90"/>
                  <a:pt x="125" y="87"/>
                </a:cubicBezTo>
                <a:cubicBezTo>
                  <a:pt x="131" y="61"/>
                  <a:pt x="131" y="35"/>
                  <a:pt x="125" y="10"/>
                </a:cubicBezTo>
                <a:close/>
                <a:moveTo>
                  <a:pt x="117" y="85"/>
                </a:moveTo>
                <a:cubicBezTo>
                  <a:pt x="82" y="89"/>
                  <a:pt x="48" y="89"/>
                  <a:pt x="14" y="85"/>
                </a:cubicBezTo>
                <a:cubicBezTo>
                  <a:pt x="8" y="61"/>
                  <a:pt x="8" y="36"/>
                  <a:pt x="14" y="12"/>
                </a:cubicBezTo>
                <a:cubicBezTo>
                  <a:pt x="48" y="7"/>
                  <a:pt x="82" y="7"/>
                  <a:pt x="117" y="12"/>
                </a:cubicBezTo>
                <a:cubicBezTo>
                  <a:pt x="123" y="36"/>
                  <a:pt x="123" y="61"/>
                  <a:pt x="117"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Shape 11"/>
          <p:cNvSpPr/>
          <p:nvPr/>
        </p:nvSpPr>
        <p:spPr bwMode="auto">
          <a:xfrm>
            <a:off x="794146" y="2988132"/>
            <a:ext cx="45719" cy="47353"/>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4 h 12"/>
              <a:gd name="T12" fmla="*/ 8 w 12"/>
              <a:gd name="T13" fmla="*/ 6 h 12"/>
              <a:gd name="T14" fmla="*/ 6 w 12"/>
              <a:gd name="T15" fmla="*/ 8 h 12"/>
              <a:gd name="T16" fmla="*/ 4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9" y="12"/>
                  <a:pt x="12" y="10"/>
                  <a:pt x="12" y="6"/>
                </a:cubicBezTo>
                <a:cubicBezTo>
                  <a:pt x="12" y="3"/>
                  <a:pt x="9" y="0"/>
                  <a:pt x="6" y="0"/>
                </a:cubicBezTo>
                <a:cubicBezTo>
                  <a:pt x="3" y="0"/>
                  <a:pt x="0" y="3"/>
                  <a:pt x="0" y="6"/>
                </a:cubicBezTo>
                <a:cubicBezTo>
                  <a:pt x="0" y="10"/>
                  <a:pt x="3" y="12"/>
                  <a:pt x="6" y="12"/>
                </a:cubicBezTo>
                <a:close/>
                <a:moveTo>
                  <a:pt x="6" y="4"/>
                </a:moveTo>
                <a:cubicBezTo>
                  <a:pt x="7" y="4"/>
                  <a:pt x="8" y="5"/>
                  <a:pt x="8" y="6"/>
                </a:cubicBezTo>
                <a:cubicBezTo>
                  <a:pt x="8" y="8"/>
                  <a:pt x="7" y="8"/>
                  <a:pt x="6" y="8"/>
                </a:cubicBezTo>
                <a:cubicBezTo>
                  <a:pt x="5" y="8"/>
                  <a:pt x="4" y="8"/>
                  <a:pt x="4" y="6"/>
                </a:cubicBezTo>
                <a:cubicBezTo>
                  <a:pt x="4" y="5"/>
                  <a:pt x="5" y="4"/>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Shape 15"/>
          <p:cNvSpPr/>
          <p:nvPr/>
        </p:nvSpPr>
        <p:spPr bwMode="auto">
          <a:xfrm>
            <a:off x="693656" y="3018200"/>
            <a:ext cx="91003" cy="60669"/>
          </a:xfrm>
          <a:custGeom>
            <a:avLst/>
            <a:gdLst>
              <a:gd name="T0" fmla="*/ 22 w 24"/>
              <a:gd name="T1" fmla="*/ 0 h 16"/>
              <a:gd name="T2" fmla="*/ 4 w 24"/>
              <a:gd name="T3" fmla="*/ 1 h 16"/>
              <a:gd name="T4" fmla="*/ 1 w 24"/>
              <a:gd name="T5" fmla="*/ 3 h 16"/>
              <a:gd name="T6" fmla="*/ 0 w 24"/>
              <a:gd name="T7" fmla="*/ 14 h 16"/>
              <a:gd name="T8" fmla="*/ 2 w 24"/>
              <a:gd name="T9" fmla="*/ 16 h 16"/>
              <a:gd name="T10" fmla="*/ 4 w 24"/>
              <a:gd name="T11" fmla="*/ 14 h 16"/>
              <a:gd name="T12" fmla="*/ 5 w 24"/>
              <a:gd name="T13" fmla="*/ 7 h 16"/>
              <a:gd name="T14" fmla="*/ 7 w 24"/>
              <a:gd name="T15" fmla="*/ 5 h 16"/>
              <a:gd name="T16" fmla="*/ 22 w 24"/>
              <a:gd name="T17" fmla="*/ 4 h 16"/>
              <a:gd name="T18" fmla="*/ 24 w 24"/>
              <a:gd name="T19" fmla="*/ 2 h 16"/>
              <a:gd name="T20" fmla="*/ 22 w 24"/>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2" y="0"/>
                </a:moveTo>
                <a:cubicBezTo>
                  <a:pt x="4" y="1"/>
                  <a:pt x="4" y="1"/>
                  <a:pt x="4" y="1"/>
                </a:cubicBezTo>
                <a:cubicBezTo>
                  <a:pt x="3" y="1"/>
                  <a:pt x="2" y="2"/>
                  <a:pt x="1" y="3"/>
                </a:cubicBezTo>
                <a:cubicBezTo>
                  <a:pt x="0" y="14"/>
                  <a:pt x="0" y="14"/>
                  <a:pt x="0" y="14"/>
                </a:cubicBezTo>
                <a:cubicBezTo>
                  <a:pt x="0" y="16"/>
                  <a:pt x="1" y="16"/>
                  <a:pt x="2" y="16"/>
                </a:cubicBezTo>
                <a:cubicBezTo>
                  <a:pt x="3" y="16"/>
                  <a:pt x="4" y="16"/>
                  <a:pt x="4" y="14"/>
                </a:cubicBezTo>
                <a:cubicBezTo>
                  <a:pt x="5" y="7"/>
                  <a:pt x="5" y="7"/>
                  <a:pt x="5" y="7"/>
                </a:cubicBezTo>
                <a:cubicBezTo>
                  <a:pt x="5" y="6"/>
                  <a:pt x="6" y="5"/>
                  <a:pt x="7" y="5"/>
                </a:cubicBezTo>
                <a:cubicBezTo>
                  <a:pt x="22" y="4"/>
                  <a:pt x="22" y="4"/>
                  <a:pt x="22" y="4"/>
                </a:cubicBezTo>
                <a:cubicBezTo>
                  <a:pt x="23" y="4"/>
                  <a:pt x="24" y="3"/>
                  <a:pt x="24" y="2"/>
                </a:cubicBezTo>
                <a:cubicBezTo>
                  <a:pt x="24" y="0"/>
                  <a:pt x="23" y="0"/>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4" name="文本框 43"/>
          <p:cNvSpPr txBox="1"/>
          <p:nvPr/>
        </p:nvSpPr>
        <p:spPr>
          <a:xfrm>
            <a:off x="3211904" y="2312219"/>
            <a:ext cx="6857729" cy="3014980"/>
          </a:xfrm>
          <a:prstGeom prst="rect">
            <a:avLst/>
          </a:prstGeom>
          <a:noFill/>
        </p:spPr>
        <p:txBody>
          <a:bodyPr wrap="square">
            <a:spAutoFit/>
          </a:bodyPr>
          <a:lstStyle/>
          <a:p>
            <a:pPr marL="285750" indent="-285750" algn="ctr">
              <a:lnSpc>
                <a:spcPct val="150000"/>
              </a:lnSpc>
              <a:spcBef>
                <a:spcPts val="600"/>
              </a:spcBef>
              <a:spcAft>
                <a:spcPts val="600"/>
              </a:spcAft>
              <a:buFont typeface="Wingdings" panose="05000000000000000000" pitchFamily="2" charset="2"/>
              <a:buChar char="p"/>
            </a:pPr>
            <a:r>
              <a:rPr lang="zh-CN" altLang="zh-CN" sz="200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认准学生定位，提高学习成绩</a:t>
            </a:r>
            <a:r>
              <a:rPr lang="zh-CN" altLang="en-US" sz="2000" kern="100" dirty="0">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endParaRPr lang="en-US" altLang="zh-CN" sz="200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285750" indent="-285750" algn="ctr">
              <a:lnSpc>
                <a:spcPct val="150000"/>
              </a:lnSpc>
              <a:spcBef>
                <a:spcPts val="600"/>
              </a:spcBef>
              <a:spcAft>
                <a:spcPts val="600"/>
              </a:spcAft>
              <a:buFont typeface="Wingdings" panose="05000000000000000000" pitchFamily="2" charset="2"/>
              <a:buChar char="p"/>
            </a:pPr>
            <a:r>
              <a:rPr lang="zh-CN" altLang="zh-CN" sz="200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参加学科竞赛，增强专业理解；</a:t>
            </a:r>
            <a:endParaRPr lang="en-US" altLang="zh-CN" sz="200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285750" indent="-285750" algn="ctr">
              <a:lnSpc>
                <a:spcPct val="150000"/>
              </a:lnSpc>
              <a:spcBef>
                <a:spcPts val="600"/>
              </a:spcBef>
              <a:spcAft>
                <a:spcPts val="600"/>
              </a:spcAft>
              <a:buFont typeface="Wingdings" panose="05000000000000000000" pitchFamily="2" charset="2"/>
              <a:buChar char="p"/>
            </a:pPr>
            <a:r>
              <a:rPr lang="zh-CN" altLang="zh-CN" sz="200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投身社会实践，丰富实践经历；</a:t>
            </a:r>
            <a:endParaRPr lang="en-US" altLang="zh-CN" sz="200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285750" indent="-285750" algn="ctr">
              <a:lnSpc>
                <a:spcPct val="150000"/>
              </a:lnSpc>
              <a:spcBef>
                <a:spcPts val="600"/>
              </a:spcBef>
              <a:spcAft>
                <a:spcPts val="600"/>
              </a:spcAft>
              <a:buFont typeface="Wingdings" panose="05000000000000000000" pitchFamily="2" charset="2"/>
              <a:buChar char="p"/>
            </a:pPr>
            <a:r>
              <a:rPr lang="zh-CN" altLang="zh-CN" sz="200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担任学生干部，提升综合素养；</a:t>
            </a:r>
            <a:endParaRPr lang="en-US" altLang="zh-CN" sz="200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285750" indent="-285750" algn="ctr">
              <a:lnSpc>
                <a:spcPct val="150000"/>
              </a:lnSpc>
              <a:spcBef>
                <a:spcPts val="600"/>
              </a:spcBef>
              <a:spcAft>
                <a:spcPts val="600"/>
              </a:spcAft>
              <a:buFont typeface="Wingdings" panose="05000000000000000000" pitchFamily="2" charset="2"/>
              <a:buChar char="p"/>
            </a:pPr>
            <a:r>
              <a:rPr lang="zh-CN" altLang="zh-CN" sz="200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加强人际交往，培养兴趣爱好。</a:t>
            </a:r>
            <a:endParaRPr lang="zh-CN" altLang="zh-CN" sz="200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pic>
        <p:nvPicPr>
          <p:cNvPr id="13" name="图片 12" descr="23"/>
          <p:cNvPicPr>
            <a:picLocks noChangeAspect="1"/>
          </p:cNvPicPr>
          <p:nvPr/>
        </p:nvPicPr>
        <p:blipFill>
          <a:blip r:embed="rId2"/>
          <a:stretch>
            <a:fillRect/>
          </a:stretch>
        </p:blipFill>
        <p:spPr>
          <a:xfrm>
            <a:off x="660568" y="2162022"/>
            <a:ext cx="3087370" cy="3315335"/>
          </a:xfrm>
          <a:prstGeom prst="rect">
            <a:avLst/>
          </a:prstGeom>
        </p:spPr>
      </p:pic>
      <p:sp>
        <p:nvSpPr>
          <p:cNvPr id="2" name="文本框 1"/>
          <p:cNvSpPr txBox="1"/>
          <p:nvPr/>
        </p:nvSpPr>
        <p:spPr>
          <a:xfrm>
            <a:off x="2082165" y="1115695"/>
            <a:ext cx="8014335" cy="368300"/>
          </a:xfrm>
          <a:prstGeom prst="rect">
            <a:avLst/>
          </a:prstGeom>
          <a:noFill/>
        </p:spPr>
        <p:txBody>
          <a:bodyPr wrap="square" rtlCol="0">
            <a:spAutoFit/>
          </a:bodyPr>
          <a:lstStyle/>
          <a:p>
            <a:pPr algn="ctr"/>
            <a:r>
              <a:rPr lang="zh-CN" altLang="en-US"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有些大学生认为自己并不适合兼职，那应该怎么度过自己四年的大学生活呢？</a:t>
            </a: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标题占位符 1"/>
          <p:cNvSpPr txBox="1"/>
          <p:nvPr/>
        </p:nvSpPr>
        <p:spPr>
          <a:xfrm>
            <a:off x="1317359" y="90918"/>
            <a:ext cx="8423541" cy="541172"/>
          </a:xfrm>
          <a:prstGeom prst="rect">
            <a:avLst/>
          </a:prstGeom>
          <a:ln>
            <a:noFill/>
          </a:ln>
        </p:spPr>
        <p:txBody>
          <a:bodyPr vert="horz" lIns="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解决方案参考</a:t>
            </a:r>
            <a:r>
              <a:rPr lang="en-US" altLang="zh-CN"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a:t>
            </a:r>
            <a:r>
              <a:rPr lang="zh-CN" alt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选择是否要兼职</a:t>
            </a:r>
            <a:endParaRPr lang="zh-CN" alt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3"/>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546580"/>
            <a:ext cx="12191331" cy="1838567"/>
          </a:xfrm>
          <a:prstGeom prst="rect">
            <a:avLst/>
          </a:prstGeom>
          <a:solidFill>
            <a:srgbClr val="1A7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483028" y="2665970"/>
            <a:ext cx="11225273" cy="1614805"/>
          </a:xfrm>
          <a:prstGeom prst="rect">
            <a:avLst/>
          </a:prstGeom>
          <a:noFill/>
        </p:spPr>
        <p:txBody>
          <a:bodyPr wrap="square" rtlCol="0">
            <a:spAutoFit/>
          </a:bodyPr>
          <a:lstStyle/>
          <a:p>
            <a:pPr algn="ctr" defTabSz="913765">
              <a:lnSpc>
                <a:spcPct val="150000"/>
              </a:lnSpc>
              <a:defRPr/>
            </a:pPr>
            <a:r>
              <a:rPr lang="zh-CN" altLang="en-US" sz="3300" b="1" dirty="0">
                <a:solidFill>
                  <a:prstClr val="white"/>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看完以上的分析，对于大学要不要做一份兼职，</a:t>
            </a:r>
            <a:endParaRPr lang="en-US" altLang="zh-CN" sz="3300" b="1" dirty="0">
              <a:solidFill>
                <a:prstClr val="white"/>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a:p>
            <a:pPr algn="ctr" defTabSz="913765">
              <a:lnSpc>
                <a:spcPct val="150000"/>
              </a:lnSpc>
              <a:defRPr/>
            </a:pPr>
            <a:r>
              <a:rPr lang="zh-CN" altLang="en-US" sz="3300" b="1" dirty="0">
                <a:solidFill>
                  <a:prstClr val="white"/>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我想你应该有了自己的答案</a:t>
            </a:r>
            <a:endParaRPr lang="en-US" altLang="zh-CN" sz="3300" b="1" dirty="0">
              <a:solidFill>
                <a:prstClr val="white"/>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24913" y="176378"/>
            <a:ext cx="1897854" cy="555905"/>
          </a:xfrm>
          <a:prstGeom prst="rect">
            <a:avLst/>
          </a:prstGeom>
        </p:spPr>
      </p:pic>
    </p:spTree>
    <p:custDataLst>
      <p:tags r:id="rId2"/>
    </p:custData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占位符 1"/>
          <p:cNvSpPr txBox="1"/>
          <p:nvPr/>
        </p:nvSpPr>
        <p:spPr>
          <a:xfrm>
            <a:off x="1050660" y="90918"/>
            <a:ext cx="5435600" cy="541172"/>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defRPr/>
            </a:pPr>
            <a:r>
              <a:rPr lang="zh-CN" alt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问题提出</a:t>
            </a:r>
            <a:endParaRPr lang="zh-CN" alt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nvSpPr>
        <p:spPr>
          <a:xfrm>
            <a:off x="8638267" y="6583649"/>
            <a:ext cx="2984500" cy="245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30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Tsinghua University of China</a:t>
            </a:r>
            <a:endParaRPr kumimoji="0" lang="zh-CN" altLang="en-US" sz="1000" b="0" i="0" u="none" strike="noStrike" kern="1200" cap="none" spc="30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2" name="文本框 51"/>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自强不息 厚德载物</a:t>
            </a:r>
            <a:endParaRPr kumimoji="0" lang="zh-CN" altLang="en-US" sz="10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3" name="矩形 52"/>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4" name="文本框 53"/>
          <p:cNvSpPr txBox="1"/>
          <p:nvPr/>
        </p:nvSpPr>
        <p:spPr>
          <a:xfrm>
            <a:off x="594090" y="6583649"/>
            <a:ext cx="2011680" cy="245110"/>
          </a:xfrm>
          <a:prstGeom prst="rect">
            <a:avLst/>
          </a:prstGeom>
          <a:noFill/>
        </p:spPr>
        <p:txBody>
          <a:bodyPr wrap="none" rtlCol="0">
            <a:spAutoFit/>
          </a:bodyPr>
          <a:lstStyle/>
          <a:p>
            <a:pPr lvl="0">
              <a:defRPr/>
            </a:pPr>
            <a:r>
              <a:rPr lang="zh-CN" altLang="en-US" sz="1000" spc="600" dirty="0">
                <a:solidFill>
                  <a:prstClr val="white"/>
                </a:solidFill>
                <a:latin typeface="Arial" panose="020B0604020202020204" pitchFamily="34" charset="0"/>
                <a:ea typeface="微软雅黑" panose="020B0503020204020204" pitchFamily="34" charset="-122"/>
                <a:sym typeface="Arial" panose="020B0604020202020204" pitchFamily="34" charset="0"/>
              </a:rPr>
              <a:t>知行合一、经世致用</a:t>
            </a:r>
            <a:endParaRPr kumimoji="0" lang="zh-CN" altLang="en-US" sz="10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9" name="文本框 58"/>
          <p:cNvSpPr txBox="1"/>
          <p:nvPr/>
        </p:nvSpPr>
        <p:spPr>
          <a:xfrm>
            <a:off x="9157062" y="6583649"/>
            <a:ext cx="2465705" cy="245110"/>
          </a:xfrm>
          <a:prstGeom prst="rect">
            <a:avLst/>
          </a:prstGeom>
          <a:noFill/>
        </p:spPr>
        <p:txBody>
          <a:bodyPr wrap="none" rtlCol="0">
            <a:spAutoFit/>
          </a:bodyPr>
          <a:lstStyle/>
          <a:p>
            <a:pPr lvl="0" algn="r">
              <a:defRPr/>
            </a:pPr>
            <a:r>
              <a:rPr lang="en-US" altLang="zh-CN" sz="1000" spc="30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Central South University</a:t>
            </a:r>
            <a:endParaRPr kumimoji="0" lang="zh-CN" altLang="en-US" sz="1000" b="0" i="0" u="none" strike="noStrike" kern="1200" cap="none" spc="30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60" name="直接连接符 59"/>
          <p:cNvCxnSpPr/>
          <p:nvPr/>
        </p:nvCxnSpPr>
        <p:spPr>
          <a:xfrm>
            <a:off x="660400" y="760413"/>
            <a:ext cx="10858500" cy="0"/>
          </a:xfrm>
          <a:prstGeom prst="line">
            <a:avLst/>
          </a:prstGeom>
          <a:noFill/>
          <a:ln w="22225" cap="flat" cmpd="sng" algn="ctr">
            <a:solidFill>
              <a:srgbClr val="1C6299"/>
            </a:solidFill>
            <a:prstDash val="solid"/>
            <a:miter lim="800000"/>
          </a:ln>
          <a:effectLst/>
        </p:spPr>
      </p:cxnSp>
      <p:grpSp>
        <p:nvGrpSpPr>
          <p:cNvPr id="61" name="组合 60"/>
          <p:cNvGrpSpPr/>
          <p:nvPr/>
        </p:nvGrpSpPr>
        <p:grpSpPr>
          <a:xfrm>
            <a:off x="203760" y="159728"/>
            <a:ext cx="725344" cy="619478"/>
            <a:chOff x="178632" y="159728"/>
            <a:chExt cx="725344" cy="619478"/>
          </a:xfrm>
        </p:grpSpPr>
        <p:sp>
          <p:nvSpPr>
            <p:cNvPr id="62" name="椭圆 61"/>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3" name="文本框 62"/>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01</a:t>
              </a:r>
              <a:endParaRPr kumimoji="0" lang="zh-CN" altLang="en-US" sz="16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4" name="椭圆 63"/>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pic>
        <p:nvPicPr>
          <p:cNvPr id="65" name="图片 6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24913" y="176378"/>
            <a:ext cx="1897854" cy="555905"/>
          </a:xfrm>
          <a:prstGeom prst="rect">
            <a:avLst/>
          </a:prstGeom>
        </p:spPr>
      </p:pic>
      <p:grpSp>
        <p:nvGrpSpPr>
          <p:cNvPr id="66" name="组合 65"/>
          <p:cNvGrpSpPr/>
          <p:nvPr/>
        </p:nvGrpSpPr>
        <p:grpSpPr>
          <a:xfrm>
            <a:off x="3636010" y="1297940"/>
            <a:ext cx="8194675" cy="1417660"/>
            <a:chOff x="4751772" y="1295399"/>
            <a:chExt cx="3330192" cy="2977641"/>
          </a:xfrm>
        </p:grpSpPr>
        <p:sp>
          <p:nvSpPr>
            <p:cNvPr id="67" name="矩形 66"/>
            <p:cNvSpPr/>
            <p:nvPr/>
          </p:nvSpPr>
          <p:spPr>
            <a:xfrm>
              <a:off x="4769963" y="1295399"/>
              <a:ext cx="3312000" cy="27680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68" name="组合 67"/>
            <p:cNvGrpSpPr/>
            <p:nvPr/>
          </p:nvGrpSpPr>
          <p:grpSpPr>
            <a:xfrm>
              <a:off x="4769961" y="3942975"/>
              <a:ext cx="3312003" cy="108003"/>
              <a:chOff x="4769961" y="6356960"/>
              <a:chExt cx="3312003" cy="108003"/>
            </a:xfrm>
          </p:grpSpPr>
          <p:sp>
            <p:nvSpPr>
              <p:cNvPr id="73" name="矩形 72"/>
              <p:cNvSpPr/>
              <p:nvPr/>
            </p:nvSpPr>
            <p:spPr>
              <a:xfrm>
                <a:off x="4769961" y="6392963"/>
                <a:ext cx="2916000" cy="72000"/>
              </a:xfrm>
              <a:prstGeom prst="rect">
                <a:avLst/>
              </a:prstGeom>
              <a:solidFill>
                <a:srgbClr val="96C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C629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4" name="任意多边形: 形状 73"/>
              <p:cNvSpPr/>
              <p:nvPr/>
            </p:nvSpPr>
            <p:spPr>
              <a:xfrm>
                <a:off x="7209969" y="6356960"/>
                <a:ext cx="871995" cy="108001"/>
              </a:xfrm>
              <a:custGeom>
                <a:avLst/>
                <a:gdLst>
                  <a:gd name="connsiteX0" fmla="*/ 87489 w 871995"/>
                  <a:gd name="connsiteY0" fmla="*/ 0 h 144000"/>
                  <a:gd name="connsiteX1" fmla="*/ 871995 w 871995"/>
                  <a:gd name="connsiteY1" fmla="*/ 0 h 144000"/>
                  <a:gd name="connsiteX2" fmla="*/ 871995 w 871995"/>
                  <a:gd name="connsiteY2" fmla="*/ 144000 h 144000"/>
                  <a:gd name="connsiteX3" fmla="*/ 0 w 871995"/>
                  <a:gd name="connsiteY3" fmla="*/ 144000 h 144000"/>
                </a:gdLst>
                <a:ahLst/>
                <a:cxnLst>
                  <a:cxn ang="0">
                    <a:pos x="connsiteX0" y="connsiteY0"/>
                  </a:cxn>
                  <a:cxn ang="0">
                    <a:pos x="connsiteX1" y="connsiteY1"/>
                  </a:cxn>
                  <a:cxn ang="0">
                    <a:pos x="connsiteX2" y="connsiteY2"/>
                  </a:cxn>
                  <a:cxn ang="0">
                    <a:pos x="connsiteX3" y="connsiteY3"/>
                  </a:cxn>
                </a:cxnLst>
                <a:rect l="l" t="t" r="r" b="b"/>
                <a:pathLst>
                  <a:path w="871995" h="144000">
                    <a:moveTo>
                      <a:pt x="87489" y="0"/>
                    </a:moveTo>
                    <a:lnTo>
                      <a:pt x="871995" y="0"/>
                    </a:lnTo>
                    <a:lnTo>
                      <a:pt x="871995" y="144000"/>
                    </a:lnTo>
                    <a:lnTo>
                      <a:pt x="0" y="144000"/>
                    </a:lnTo>
                    <a:close/>
                  </a:path>
                </a:pathLst>
              </a:custGeom>
              <a:solidFill>
                <a:srgbClr val="1B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69" name="文本框 68"/>
            <p:cNvSpPr txBox="1"/>
            <p:nvPr/>
          </p:nvSpPr>
          <p:spPr>
            <a:xfrm>
              <a:off x="5642810" y="2923673"/>
              <a:ext cx="914400" cy="7757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70" name="组合 69"/>
            <p:cNvGrpSpPr/>
            <p:nvPr/>
          </p:nvGrpSpPr>
          <p:grpSpPr>
            <a:xfrm>
              <a:off x="4751772" y="1429700"/>
              <a:ext cx="3190587" cy="2843340"/>
              <a:chOff x="4751772" y="1429700"/>
              <a:chExt cx="3190587" cy="2843340"/>
            </a:xfrm>
          </p:grpSpPr>
          <p:sp>
            <p:nvSpPr>
              <p:cNvPr id="71" name="文本框 70"/>
              <p:cNvSpPr txBox="1"/>
              <p:nvPr/>
            </p:nvSpPr>
            <p:spPr>
              <a:xfrm>
                <a:off x="4757806" y="1429700"/>
                <a:ext cx="2021305" cy="8375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dirty="0">
                    <a:solidFill>
                      <a:srgbClr val="1C6299"/>
                    </a:solidFill>
                    <a:latin typeface="Arial" panose="020B0604020202020204" pitchFamily="34" charset="0"/>
                    <a:ea typeface="微软雅黑" panose="020B0503020204020204" pitchFamily="34" charset="-122"/>
                    <a:sym typeface="Arial" panose="020B0604020202020204" pitchFamily="34" charset="0"/>
                  </a:rPr>
                  <a:t>观点一：</a:t>
                </a:r>
                <a:endParaRPr kumimoji="0" lang="zh-CN" altLang="en-US" sz="2000" b="1" i="0" u="none" strike="noStrike" kern="1200" cap="none" spc="0" normalizeH="0" baseline="0" noProof="0" dirty="0">
                  <a:ln>
                    <a:noFill/>
                  </a:ln>
                  <a:solidFill>
                    <a:srgbClr val="1C629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2" name="文本框 71"/>
              <p:cNvSpPr txBox="1"/>
              <p:nvPr/>
            </p:nvSpPr>
            <p:spPr>
              <a:xfrm>
                <a:off x="4751772" y="1715248"/>
                <a:ext cx="3190587" cy="2557792"/>
              </a:xfrm>
              <a:prstGeom prst="rect">
                <a:avLst/>
              </a:prstGeom>
              <a:noFill/>
            </p:spPr>
            <p:txBody>
              <a:bodyPr wrap="square" rtlCol="0">
                <a:spAutoFit/>
              </a:bodyPr>
              <a:lstStyle/>
              <a:p>
                <a:pPr>
                  <a:lnSpc>
                    <a:spcPts val="2000"/>
                  </a:lnSpc>
                </a:pP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indent="0">
                  <a:lnSpc>
                    <a:spcPct val="150000"/>
                  </a:lnSpc>
                  <a:buFont typeface="Arial" panose="020B0604020202020204" pitchFamily="34" charset="0"/>
                  <a:buNone/>
                </a:pPr>
                <a:r>
                  <a:rPr lang="en-US" altLang="zh-CN" sz="2000" dirty="0">
                    <a:latin typeface="Arial" panose="020B0604020202020204" pitchFamily="34" charset="0"/>
                    <a:ea typeface="微软雅黑" panose="020B0503020204020204" pitchFamily="34" charset="-122"/>
                    <a:sym typeface="Arial" panose="020B0604020202020204" pitchFamily="34" charset="0"/>
                  </a:rPr>
                  <a:t>兼职可以提升能力、让学生提前适应社会，还能赚零花钱，好处多多</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indent="0">
                  <a:lnSpc>
                    <a:spcPct val="150000"/>
                  </a:lnSpc>
                  <a:buFont typeface="Wingdings" panose="05000000000000000000" pitchFamily="2" charset="2"/>
                  <a:buNone/>
                </a:pP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grpSp>
      </p:grpSp>
      <p:pic>
        <p:nvPicPr>
          <p:cNvPr id="2" name="图片 1" descr="23"/>
          <p:cNvPicPr>
            <a:picLocks noChangeAspect="1"/>
          </p:cNvPicPr>
          <p:nvPr/>
        </p:nvPicPr>
        <p:blipFill>
          <a:blip r:embed="rId2"/>
          <a:stretch>
            <a:fillRect/>
          </a:stretch>
        </p:blipFill>
        <p:spPr>
          <a:xfrm>
            <a:off x="337185" y="2004060"/>
            <a:ext cx="3087370" cy="3315335"/>
          </a:xfrm>
          <a:prstGeom prst="rect">
            <a:avLst/>
          </a:prstGeom>
        </p:spPr>
      </p:pic>
      <p:grpSp>
        <p:nvGrpSpPr>
          <p:cNvPr id="3" name="组合 2"/>
          <p:cNvGrpSpPr/>
          <p:nvPr/>
        </p:nvGrpSpPr>
        <p:grpSpPr>
          <a:xfrm>
            <a:off x="3680460" y="2737485"/>
            <a:ext cx="8150860" cy="1317625"/>
            <a:chOff x="4751772" y="1295399"/>
            <a:chExt cx="3330192" cy="2768099"/>
          </a:xfrm>
        </p:grpSpPr>
        <p:sp>
          <p:nvSpPr>
            <p:cNvPr id="4" name="矩形 3"/>
            <p:cNvSpPr/>
            <p:nvPr/>
          </p:nvSpPr>
          <p:spPr>
            <a:xfrm>
              <a:off x="4769963" y="1295399"/>
              <a:ext cx="3312000" cy="27680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a:off x="4769961" y="3942975"/>
              <a:ext cx="3312003" cy="108003"/>
              <a:chOff x="4769961" y="6356960"/>
              <a:chExt cx="3312003" cy="108003"/>
            </a:xfrm>
          </p:grpSpPr>
          <p:sp>
            <p:nvSpPr>
              <p:cNvPr id="7" name="矩形 6"/>
              <p:cNvSpPr/>
              <p:nvPr/>
            </p:nvSpPr>
            <p:spPr>
              <a:xfrm>
                <a:off x="4769961" y="6392963"/>
                <a:ext cx="2916000" cy="72000"/>
              </a:xfrm>
              <a:prstGeom prst="rect">
                <a:avLst/>
              </a:prstGeom>
              <a:solidFill>
                <a:srgbClr val="96C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C629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 name="任意多边形: 形状 73"/>
              <p:cNvSpPr/>
              <p:nvPr/>
            </p:nvSpPr>
            <p:spPr>
              <a:xfrm>
                <a:off x="7209969" y="6356960"/>
                <a:ext cx="871995" cy="108001"/>
              </a:xfrm>
              <a:custGeom>
                <a:avLst/>
                <a:gdLst>
                  <a:gd name="connsiteX0" fmla="*/ 87489 w 871995"/>
                  <a:gd name="connsiteY0" fmla="*/ 0 h 144000"/>
                  <a:gd name="connsiteX1" fmla="*/ 871995 w 871995"/>
                  <a:gd name="connsiteY1" fmla="*/ 0 h 144000"/>
                  <a:gd name="connsiteX2" fmla="*/ 871995 w 871995"/>
                  <a:gd name="connsiteY2" fmla="*/ 144000 h 144000"/>
                  <a:gd name="connsiteX3" fmla="*/ 0 w 871995"/>
                  <a:gd name="connsiteY3" fmla="*/ 144000 h 144000"/>
                </a:gdLst>
                <a:ahLst/>
                <a:cxnLst>
                  <a:cxn ang="0">
                    <a:pos x="connsiteX0" y="connsiteY0"/>
                  </a:cxn>
                  <a:cxn ang="0">
                    <a:pos x="connsiteX1" y="connsiteY1"/>
                  </a:cxn>
                  <a:cxn ang="0">
                    <a:pos x="connsiteX2" y="connsiteY2"/>
                  </a:cxn>
                  <a:cxn ang="0">
                    <a:pos x="connsiteX3" y="connsiteY3"/>
                  </a:cxn>
                </a:cxnLst>
                <a:rect l="l" t="t" r="r" b="b"/>
                <a:pathLst>
                  <a:path w="871995" h="144000">
                    <a:moveTo>
                      <a:pt x="87489" y="0"/>
                    </a:moveTo>
                    <a:lnTo>
                      <a:pt x="871995" y="0"/>
                    </a:lnTo>
                    <a:lnTo>
                      <a:pt x="871995" y="144000"/>
                    </a:lnTo>
                    <a:lnTo>
                      <a:pt x="0" y="144000"/>
                    </a:lnTo>
                    <a:close/>
                  </a:path>
                </a:pathLst>
              </a:custGeom>
              <a:solidFill>
                <a:srgbClr val="1B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9" name="文本框 8"/>
            <p:cNvSpPr txBox="1"/>
            <p:nvPr/>
          </p:nvSpPr>
          <p:spPr>
            <a:xfrm>
              <a:off x="5642810" y="2923673"/>
              <a:ext cx="914400" cy="7759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a:xfrm>
              <a:off x="4751772" y="1429700"/>
              <a:ext cx="3190587" cy="1873990"/>
              <a:chOff x="4751772" y="1429700"/>
              <a:chExt cx="3190587" cy="1873990"/>
            </a:xfrm>
          </p:grpSpPr>
          <p:sp>
            <p:nvSpPr>
              <p:cNvPr id="11" name="文本框 10"/>
              <p:cNvSpPr txBox="1"/>
              <p:nvPr/>
            </p:nvSpPr>
            <p:spPr>
              <a:xfrm>
                <a:off x="4757806" y="1429700"/>
                <a:ext cx="2021305" cy="837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dirty="0">
                    <a:solidFill>
                      <a:srgbClr val="1C6299"/>
                    </a:solidFill>
                    <a:latin typeface="Arial" panose="020B0604020202020204" pitchFamily="34" charset="0"/>
                    <a:ea typeface="微软雅黑" panose="020B0503020204020204" pitchFamily="34" charset="-122"/>
                    <a:sym typeface="Arial" panose="020B0604020202020204" pitchFamily="34" charset="0"/>
                  </a:rPr>
                  <a:t>观点二：</a:t>
                </a:r>
                <a:endParaRPr kumimoji="0" lang="zh-CN" altLang="en-US" sz="2000" b="1" i="0" u="none" strike="noStrike" kern="1200" cap="none" spc="0" normalizeH="0" baseline="0" noProof="0" dirty="0">
                  <a:ln>
                    <a:noFill/>
                  </a:ln>
                  <a:solidFill>
                    <a:srgbClr val="1C629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11"/>
              <p:cNvSpPr txBox="1"/>
              <p:nvPr/>
            </p:nvSpPr>
            <p:spPr>
              <a:xfrm>
                <a:off x="4751772" y="1715248"/>
                <a:ext cx="3190587" cy="1588442"/>
              </a:xfrm>
              <a:prstGeom prst="rect">
                <a:avLst/>
              </a:prstGeom>
              <a:noFill/>
            </p:spPr>
            <p:txBody>
              <a:bodyPr wrap="square" rtlCol="0">
                <a:spAutoFit/>
              </a:bodyPr>
              <a:lstStyle/>
              <a:p>
                <a:pPr>
                  <a:lnSpc>
                    <a:spcPts val="2000"/>
                  </a:lnSpc>
                </a:pP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indent="0">
                  <a:lnSpc>
                    <a:spcPct val="150000"/>
                  </a:lnSpc>
                  <a:buFont typeface="Arial" panose="020B0604020202020204" pitchFamily="34" charset="0"/>
                  <a:buNone/>
                </a:pPr>
                <a:r>
                  <a:rPr lang="en-US" altLang="zh-CN" sz="2000" dirty="0">
                    <a:latin typeface="Arial" panose="020B0604020202020204" pitchFamily="34" charset="0"/>
                    <a:ea typeface="微软雅黑" panose="020B0503020204020204" pitchFamily="34" charset="-122"/>
                    <a:sym typeface="Arial" panose="020B0604020202020204" pitchFamily="34" charset="0"/>
                  </a:rPr>
                  <a:t>兼职做的都是体力活，浪费时间，还容易上当受骗</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3" name="组合 12"/>
          <p:cNvGrpSpPr/>
          <p:nvPr/>
        </p:nvGrpSpPr>
        <p:grpSpPr>
          <a:xfrm>
            <a:off x="3710305" y="4275455"/>
            <a:ext cx="8150860" cy="1317625"/>
            <a:chOff x="4751772" y="1295399"/>
            <a:chExt cx="3330192" cy="2768099"/>
          </a:xfrm>
        </p:grpSpPr>
        <p:sp>
          <p:nvSpPr>
            <p:cNvPr id="14" name="矩形 13"/>
            <p:cNvSpPr/>
            <p:nvPr/>
          </p:nvSpPr>
          <p:spPr>
            <a:xfrm>
              <a:off x="4769963" y="1295399"/>
              <a:ext cx="3312000" cy="27680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16" name="组合 15"/>
            <p:cNvGrpSpPr/>
            <p:nvPr/>
          </p:nvGrpSpPr>
          <p:grpSpPr>
            <a:xfrm>
              <a:off x="4769961" y="3942975"/>
              <a:ext cx="3312003" cy="108003"/>
              <a:chOff x="4769961" y="6356960"/>
              <a:chExt cx="3312003" cy="108003"/>
            </a:xfrm>
          </p:grpSpPr>
          <p:sp>
            <p:nvSpPr>
              <p:cNvPr id="17" name="矩形 16"/>
              <p:cNvSpPr/>
              <p:nvPr/>
            </p:nvSpPr>
            <p:spPr>
              <a:xfrm>
                <a:off x="4769961" y="6392963"/>
                <a:ext cx="2916000" cy="72000"/>
              </a:xfrm>
              <a:prstGeom prst="rect">
                <a:avLst/>
              </a:prstGeom>
              <a:solidFill>
                <a:srgbClr val="96C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C629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8" name="任意多边形: 形状 73"/>
              <p:cNvSpPr/>
              <p:nvPr/>
            </p:nvSpPr>
            <p:spPr>
              <a:xfrm>
                <a:off x="7209969" y="6356960"/>
                <a:ext cx="871995" cy="108001"/>
              </a:xfrm>
              <a:custGeom>
                <a:avLst/>
                <a:gdLst>
                  <a:gd name="connsiteX0" fmla="*/ 87489 w 871995"/>
                  <a:gd name="connsiteY0" fmla="*/ 0 h 144000"/>
                  <a:gd name="connsiteX1" fmla="*/ 871995 w 871995"/>
                  <a:gd name="connsiteY1" fmla="*/ 0 h 144000"/>
                  <a:gd name="connsiteX2" fmla="*/ 871995 w 871995"/>
                  <a:gd name="connsiteY2" fmla="*/ 144000 h 144000"/>
                  <a:gd name="connsiteX3" fmla="*/ 0 w 871995"/>
                  <a:gd name="connsiteY3" fmla="*/ 144000 h 144000"/>
                </a:gdLst>
                <a:ahLst/>
                <a:cxnLst>
                  <a:cxn ang="0">
                    <a:pos x="connsiteX0" y="connsiteY0"/>
                  </a:cxn>
                  <a:cxn ang="0">
                    <a:pos x="connsiteX1" y="connsiteY1"/>
                  </a:cxn>
                  <a:cxn ang="0">
                    <a:pos x="connsiteX2" y="connsiteY2"/>
                  </a:cxn>
                  <a:cxn ang="0">
                    <a:pos x="connsiteX3" y="connsiteY3"/>
                  </a:cxn>
                </a:cxnLst>
                <a:rect l="l" t="t" r="r" b="b"/>
                <a:pathLst>
                  <a:path w="871995" h="144000">
                    <a:moveTo>
                      <a:pt x="87489" y="0"/>
                    </a:moveTo>
                    <a:lnTo>
                      <a:pt x="871995" y="0"/>
                    </a:lnTo>
                    <a:lnTo>
                      <a:pt x="871995" y="144000"/>
                    </a:lnTo>
                    <a:lnTo>
                      <a:pt x="0" y="144000"/>
                    </a:lnTo>
                    <a:close/>
                  </a:path>
                </a:pathLst>
              </a:custGeom>
              <a:solidFill>
                <a:srgbClr val="1B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文本框 18"/>
            <p:cNvSpPr txBox="1"/>
            <p:nvPr/>
          </p:nvSpPr>
          <p:spPr>
            <a:xfrm>
              <a:off x="5642810" y="2923673"/>
              <a:ext cx="914400" cy="7759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20" name="组合 19"/>
            <p:cNvGrpSpPr/>
            <p:nvPr/>
          </p:nvGrpSpPr>
          <p:grpSpPr>
            <a:xfrm>
              <a:off x="4751772" y="1429700"/>
              <a:ext cx="3190587" cy="1873990"/>
              <a:chOff x="4751772" y="1429700"/>
              <a:chExt cx="3190587" cy="1873990"/>
            </a:xfrm>
          </p:grpSpPr>
          <p:sp>
            <p:nvSpPr>
              <p:cNvPr id="21" name="文本框 20"/>
              <p:cNvSpPr txBox="1"/>
              <p:nvPr/>
            </p:nvSpPr>
            <p:spPr>
              <a:xfrm>
                <a:off x="4757806" y="1429700"/>
                <a:ext cx="2021305" cy="837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dirty="0">
                    <a:solidFill>
                      <a:srgbClr val="1C6299"/>
                    </a:solidFill>
                    <a:latin typeface="Arial" panose="020B0604020202020204" pitchFamily="34" charset="0"/>
                    <a:ea typeface="微软雅黑" panose="020B0503020204020204" pitchFamily="34" charset="-122"/>
                    <a:sym typeface="Arial" panose="020B0604020202020204" pitchFamily="34" charset="0"/>
                  </a:rPr>
                  <a:t>观点三：</a:t>
                </a:r>
                <a:endParaRPr kumimoji="0" lang="zh-CN" altLang="en-US" sz="2000" b="1" i="0" u="none" strike="noStrike" kern="1200" cap="none" spc="0" normalizeH="0" baseline="0" noProof="0" dirty="0">
                  <a:ln>
                    <a:noFill/>
                  </a:ln>
                  <a:solidFill>
                    <a:srgbClr val="1C629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2" name="文本框 21"/>
              <p:cNvSpPr txBox="1"/>
              <p:nvPr/>
            </p:nvSpPr>
            <p:spPr>
              <a:xfrm>
                <a:off x="4751772" y="1715248"/>
                <a:ext cx="3190587" cy="1588442"/>
              </a:xfrm>
              <a:prstGeom prst="rect">
                <a:avLst/>
              </a:prstGeom>
              <a:noFill/>
            </p:spPr>
            <p:txBody>
              <a:bodyPr wrap="square" rtlCol="0">
                <a:spAutoFit/>
              </a:bodyPr>
              <a:lstStyle/>
              <a:p>
                <a:pPr>
                  <a:lnSpc>
                    <a:spcPts val="2000"/>
                  </a:lnSpc>
                </a:pP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indent="0">
                  <a:lnSpc>
                    <a:spcPct val="150000"/>
                  </a:lnSpc>
                  <a:buFont typeface="Arial" panose="020B0604020202020204" pitchFamily="34" charset="0"/>
                  <a:buNone/>
                </a:pPr>
                <a:r>
                  <a:rPr lang="en-US" altLang="zh-CN" sz="2000" dirty="0">
                    <a:latin typeface="Arial" panose="020B0604020202020204" pitchFamily="34" charset="0"/>
                    <a:ea typeface="微软雅黑" panose="020B0503020204020204" pitchFamily="34" charset="-122"/>
                    <a:sym typeface="Arial" panose="020B0604020202020204" pitchFamily="34" charset="0"/>
                  </a:rPr>
                  <a:t>兼职有利有弊，主要在于你如何取舍和对待</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p:txBody>
          </p:sp>
        </p:grpSp>
      </p:grpSp>
    </p:spTree>
    <p:custDataLst>
      <p:tags r:id="rId3"/>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8729026" y="6583649"/>
            <a:ext cx="2893741" cy="246221"/>
          </a:xfrm>
          <a:prstGeom prst="rect">
            <a:avLst/>
          </a:prstGeom>
          <a:noFill/>
        </p:spPr>
        <p:txBody>
          <a:bodyPr wrap="none" rtlCol="0">
            <a:spAutoFit/>
          </a:bodyPr>
          <a:lstStyle/>
          <a:p>
            <a:pPr marR="0" indent="0" algn="r" defTabSz="914400" fontAlgn="auto">
              <a:lnSpc>
                <a:spcPct val="100000"/>
              </a:lnSpc>
              <a:spcBef>
                <a:spcPts val="0"/>
              </a:spcBef>
              <a:spcAft>
                <a:spcPts val="0"/>
              </a:spcAft>
              <a:buClrTx/>
              <a:buSzTx/>
              <a:buFontTx/>
              <a:buNone/>
              <a:defRPr/>
            </a:pPr>
            <a:r>
              <a:rPr kumimoji="0" lang="en-US" altLang="zh-CN" sz="1000" b="0" i="0" kern="1200" cap="none" spc="300" normalizeH="0" baseline="0" noProof="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Tsinghua University of China</a:t>
            </a:r>
            <a:endParaRPr kumimoji="0" lang="zh-CN" altLang="en-US" sz="1000" b="0" i="0" kern="1200" cap="none" spc="300" normalizeH="0" baseline="0" noProof="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2" name="文本框 61"/>
          <p:cNvSpPr txBox="1"/>
          <p:nvPr/>
        </p:nvSpPr>
        <p:spPr>
          <a:xfrm>
            <a:off x="660400" y="6583649"/>
            <a:ext cx="1941557" cy="246221"/>
          </a:xfrm>
          <a:prstGeom prst="rect">
            <a:avLst/>
          </a:prstGeom>
          <a:noFill/>
        </p:spPr>
        <p:txBody>
          <a:bodyPr wrap="none" rtlCol="0">
            <a:spAutoFit/>
          </a:bodyPr>
          <a:lstStyle/>
          <a:p>
            <a:pPr marR="0" indent="0" defTabSz="914400" fontAlgn="auto">
              <a:lnSpc>
                <a:spcPct val="100000"/>
              </a:lnSpc>
              <a:spcBef>
                <a:spcPts val="0"/>
              </a:spcBef>
              <a:spcAft>
                <a:spcPts val="0"/>
              </a:spcAft>
              <a:buClrTx/>
              <a:buSzTx/>
              <a:buFontTx/>
              <a:buNone/>
              <a:defRPr/>
            </a:pPr>
            <a:r>
              <a:rPr kumimoji="0" lang="zh-CN" altLang="en-US" sz="1000" b="0" i="0" kern="1200" cap="none" spc="600" normalizeH="0" baseline="0" noProof="0" dirty="0">
                <a:solidFill>
                  <a:prstClr val="white"/>
                </a:solidFill>
                <a:latin typeface="Arial" panose="020B0604020202020204" pitchFamily="34" charset="0"/>
                <a:ea typeface="微软雅黑" panose="020B0503020204020204" pitchFamily="34" charset="-122"/>
                <a:sym typeface="Arial" panose="020B0604020202020204" pitchFamily="34" charset="0"/>
              </a:rPr>
              <a:t>自强不息 厚德载物</a:t>
            </a:r>
            <a:endParaRPr kumimoji="0" lang="zh-CN" altLang="en-US" sz="1000" b="0" i="0" kern="1200" cap="none" spc="600" normalizeH="0" baseline="0" noProof="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矩形 63"/>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6" name="文本框 65"/>
          <p:cNvSpPr txBox="1"/>
          <p:nvPr/>
        </p:nvSpPr>
        <p:spPr>
          <a:xfrm>
            <a:off x="594090" y="6583649"/>
            <a:ext cx="2031325" cy="246221"/>
          </a:xfrm>
          <a:prstGeom prst="rect">
            <a:avLst/>
          </a:prstGeom>
          <a:noFill/>
        </p:spPr>
        <p:txBody>
          <a:bodyPr wrap="none" rtlCol="0">
            <a:spAutoFit/>
          </a:bodyPr>
          <a:lstStyle/>
          <a:p>
            <a:pPr>
              <a:defRPr/>
            </a:pPr>
            <a:r>
              <a:rPr lang="zh-CN" altLang="en-US" sz="1000" spc="600" dirty="0">
                <a:solidFill>
                  <a:prstClr val="white"/>
                </a:solidFill>
                <a:latin typeface="Arial" panose="020B0604020202020204" pitchFamily="34" charset="0"/>
                <a:ea typeface="微软雅黑" panose="020B0503020204020204" pitchFamily="34" charset="-122"/>
                <a:sym typeface="Arial" panose="020B0604020202020204" pitchFamily="34" charset="0"/>
              </a:rPr>
              <a:t>知行合一、经世致用</a:t>
            </a:r>
            <a:endParaRPr kumimoji="0" lang="zh-CN" altLang="en-US" sz="1000" b="0" i="0" kern="1200" cap="none" spc="600" normalizeH="0" baseline="0" noProof="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文本框 67"/>
          <p:cNvSpPr txBox="1"/>
          <p:nvPr/>
        </p:nvSpPr>
        <p:spPr>
          <a:xfrm>
            <a:off x="9137792" y="6583649"/>
            <a:ext cx="2484975" cy="246221"/>
          </a:xfrm>
          <a:prstGeom prst="rect">
            <a:avLst/>
          </a:prstGeom>
          <a:noFill/>
        </p:spPr>
        <p:txBody>
          <a:bodyPr wrap="none" rtlCol="0">
            <a:spAutoFit/>
          </a:bodyPr>
          <a:lstStyle/>
          <a:p>
            <a:pPr algn="r">
              <a:defRPr/>
            </a:pPr>
            <a:r>
              <a:rPr lang="en-US" altLang="zh-CN" sz="1000" spc="30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Central South University</a:t>
            </a:r>
            <a:endParaRPr kumimoji="0" lang="zh-CN" altLang="en-US" sz="1000" b="0" i="0" kern="1200" cap="none" spc="300" normalizeH="0" baseline="0" noProof="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69" name="直接连接符 68"/>
          <p:cNvCxnSpPr/>
          <p:nvPr/>
        </p:nvCxnSpPr>
        <p:spPr>
          <a:xfrm>
            <a:off x="383540" y="779463"/>
            <a:ext cx="10858500" cy="0"/>
          </a:xfrm>
          <a:prstGeom prst="line">
            <a:avLst/>
          </a:prstGeom>
          <a:noFill/>
          <a:ln w="22225" cap="flat" cmpd="sng" algn="ctr">
            <a:solidFill>
              <a:srgbClr val="1C6299"/>
            </a:solidFill>
            <a:prstDash val="solid"/>
            <a:miter lim="800000"/>
          </a:ln>
          <a:effectLst/>
        </p:spPr>
      </p:cxnSp>
      <p:grpSp>
        <p:nvGrpSpPr>
          <p:cNvPr id="70" name="组合 69"/>
          <p:cNvGrpSpPr/>
          <p:nvPr/>
        </p:nvGrpSpPr>
        <p:grpSpPr>
          <a:xfrm>
            <a:off x="203760" y="159728"/>
            <a:ext cx="725344" cy="619478"/>
            <a:chOff x="178632" y="159728"/>
            <a:chExt cx="725344" cy="619478"/>
          </a:xfrm>
        </p:grpSpPr>
        <p:sp>
          <p:nvSpPr>
            <p:cNvPr id="71" name="椭圆 70"/>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2" name="文本框 71"/>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02</a:t>
              </a:r>
              <a:endParaRPr kumimoji="0" lang="zh-CN" altLang="en-US" sz="16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3" name="椭圆 72"/>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pic>
        <p:nvPicPr>
          <p:cNvPr id="74" name="图片 7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24913" y="176378"/>
            <a:ext cx="1897854" cy="555905"/>
          </a:xfrm>
          <a:prstGeom prst="rect">
            <a:avLst/>
          </a:prstGeom>
        </p:spPr>
      </p:pic>
      <p:sp>
        <p:nvSpPr>
          <p:cNvPr id="2" name="标题占位符 1"/>
          <p:cNvSpPr txBox="1"/>
          <p:nvPr/>
        </p:nvSpPr>
        <p:spPr>
          <a:xfrm>
            <a:off x="1050660" y="90918"/>
            <a:ext cx="5435600" cy="541172"/>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zh-CN" alt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原因分析</a:t>
            </a:r>
            <a:r>
              <a:rPr lang="en-US" altLang="zh-CN"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a:t>
            </a:r>
            <a:r>
              <a:rPr lang="zh-CN" alt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相关背景</a:t>
            </a:r>
            <a:endParaRPr lang="zh-CN" alt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16"/>
          <p:cNvSpPr txBox="1"/>
          <p:nvPr/>
        </p:nvSpPr>
        <p:spPr>
          <a:xfrm>
            <a:off x="1737360" y="3631565"/>
            <a:ext cx="3108325" cy="337185"/>
          </a:xfrm>
          <a:prstGeom prst="rect">
            <a:avLst/>
          </a:prstGeom>
          <a:noFill/>
        </p:spPr>
        <p:txBody>
          <a:bodyPr wrap="square" rtlCol="0">
            <a:spAutoFit/>
          </a:bodyPr>
          <a:lstStyle/>
          <a:p>
            <a:pPr algn="ctr"/>
            <a:r>
              <a:rPr lang="zh-CN" altLang="en-US" sz="1600" dirty="0">
                <a:latin typeface="Arial" panose="020B0604020202020204" pitchFamily="34" charset="0"/>
                <a:ea typeface="微软雅黑" panose="020B0503020204020204" pitchFamily="34" charset="-122"/>
                <a:sym typeface="Arial" panose="020B0604020202020204" pitchFamily="34" charset="0"/>
              </a:rPr>
              <a:t>参与调查的性别分布</a:t>
            </a: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17"/>
          <p:cNvSpPr txBox="1"/>
          <p:nvPr/>
        </p:nvSpPr>
        <p:spPr>
          <a:xfrm>
            <a:off x="7465060" y="3631565"/>
            <a:ext cx="2653665" cy="337185"/>
          </a:xfrm>
          <a:prstGeom prst="rect">
            <a:avLst/>
          </a:prstGeom>
          <a:noFill/>
        </p:spPr>
        <p:txBody>
          <a:bodyPr wrap="square" rtlCol="0">
            <a:spAutoFit/>
          </a:bodyPr>
          <a:lstStyle/>
          <a:p>
            <a:pPr algn="ctr"/>
            <a:r>
              <a:rPr lang="zh-CN" altLang="en-US" sz="1600" dirty="0">
                <a:latin typeface="Arial" panose="020B0604020202020204" pitchFamily="34" charset="0"/>
                <a:ea typeface="微软雅黑" panose="020B0503020204020204" pitchFamily="34" charset="-122"/>
                <a:sym typeface="Arial" panose="020B0604020202020204" pitchFamily="34" charset="0"/>
              </a:rPr>
              <a:t>是否参加过兼职</a:t>
            </a: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p:txBody>
      </p:sp>
      <p:pic>
        <p:nvPicPr>
          <p:cNvPr id="4" name="图片 3" descr="1"/>
          <p:cNvPicPr>
            <a:picLocks noChangeAspect="1"/>
          </p:cNvPicPr>
          <p:nvPr>
            <p:custDataLst>
              <p:tags r:id="rId2"/>
            </p:custDataLst>
          </p:nvPr>
        </p:nvPicPr>
        <p:blipFill>
          <a:blip r:embed="rId3"/>
          <a:srcRect t="732" b="732"/>
          <a:stretch>
            <a:fillRect/>
          </a:stretch>
        </p:blipFill>
        <p:spPr>
          <a:xfrm>
            <a:off x="1050925" y="1518920"/>
            <a:ext cx="4481195" cy="1936750"/>
          </a:xfrm>
          <a:prstGeom prst="rect">
            <a:avLst/>
          </a:prstGeom>
        </p:spPr>
      </p:pic>
      <p:pic>
        <p:nvPicPr>
          <p:cNvPr id="93" name="图片 92" descr="C:\Users\001\Desktop\3.png3"/>
          <p:cNvPicPr>
            <a:picLocks noChangeAspect="1"/>
          </p:cNvPicPr>
          <p:nvPr>
            <p:custDataLst>
              <p:tags r:id="rId4"/>
            </p:custDataLst>
          </p:nvPr>
        </p:nvPicPr>
        <p:blipFill>
          <a:blip r:embed="rId5"/>
          <a:srcRect t="9680" b="9680"/>
          <a:stretch>
            <a:fillRect/>
          </a:stretch>
        </p:blipFill>
        <p:spPr>
          <a:xfrm>
            <a:off x="6486525" y="4068445"/>
            <a:ext cx="4551045" cy="1966595"/>
          </a:xfrm>
          <a:prstGeom prst="rect">
            <a:avLst/>
          </a:prstGeom>
        </p:spPr>
      </p:pic>
      <p:pic>
        <p:nvPicPr>
          <p:cNvPr id="92" name="图片 91" descr="C:\Users\001\Desktop\2.png2"/>
          <p:cNvPicPr>
            <a:picLocks noChangeAspect="1"/>
          </p:cNvPicPr>
          <p:nvPr>
            <p:custDataLst>
              <p:tags r:id="rId6"/>
            </p:custDataLst>
          </p:nvPr>
        </p:nvPicPr>
        <p:blipFill>
          <a:blip r:embed="rId7"/>
          <a:srcRect t="13727" b="13727"/>
          <a:stretch>
            <a:fillRect/>
          </a:stretch>
        </p:blipFill>
        <p:spPr>
          <a:xfrm>
            <a:off x="1050925" y="4076065"/>
            <a:ext cx="4532630" cy="1958975"/>
          </a:xfrm>
          <a:prstGeom prst="rect">
            <a:avLst/>
          </a:prstGeom>
        </p:spPr>
      </p:pic>
      <p:pic>
        <p:nvPicPr>
          <p:cNvPr id="91" name="图片 90" descr="C:\Users\001\Desktop\1.png1"/>
          <p:cNvPicPr>
            <a:picLocks noChangeAspect="1"/>
          </p:cNvPicPr>
          <p:nvPr>
            <p:custDataLst>
              <p:tags r:id="rId8"/>
            </p:custDataLst>
          </p:nvPr>
        </p:nvPicPr>
        <p:blipFill>
          <a:blip r:embed="rId9"/>
          <a:srcRect t="956" b="956"/>
          <a:stretch>
            <a:fillRect/>
          </a:stretch>
        </p:blipFill>
        <p:spPr>
          <a:xfrm>
            <a:off x="6486525" y="1518920"/>
            <a:ext cx="4477385" cy="1934845"/>
          </a:xfrm>
          <a:prstGeom prst="rect">
            <a:avLst/>
          </a:prstGeom>
        </p:spPr>
      </p:pic>
      <p:sp>
        <p:nvSpPr>
          <p:cNvPr id="48" name="文本框 47"/>
          <p:cNvSpPr txBox="1"/>
          <p:nvPr/>
        </p:nvSpPr>
        <p:spPr>
          <a:xfrm>
            <a:off x="1633855" y="6133465"/>
            <a:ext cx="3108325" cy="337185"/>
          </a:xfrm>
          <a:prstGeom prst="rect">
            <a:avLst/>
          </a:prstGeom>
          <a:noFill/>
        </p:spPr>
        <p:txBody>
          <a:bodyPr wrap="square" rtlCol="0">
            <a:spAutoFit/>
          </a:bodyPr>
          <a:lstStyle/>
          <a:p>
            <a:pPr algn="ctr"/>
            <a:r>
              <a:rPr lang="zh-CN" altLang="en-US" sz="1600">
                <a:latin typeface="Arial" panose="020B0604020202020204" pitchFamily="34" charset="0"/>
                <a:ea typeface="微软雅黑" panose="020B0503020204020204" pitchFamily="34" charset="-122"/>
                <a:sym typeface="Arial" panose="020B0604020202020204" pitchFamily="34" charset="0"/>
              </a:rPr>
              <a:t>参与调查的年级分布</a:t>
            </a: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49" name="文本框 48"/>
          <p:cNvSpPr txBox="1"/>
          <p:nvPr/>
        </p:nvSpPr>
        <p:spPr>
          <a:xfrm>
            <a:off x="7464425" y="6133465"/>
            <a:ext cx="2653665" cy="337185"/>
          </a:xfrm>
          <a:prstGeom prst="rect">
            <a:avLst/>
          </a:prstGeom>
          <a:noFill/>
        </p:spPr>
        <p:txBody>
          <a:bodyPr wrap="square" rtlCol="0">
            <a:spAutoFit/>
          </a:bodyPr>
          <a:lstStyle/>
          <a:p>
            <a:pPr algn="ctr"/>
            <a:r>
              <a:rPr lang="zh-CN" altLang="en-US" sz="1600">
                <a:latin typeface="Arial" panose="020B0604020202020204" pitchFamily="34" charset="0"/>
                <a:ea typeface="微软雅黑" panose="020B0503020204020204" pitchFamily="34" charset="-122"/>
                <a:sym typeface="Arial" panose="020B0604020202020204" pitchFamily="34" charset="0"/>
              </a:rPr>
              <a:t>男女生是否参与兼职统计</a:t>
            </a: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660400" y="891540"/>
            <a:ext cx="1992630" cy="398780"/>
          </a:xfrm>
          <a:prstGeom prst="rect">
            <a:avLst/>
          </a:prstGeom>
          <a:noFill/>
        </p:spPr>
        <p:txBody>
          <a:bodyPr wrap="none" rtlCol="0" anchor="t">
            <a:spAutoFit/>
          </a:bodyPr>
          <a:lstStyle/>
          <a:p>
            <a:pPr marL="285750" indent="-285750">
              <a:buFont typeface="Wingdings" panose="05000000000000000000" charset="0"/>
              <a:buChar char="l"/>
            </a:pPr>
            <a:r>
              <a:rPr lang="zh-CN" altLang="en-US" sz="2000"/>
              <a:t>样本总体情况</a:t>
            </a:r>
            <a:endParaRPr lang="zh-CN" altLang="en-US" sz="2000"/>
          </a:p>
        </p:txBody>
      </p:sp>
    </p:spTree>
    <p:custDataLst>
      <p:tags r:id="rId10"/>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667385" y="5624195"/>
            <a:ext cx="5161915" cy="752475"/>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文本框 36"/>
          <p:cNvSpPr txBox="1"/>
          <p:nvPr/>
        </p:nvSpPr>
        <p:spPr>
          <a:xfrm>
            <a:off x="8729026" y="6583649"/>
            <a:ext cx="2893741" cy="246221"/>
          </a:xfrm>
          <a:prstGeom prst="rect">
            <a:avLst/>
          </a:prstGeom>
          <a:noFill/>
        </p:spPr>
        <p:txBody>
          <a:bodyPr wrap="none" rtlCol="0">
            <a:spAutoFit/>
          </a:bodyPr>
          <a:lstStyle/>
          <a:p>
            <a:pPr marR="0" indent="0" algn="r" defTabSz="914400" fontAlgn="auto">
              <a:lnSpc>
                <a:spcPct val="100000"/>
              </a:lnSpc>
              <a:spcBef>
                <a:spcPts val="0"/>
              </a:spcBef>
              <a:spcAft>
                <a:spcPts val="0"/>
              </a:spcAft>
              <a:buClrTx/>
              <a:buSzTx/>
              <a:buFontTx/>
              <a:buNone/>
              <a:defRPr/>
            </a:pPr>
            <a:r>
              <a:rPr kumimoji="0" lang="en-US" altLang="zh-CN" sz="1000" b="0" i="0" kern="1200" cap="none" spc="300" normalizeH="0" baseline="0" noProof="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Tsinghua University of China</a:t>
            </a:r>
            <a:endParaRPr kumimoji="0" lang="zh-CN" altLang="en-US" sz="1000" b="0" i="0" kern="1200" cap="none" spc="300" normalizeH="0" baseline="0" noProof="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2" name="文本框 61"/>
          <p:cNvSpPr txBox="1"/>
          <p:nvPr/>
        </p:nvSpPr>
        <p:spPr>
          <a:xfrm>
            <a:off x="660400" y="6583649"/>
            <a:ext cx="1941557" cy="246221"/>
          </a:xfrm>
          <a:prstGeom prst="rect">
            <a:avLst/>
          </a:prstGeom>
          <a:noFill/>
        </p:spPr>
        <p:txBody>
          <a:bodyPr wrap="none" rtlCol="0">
            <a:spAutoFit/>
          </a:bodyPr>
          <a:lstStyle/>
          <a:p>
            <a:pPr marR="0" indent="0" defTabSz="914400" fontAlgn="auto">
              <a:lnSpc>
                <a:spcPct val="100000"/>
              </a:lnSpc>
              <a:spcBef>
                <a:spcPts val="0"/>
              </a:spcBef>
              <a:spcAft>
                <a:spcPts val="0"/>
              </a:spcAft>
              <a:buClrTx/>
              <a:buSzTx/>
              <a:buFontTx/>
              <a:buNone/>
              <a:defRPr/>
            </a:pPr>
            <a:r>
              <a:rPr kumimoji="0" lang="zh-CN" altLang="en-US" sz="1000" b="0" i="0" kern="1200" cap="none" spc="600" normalizeH="0" baseline="0" noProof="0" dirty="0">
                <a:solidFill>
                  <a:prstClr val="white"/>
                </a:solidFill>
                <a:latin typeface="Arial" panose="020B0604020202020204" pitchFamily="34" charset="0"/>
                <a:ea typeface="微软雅黑" panose="020B0503020204020204" pitchFamily="34" charset="-122"/>
                <a:sym typeface="Arial" panose="020B0604020202020204" pitchFamily="34" charset="0"/>
              </a:rPr>
              <a:t>自强不息 厚德载物</a:t>
            </a:r>
            <a:endParaRPr kumimoji="0" lang="zh-CN" altLang="en-US" sz="1000" b="0" i="0" kern="1200" cap="none" spc="600" normalizeH="0" baseline="0" noProof="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矩形 63"/>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6" name="文本框 65"/>
          <p:cNvSpPr txBox="1"/>
          <p:nvPr/>
        </p:nvSpPr>
        <p:spPr>
          <a:xfrm>
            <a:off x="594090" y="6583649"/>
            <a:ext cx="2031325" cy="246221"/>
          </a:xfrm>
          <a:prstGeom prst="rect">
            <a:avLst/>
          </a:prstGeom>
          <a:noFill/>
        </p:spPr>
        <p:txBody>
          <a:bodyPr wrap="none" rtlCol="0">
            <a:spAutoFit/>
          </a:bodyPr>
          <a:lstStyle/>
          <a:p>
            <a:pPr>
              <a:defRPr/>
            </a:pPr>
            <a:r>
              <a:rPr lang="zh-CN" altLang="en-US" sz="1000" spc="600" dirty="0">
                <a:solidFill>
                  <a:prstClr val="white"/>
                </a:solidFill>
                <a:latin typeface="Arial" panose="020B0604020202020204" pitchFamily="34" charset="0"/>
                <a:ea typeface="微软雅黑" panose="020B0503020204020204" pitchFamily="34" charset="-122"/>
                <a:sym typeface="Arial" panose="020B0604020202020204" pitchFamily="34" charset="0"/>
              </a:rPr>
              <a:t>知行合一、经世致用</a:t>
            </a:r>
            <a:endParaRPr kumimoji="0" lang="zh-CN" altLang="en-US" sz="1000" b="0" i="0" kern="1200" cap="none" spc="600" normalizeH="0" baseline="0" noProof="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文本框 67"/>
          <p:cNvSpPr txBox="1"/>
          <p:nvPr/>
        </p:nvSpPr>
        <p:spPr>
          <a:xfrm>
            <a:off x="9137792" y="6583649"/>
            <a:ext cx="2484975" cy="246221"/>
          </a:xfrm>
          <a:prstGeom prst="rect">
            <a:avLst/>
          </a:prstGeom>
          <a:noFill/>
        </p:spPr>
        <p:txBody>
          <a:bodyPr wrap="none" rtlCol="0">
            <a:spAutoFit/>
          </a:bodyPr>
          <a:lstStyle/>
          <a:p>
            <a:pPr algn="r">
              <a:defRPr/>
            </a:pPr>
            <a:r>
              <a:rPr lang="en-US" altLang="zh-CN" sz="1000" spc="30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Central South University</a:t>
            </a:r>
            <a:endParaRPr kumimoji="0" lang="zh-CN" altLang="en-US" sz="1000" b="0" i="0" kern="1200" cap="none" spc="300" normalizeH="0" baseline="0" noProof="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69" name="直接连接符 68"/>
          <p:cNvCxnSpPr/>
          <p:nvPr/>
        </p:nvCxnSpPr>
        <p:spPr>
          <a:xfrm>
            <a:off x="660400" y="760413"/>
            <a:ext cx="10858500" cy="0"/>
          </a:xfrm>
          <a:prstGeom prst="line">
            <a:avLst/>
          </a:prstGeom>
          <a:noFill/>
          <a:ln w="22225" cap="flat" cmpd="sng" algn="ctr">
            <a:solidFill>
              <a:srgbClr val="1C6299"/>
            </a:solidFill>
            <a:prstDash val="solid"/>
            <a:miter lim="800000"/>
          </a:ln>
          <a:effectLst/>
        </p:spPr>
      </p:cxnSp>
      <p:grpSp>
        <p:nvGrpSpPr>
          <p:cNvPr id="70" name="组合 69"/>
          <p:cNvGrpSpPr/>
          <p:nvPr/>
        </p:nvGrpSpPr>
        <p:grpSpPr>
          <a:xfrm>
            <a:off x="203760" y="159728"/>
            <a:ext cx="725344" cy="619478"/>
            <a:chOff x="178632" y="159728"/>
            <a:chExt cx="725344" cy="619478"/>
          </a:xfrm>
        </p:grpSpPr>
        <p:sp>
          <p:nvSpPr>
            <p:cNvPr id="71" name="椭圆 70"/>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2" name="文本框 71"/>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02</a:t>
              </a:r>
              <a:endParaRPr kumimoji="0" lang="zh-CN" altLang="en-US" sz="16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3" name="椭圆 72"/>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pic>
        <p:nvPicPr>
          <p:cNvPr id="74" name="图片 7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24913" y="176378"/>
            <a:ext cx="1897854" cy="555905"/>
          </a:xfrm>
          <a:prstGeom prst="rect">
            <a:avLst/>
          </a:prstGeom>
        </p:spPr>
      </p:pic>
      <p:sp>
        <p:nvSpPr>
          <p:cNvPr id="2" name="标题占位符 1"/>
          <p:cNvSpPr txBox="1"/>
          <p:nvPr/>
        </p:nvSpPr>
        <p:spPr>
          <a:xfrm>
            <a:off x="1050660" y="90918"/>
            <a:ext cx="5435600" cy="541172"/>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zh-CN" alt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原因分析</a:t>
            </a:r>
            <a:r>
              <a:rPr lang="en-US" altLang="zh-CN"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a:t>
            </a:r>
            <a:r>
              <a:rPr lang="zh-CN" alt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相关背景</a:t>
            </a:r>
            <a:endParaRPr lang="zh-CN" alt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667385" y="943610"/>
            <a:ext cx="10791190" cy="398780"/>
          </a:xfrm>
          <a:prstGeom prst="rect">
            <a:avLst/>
          </a:prstGeom>
          <a:noFill/>
        </p:spPr>
        <p:txBody>
          <a:bodyPr wrap="square" rtlCol="0">
            <a:spAutoFit/>
          </a:bodyPr>
          <a:lstStyle/>
          <a:p>
            <a:r>
              <a:rPr lang="en-US" altLang="zh-CN">
                <a:latin typeface="Arial" panose="020B0604020202020204" pitchFamily="34" charset="0"/>
                <a:ea typeface="微软雅黑" panose="020B0503020204020204" pitchFamily="34" charset="-122"/>
                <a:sym typeface="Arial" panose="020B0604020202020204" pitchFamily="34" charset="0"/>
              </a:rPr>
              <a:t> </a:t>
            </a:r>
            <a:r>
              <a:rPr lang="en-US" altLang="zh-CN" sz="2000">
                <a:latin typeface="Arial" panose="020B0604020202020204" pitchFamily="34" charset="0"/>
                <a:ea typeface="微软雅黑" panose="020B0503020204020204" pitchFamily="34" charset="-122"/>
                <a:sym typeface="Arial" panose="020B0604020202020204" pitchFamily="34" charset="0"/>
              </a:rPr>
              <a:t> </a:t>
            </a: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685165" y="943610"/>
            <a:ext cx="10833735" cy="398780"/>
          </a:xfrm>
          <a:prstGeom prst="rect">
            <a:avLst/>
          </a:prstGeom>
          <a:noFill/>
        </p:spPr>
        <p:txBody>
          <a:bodyPr wrap="square" rtlCol="0">
            <a:spAutoFit/>
          </a:bodyPr>
          <a:lstStyle/>
          <a:p>
            <a:pPr marL="285750" indent="-285750">
              <a:buFont typeface="Wingdings" panose="05000000000000000000" charset="0"/>
              <a:buChar char="l"/>
            </a:pPr>
            <a:r>
              <a:rPr lang="zh-CN" altLang="en-US" sz="2000">
                <a:latin typeface="Arial" panose="020B0604020202020204" pitchFamily="34" charset="0"/>
                <a:ea typeface="微软雅黑" panose="020B0503020204020204" pitchFamily="34" charset="-122"/>
                <a:sym typeface="Arial" panose="020B0604020202020204" pitchFamily="34" charset="0"/>
              </a:rPr>
              <a:t>参与兼职的情况</a:t>
            </a: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pic>
        <p:nvPicPr>
          <p:cNvPr id="5" name="图片 4" descr="6"/>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367030" y="1666240"/>
            <a:ext cx="7481570" cy="3244850"/>
          </a:xfrm>
          <a:prstGeom prst="rect">
            <a:avLst/>
          </a:prstGeom>
        </p:spPr>
      </p:pic>
      <p:pic>
        <p:nvPicPr>
          <p:cNvPr id="6" name="图片 5" descr="7"/>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5720715" y="1910080"/>
            <a:ext cx="6330315" cy="3153410"/>
          </a:xfrm>
          <a:prstGeom prst="rect">
            <a:avLst/>
          </a:prstGeom>
        </p:spPr>
      </p:pic>
      <p:sp>
        <p:nvSpPr>
          <p:cNvPr id="9" name="文本框 8"/>
          <p:cNvSpPr txBox="1"/>
          <p:nvPr/>
        </p:nvSpPr>
        <p:spPr>
          <a:xfrm>
            <a:off x="1718354" y="5063490"/>
            <a:ext cx="2953385" cy="368300"/>
          </a:xfrm>
          <a:prstGeom prst="rect">
            <a:avLst/>
          </a:prstGeom>
          <a:noFill/>
        </p:spPr>
        <p:txBody>
          <a:bodyPr wrap="square" rtlCol="0">
            <a:spAutoFit/>
          </a:bodyPr>
          <a:lstStyle/>
          <a:p>
            <a:pPr algn="ctr"/>
            <a:r>
              <a:rPr lang="zh-CN" altLang="en-US" dirty="0">
                <a:latin typeface="Arial" panose="020B0604020202020204" pitchFamily="34" charset="0"/>
                <a:ea typeface="微软雅黑" panose="020B0503020204020204" pitchFamily="34" charset="-122"/>
                <a:sym typeface="Arial" panose="020B0604020202020204" pitchFamily="34" charset="0"/>
              </a:rPr>
              <a:t>参与兼职的原因</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9"/>
          <p:cNvSpPr txBox="1"/>
          <p:nvPr/>
        </p:nvSpPr>
        <p:spPr>
          <a:xfrm>
            <a:off x="7563944" y="5063490"/>
            <a:ext cx="3147695" cy="368300"/>
          </a:xfrm>
          <a:prstGeom prst="rect">
            <a:avLst/>
          </a:prstGeom>
          <a:noFill/>
        </p:spPr>
        <p:txBody>
          <a:bodyPr wrap="square" rtlCol="0">
            <a:spAutoFit/>
          </a:bodyPr>
          <a:lstStyle/>
          <a:p>
            <a:pPr algn="ctr"/>
            <a:r>
              <a:rPr lang="zh-CN" altLang="en-US" dirty="0">
                <a:latin typeface="Arial" panose="020B0604020202020204" pitchFamily="34" charset="0"/>
                <a:ea typeface="微软雅黑" panose="020B0503020204020204" pitchFamily="34" charset="-122"/>
                <a:sym typeface="Arial" panose="020B0604020202020204" pitchFamily="34" charset="0"/>
              </a:rPr>
              <a:t>找到兼职的原因</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nvSpPr>
        <p:spPr>
          <a:xfrm>
            <a:off x="667385" y="5678170"/>
            <a:ext cx="5271135" cy="645160"/>
          </a:xfrm>
          <a:prstGeom prst="rect">
            <a:avLst/>
          </a:prstGeom>
          <a:noFill/>
        </p:spPr>
        <p:txBody>
          <a:bodyPr wrap="square" rtlCol="0">
            <a:spAutoFit/>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可以看出，大学生兼职大多数还是为了可以经济独立与丰富阅历。</a:t>
            </a: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下箭头 17"/>
          <p:cNvSpPr/>
          <p:nvPr/>
        </p:nvSpPr>
        <p:spPr>
          <a:xfrm>
            <a:off x="5014595" y="4939665"/>
            <a:ext cx="192405" cy="4819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ustDataLst>
      <p:tags r:id="rId4"/>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8729026" y="6583649"/>
            <a:ext cx="2893741" cy="246221"/>
          </a:xfrm>
          <a:prstGeom prst="rect">
            <a:avLst/>
          </a:prstGeom>
          <a:noFill/>
        </p:spPr>
        <p:txBody>
          <a:bodyPr wrap="none" rtlCol="0">
            <a:spAutoFit/>
          </a:bodyPr>
          <a:lstStyle/>
          <a:p>
            <a:pPr marR="0" indent="0" algn="r" defTabSz="914400" fontAlgn="auto">
              <a:lnSpc>
                <a:spcPct val="100000"/>
              </a:lnSpc>
              <a:spcBef>
                <a:spcPts val="0"/>
              </a:spcBef>
              <a:spcAft>
                <a:spcPts val="0"/>
              </a:spcAft>
              <a:buClrTx/>
              <a:buSzTx/>
              <a:buFontTx/>
              <a:buNone/>
              <a:defRPr/>
            </a:pPr>
            <a:r>
              <a:rPr kumimoji="0" lang="en-US" altLang="zh-CN" sz="1000" b="0" i="0" kern="1200" cap="none" spc="300" normalizeH="0" baseline="0" noProof="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Tsinghua University of China</a:t>
            </a:r>
            <a:endParaRPr kumimoji="0" lang="zh-CN" altLang="en-US" sz="1000" b="0" i="0" kern="1200" cap="none" spc="300" normalizeH="0" baseline="0" noProof="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2" name="文本框 61"/>
          <p:cNvSpPr txBox="1"/>
          <p:nvPr/>
        </p:nvSpPr>
        <p:spPr>
          <a:xfrm>
            <a:off x="660400" y="6583649"/>
            <a:ext cx="1941557" cy="246221"/>
          </a:xfrm>
          <a:prstGeom prst="rect">
            <a:avLst/>
          </a:prstGeom>
          <a:noFill/>
        </p:spPr>
        <p:txBody>
          <a:bodyPr wrap="none" rtlCol="0">
            <a:spAutoFit/>
          </a:bodyPr>
          <a:lstStyle/>
          <a:p>
            <a:pPr marR="0" indent="0" defTabSz="914400" fontAlgn="auto">
              <a:lnSpc>
                <a:spcPct val="100000"/>
              </a:lnSpc>
              <a:spcBef>
                <a:spcPts val="0"/>
              </a:spcBef>
              <a:spcAft>
                <a:spcPts val="0"/>
              </a:spcAft>
              <a:buClrTx/>
              <a:buSzTx/>
              <a:buFontTx/>
              <a:buNone/>
              <a:defRPr/>
            </a:pPr>
            <a:r>
              <a:rPr kumimoji="0" lang="zh-CN" altLang="en-US" sz="1000" b="0" i="0" kern="1200" cap="none" spc="600" normalizeH="0" baseline="0" noProof="0" dirty="0">
                <a:solidFill>
                  <a:prstClr val="white"/>
                </a:solidFill>
                <a:latin typeface="Arial" panose="020B0604020202020204" pitchFamily="34" charset="0"/>
                <a:ea typeface="微软雅黑" panose="020B0503020204020204" pitchFamily="34" charset="-122"/>
                <a:sym typeface="Arial" panose="020B0604020202020204" pitchFamily="34" charset="0"/>
              </a:rPr>
              <a:t>自强不息 厚德载物</a:t>
            </a:r>
            <a:endParaRPr kumimoji="0" lang="zh-CN" altLang="en-US" sz="1000" b="0" i="0" kern="1200" cap="none" spc="600" normalizeH="0" baseline="0" noProof="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矩形 63"/>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6" name="文本框 65"/>
          <p:cNvSpPr txBox="1"/>
          <p:nvPr/>
        </p:nvSpPr>
        <p:spPr>
          <a:xfrm>
            <a:off x="594090" y="6583649"/>
            <a:ext cx="2031325" cy="246221"/>
          </a:xfrm>
          <a:prstGeom prst="rect">
            <a:avLst/>
          </a:prstGeom>
          <a:noFill/>
        </p:spPr>
        <p:txBody>
          <a:bodyPr wrap="none" rtlCol="0">
            <a:spAutoFit/>
          </a:bodyPr>
          <a:lstStyle/>
          <a:p>
            <a:pPr>
              <a:defRPr/>
            </a:pPr>
            <a:r>
              <a:rPr lang="zh-CN" altLang="en-US" sz="1000" spc="600" dirty="0">
                <a:solidFill>
                  <a:prstClr val="white"/>
                </a:solidFill>
                <a:latin typeface="Arial" panose="020B0604020202020204" pitchFamily="34" charset="0"/>
                <a:ea typeface="微软雅黑" panose="020B0503020204020204" pitchFamily="34" charset="-122"/>
                <a:sym typeface="Arial" panose="020B0604020202020204" pitchFamily="34" charset="0"/>
              </a:rPr>
              <a:t>知行合一、经世致用</a:t>
            </a:r>
            <a:endParaRPr kumimoji="0" lang="zh-CN" altLang="en-US" sz="1000" b="0" i="0" kern="1200" cap="none" spc="600" normalizeH="0" baseline="0" noProof="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文本框 67"/>
          <p:cNvSpPr txBox="1"/>
          <p:nvPr/>
        </p:nvSpPr>
        <p:spPr>
          <a:xfrm>
            <a:off x="9137792" y="6583649"/>
            <a:ext cx="2484975" cy="246221"/>
          </a:xfrm>
          <a:prstGeom prst="rect">
            <a:avLst/>
          </a:prstGeom>
          <a:noFill/>
        </p:spPr>
        <p:txBody>
          <a:bodyPr wrap="none" rtlCol="0">
            <a:spAutoFit/>
          </a:bodyPr>
          <a:lstStyle/>
          <a:p>
            <a:pPr algn="r">
              <a:defRPr/>
            </a:pPr>
            <a:r>
              <a:rPr lang="en-US" altLang="zh-CN" sz="1000" spc="30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Central South University</a:t>
            </a:r>
            <a:endParaRPr kumimoji="0" lang="zh-CN" altLang="en-US" sz="1000" b="0" i="0" kern="1200" cap="none" spc="300" normalizeH="0" baseline="0" noProof="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69" name="直接连接符 68"/>
          <p:cNvCxnSpPr/>
          <p:nvPr/>
        </p:nvCxnSpPr>
        <p:spPr>
          <a:xfrm>
            <a:off x="660400" y="760413"/>
            <a:ext cx="10858500" cy="0"/>
          </a:xfrm>
          <a:prstGeom prst="line">
            <a:avLst/>
          </a:prstGeom>
          <a:noFill/>
          <a:ln w="22225" cap="flat" cmpd="sng" algn="ctr">
            <a:solidFill>
              <a:srgbClr val="1C6299"/>
            </a:solidFill>
            <a:prstDash val="solid"/>
            <a:miter lim="800000"/>
          </a:ln>
          <a:effectLst/>
        </p:spPr>
      </p:cxnSp>
      <p:grpSp>
        <p:nvGrpSpPr>
          <p:cNvPr id="70" name="组合 69"/>
          <p:cNvGrpSpPr/>
          <p:nvPr/>
        </p:nvGrpSpPr>
        <p:grpSpPr>
          <a:xfrm>
            <a:off x="203760" y="159728"/>
            <a:ext cx="725344" cy="619478"/>
            <a:chOff x="178632" y="159728"/>
            <a:chExt cx="725344" cy="619478"/>
          </a:xfrm>
        </p:grpSpPr>
        <p:sp>
          <p:nvSpPr>
            <p:cNvPr id="71" name="椭圆 70"/>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2" name="文本框 71"/>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02</a:t>
              </a:r>
              <a:endParaRPr kumimoji="0" lang="zh-CN" altLang="en-US" sz="16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3" name="椭圆 72"/>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pic>
        <p:nvPicPr>
          <p:cNvPr id="74" name="图片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4913" y="176378"/>
            <a:ext cx="1897854" cy="555905"/>
          </a:xfrm>
          <a:prstGeom prst="rect">
            <a:avLst/>
          </a:prstGeom>
        </p:spPr>
      </p:pic>
      <p:sp>
        <p:nvSpPr>
          <p:cNvPr id="2" name="标题占位符 1"/>
          <p:cNvSpPr txBox="1"/>
          <p:nvPr/>
        </p:nvSpPr>
        <p:spPr>
          <a:xfrm>
            <a:off x="1050660" y="90918"/>
            <a:ext cx="5435600" cy="541172"/>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zh-CN" alt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原因分析</a:t>
            </a:r>
            <a:r>
              <a:rPr lang="en-US" altLang="zh-CN"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a:t>
            </a:r>
            <a:r>
              <a:rPr lang="zh-CN" alt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相关背景</a:t>
            </a:r>
            <a:endParaRPr lang="zh-CN" alt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694055" y="965200"/>
            <a:ext cx="10791190" cy="398780"/>
          </a:xfrm>
          <a:prstGeom prst="rect">
            <a:avLst/>
          </a:prstGeom>
          <a:noFill/>
        </p:spPr>
        <p:txBody>
          <a:bodyPr wrap="square" rtlCol="0">
            <a:spAutoFit/>
          </a:bodyPr>
          <a:lstStyle/>
          <a:p>
            <a:r>
              <a:rPr lang="en-US" altLang="zh-CN">
                <a:latin typeface="Arial" panose="020B0604020202020204" pitchFamily="34" charset="0"/>
                <a:ea typeface="微软雅黑" panose="020B0503020204020204" pitchFamily="34" charset="-122"/>
                <a:sym typeface="Arial" panose="020B0604020202020204" pitchFamily="34" charset="0"/>
              </a:rPr>
              <a:t> </a:t>
            </a:r>
            <a:r>
              <a:rPr lang="en-US" altLang="zh-CN" sz="2000">
                <a:latin typeface="Arial" panose="020B0604020202020204" pitchFamily="34" charset="0"/>
                <a:ea typeface="微软雅黑" panose="020B0503020204020204" pitchFamily="34" charset="-122"/>
                <a:sym typeface="Arial" panose="020B0604020202020204" pitchFamily="34" charset="0"/>
              </a:rPr>
              <a:t> </a:t>
            </a: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8"/>
          <p:cNvSpPr txBox="1"/>
          <p:nvPr/>
        </p:nvSpPr>
        <p:spPr>
          <a:xfrm>
            <a:off x="7201535" y="3260725"/>
            <a:ext cx="2953385" cy="337185"/>
          </a:xfrm>
          <a:prstGeom prst="rect">
            <a:avLst/>
          </a:prstGeom>
          <a:noFill/>
        </p:spPr>
        <p:txBody>
          <a:bodyPr wrap="square" rtlCol="0">
            <a:spAutoFit/>
          </a:bodyPr>
          <a:lstStyle/>
          <a:p>
            <a:pPr algn="ctr"/>
            <a:r>
              <a:rPr lang="zh-CN" altLang="en-US" sz="1600">
                <a:latin typeface="Arial" panose="020B0604020202020204" pitchFamily="34" charset="0"/>
                <a:ea typeface="微软雅黑" panose="020B0503020204020204" pitchFamily="34" charset="-122"/>
                <a:sym typeface="Arial" panose="020B0604020202020204" pitchFamily="34" charset="0"/>
              </a:rPr>
              <a:t>参与兼职的类型</a:t>
            </a: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nvSpPr>
        <p:spPr>
          <a:xfrm>
            <a:off x="2100580" y="3260725"/>
            <a:ext cx="3794125" cy="337185"/>
          </a:xfrm>
          <a:prstGeom prst="rect">
            <a:avLst/>
          </a:prstGeom>
          <a:noFill/>
        </p:spPr>
        <p:txBody>
          <a:bodyPr wrap="square" rtlCol="0">
            <a:spAutoFit/>
          </a:bodyPr>
          <a:lstStyle/>
          <a:p>
            <a:pPr algn="ctr"/>
            <a:r>
              <a:rPr lang="zh-CN" altLang="en-US" sz="1600">
                <a:latin typeface="Arial" panose="020B0604020202020204" pitchFamily="34" charset="0"/>
                <a:ea typeface="微软雅黑" panose="020B0503020204020204" pitchFamily="34" charset="-122"/>
                <a:sym typeface="Arial" panose="020B0604020202020204" pitchFamily="34" charset="0"/>
              </a:rPr>
              <a:t>兼职的收入情况</a:t>
            </a: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nvSpPr>
        <p:spPr>
          <a:xfrm>
            <a:off x="7724775" y="4892040"/>
            <a:ext cx="2214880" cy="337185"/>
          </a:xfrm>
          <a:prstGeom prst="rect">
            <a:avLst/>
          </a:prstGeom>
          <a:noFill/>
        </p:spPr>
        <p:txBody>
          <a:bodyPr wrap="none" rtlCol="0" anchor="t">
            <a:spAutoFit/>
          </a:bodyPr>
          <a:lstStyle/>
          <a:p>
            <a:r>
              <a:rPr lang="zh-CN" altLang="en-US" sz="1600" dirty="0">
                <a:latin typeface="Arial" panose="020B0604020202020204" pitchFamily="34" charset="0"/>
                <a:ea typeface="微软雅黑" panose="020B0503020204020204" pitchFamily="34" charset="-122"/>
                <a:sym typeface="Arial" panose="020B0604020202020204" pitchFamily="34" charset="0"/>
              </a:rPr>
              <a:t>兼职工作中遇到的问题</a:t>
            </a: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p:txBody>
      </p:sp>
      <p:pic>
        <p:nvPicPr>
          <p:cNvPr id="6" name="图片 5"/>
          <p:cNvPicPr>
            <a:picLocks noChangeAspect="1"/>
          </p:cNvPicPr>
          <p:nvPr/>
        </p:nvPicPr>
        <p:blipFill>
          <a:blip r:embed="rId4"/>
          <a:stretch>
            <a:fillRect/>
          </a:stretch>
        </p:blipFill>
        <p:spPr>
          <a:xfrm>
            <a:off x="757555" y="3827145"/>
            <a:ext cx="6479540" cy="2204085"/>
          </a:xfrm>
          <a:prstGeom prst="rect">
            <a:avLst/>
          </a:prstGeom>
        </p:spPr>
      </p:pic>
      <p:graphicFrame>
        <p:nvGraphicFramePr>
          <p:cNvPr id="4" name="图表 3"/>
          <p:cNvGraphicFramePr/>
          <p:nvPr/>
        </p:nvGraphicFramePr>
        <p:xfrm>
          <a:off x="2094865" y="965835"/>
          <a:ext cx="3984625" cy="223329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7" name="图表 6"/>
          <p:cNvGraphicFramePr/>
          <p:nvPr/>
        </p:nvGraphicFramePr>
        <p:xfrm>
          <a:off x="6850380" y="965835"/>
          <a:ext cx="3844925" cy="2232660"/>
        </p:xfrm>
        <a:graphic>
          <a:graphicData uri="http://schemas.openxmlformats.org/drawingml/2006/chart">
            <c:chart xmlns:c="http://schemas.openxmlformats.org/drawingml/2006/chart" xmlns:r="http://schemas.openxmlformats.org/officeDocument/2006/relationships" r:id="rId2"/>
          </a:graphicData>
        </a:graphic>
      </p:graphicFrame>
    </p:spTree>
    <p:custDataLst>
      <p:tags r:id="rId5"/>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直接连接符 50"/>
          <p:cNvCxnSpPr/>
          <p:nvPr/>
        </p:nvCxnSpPr>
        <p:spPr>
          <a:xfrm>
            <a:off x="660400" y="760413"/>
            <a:ext cx="10858500" cy="0"/>
          </a:xfrm>
          <a:prstGeom prst="line">
            <a:avLst/>
          </a:prstGeom>
          <a:noFill/>
          <a:ln w="22225" cap="flat" cmpd="sng" algn="ctr">
            <a:solidFill>
              <a:srgbClr val="1C6299"/>
            </a:solidFill>
            <a:prstDash val="solid"/>
            <a:miter lim="800000"/>
          </a:ln>
          <a:effectLst/>
        </p:spPr>
      </p:cxnSp>
      <p:sp>
        <p:nvSpPr>
          <p:cNvPr id="59" name="文本框 58"/>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自强不息 厚德载物</a:t>
            </a:r>
            <a:endParaRPr kumimoji="0" lang="zh-CN" altLang="en-US" sz="10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pic>
        <p:nvPicPr>
          <p:cNvPr id="61" name="图片 6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24913" y="176378"/>
            <a:ext cx="1897854" cy="555905"/>
          </a:xfrm>
          <a:prstGeom prst="rect">
            <a:avLst/>
          </a:prstGeom>
        </p:spPr>
      </p:pic>
      <p:sp>
        <p:nvSpPr>
          <p:cNvPr id="62" name="矩形 61"/>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3" name="文本框 62"/>
          <p:cNvSpPr txBox="1"/>
          <p:nvPr/>
        </p:nvSpPr>
        <p:spPr>
          <a:xfrm>
            <a:off x="594090" y="6583649"/>
            <a:ext cx="2031325" cy="246221"/>
          </a:xfrm>
          <a:prstGeom prst="rect">
            <a:avLst/>
          </a:prstGeom>
          <a:noFill/>
        </p:spPr>
        <p:txBody>
          <a:bodyPr wrap="none" rtlCol="0">
            <a:spAutoFit/>
          </a:bodyPr>
          <a:lstStyle/>
          <a:p>
            <a:pPr lvl="0">
              <a:defRPr/>
            </a:pPr>
            <a:r>
              <a:rPr lang="zh-CN" altLang="en-US" sz="1000" spc="600" dirty="0">
                <a:solidFill>
                  <a:prstClr val="white"/>
                </a:solidFill>
                <a:latin typeface="Arial" panose="020B0604020202020204" pitchFamily="34" charset="0"/>
                <a:ea typeface="微软雅黑" panose="020B0503020204020204" pitchFamily="34" charset="-122"/>
                <a:sym typeface="Arial" panose="020B0604020202020204" pitchFamily="34" charset="0"/>
              </a:rPr>
              <a:t>知行合一、经世致用</a:t>
            </a:r>
            <a:endParaRPr kumimoji="0" lang="zh-CN" altLang="en-US" sz="10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4" name="文本框 63"/>
          <p:cNvSpPr txBox="1"/>
          <p:nvPr/>
        </p:nvSpPr>
        <p:spPr>
          <a:xfrm>
            <a:off x="9137792" y="6583649"/>
            <a:ext cx="2484975" cy="246221"/>
          </a:xfrm>
          <a:prstGeom prst="rect">
            <a:avLst/>
          </a:prstGeom>
          <a:noFill/>
        </p:spPr>
        <p:txBody>
          <a:bodyPr wrap="none" rtlCol="0">
            <a:spAutoFit/>
          </a:bodyPr>
          <a:lstStyle/>
          <a:p>
            <a:pPr lvl="0" algn="r">
              <a:defRPr/>
            </a:pPr>
            <a:r>
              <a:rPr lang="en-US" altLang="zh-CN" sz="1000" spc="30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Central South University</a:t>
            </a:r>
            <a:endParaRPr kumimoji="0" lang="zh-CN" altLang="en-US" sz="1000" b="0" i="0" u="none" strike="noStrike" kern="1200" cap="none" spc="30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89" name="组合 88"/>
          <p:cNvGrpSpPr/>
          <p:nvPr/>
        </p:nvGrpSpPr>
        <p:grpSpPr>
          <a:xfrm>
            <a:off x="1451850" y="2461050"/>
            <a:ext cx="2156487" cy="2156487"/>
            <a:chOff x="1766094" y="2627734"/>
            <a:chExt cx="2610644" cy="2610644"/>
          </a:xfrm>
        </p:grpSpPr>
        <p:sp>
          <p:nvSpPr>
            <p:cNvPr id="90" name="椭圆 89"/>
            <p:cNvSpPr/>
            <p:nvPr/>
          </p:nvSpPr>
          <p:spPr>
            <a:xfrm>
              <a:off x="1766094" y="2627734"/>
              <a:ext cx="2610644" cy="2610644"/>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91" name="任意多边形 11"/>
            <p:cNvSpPr/>
            <p:nvPr/>
          </p:nvSpPr>
          <p:spPr>
            <a:xfrm>
              <a:off x="1856582" y="2718222"/>
              <a:ext cx="2429668" cy="2429668"/>
            </a:xfrm>
            <a:custGeom>
              <a:avLst/>
              <a:gdLst>
                <a:gd name="connsiteX0" fmla="*/ 1214834 w 2429668"/>
                <a:gd name="connsiteY0" fmla="*/ 235897 h 2429668"/>
                <a:gd name="connsiteX1" fmla="*/ 235897 w 2429668"/>
                <a:gd name="connsiteY1" fmla="*/ 1214834 h 2429668"/>
                <a:gd name="connsiteX2" fmla="*/ 1214834 w 2429668"/>
                <a:gd name="connsiteY2" fmla="*/ 2193771 h 2429668"/>
                <a:gd name="connsiteX3" fmla="*/ 2193771 w 2429668"/>
                <a:gd name="connsiteY3" fmla="*/ 1214834 h 2429668"/>
                <a:gd name="connsiteX4" fmla="*/ 1214834 w 2429668"/>
                <a:gd name="connsiteY4" fmla="*/ 235897 h 2429668"/>
                <a:gd name="connsiteX5" fmla="*/ 1214834 w 2429668"/>
                <a:gd name="connsiteY5" fmla="*/ 0 h 2429668"/>
                <a:gd name="connsiteX6" fmla="*/ 2429668 w 2429668"/>
                <a:gd name="connsiteY6" fmla="*/ 1214834 h 2429668"/>
                <a:gd name="connsiteX7" fmla="*/ 1214834 w 2429668"/>
                <a:gd name="connsiteY7" fmla="*/ 2429668 h 2429668"/>
                <a:gd name="connsiteX8" fmla="*/ 0 w 2429668"/>
                <a:gd name="connsiteY8" fmla="*/ 1214834 h 2429668"/>
                <a:gd name="connsiteX9" fmla="*/ 1214834 w 2429668"/>
                <a:gd name="connsiteY9" fmla="*/ 0 h 242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668" h="2429668">
                  <a:moveTo>
                    <a:pt x="1214834" y="235897"/>
                  </a:moveTo>
                  <a:cubicBezTo>
                    <a:pt x="674182" y="235897"/>
                    <a:pt x="235897" y="674182"/>
                    <a:pt x="235897" y="1214834"/>
                  </a:cubicBezTo>
                  <a:cubicBezTo>
                    <a:pt x="235897" y="1755486"/>
                    <a:pt x="674182" y="2193771"/>
                    <a:pt x="1214834" y="2193771"/>
                  </a:cubicBezTo>
                  <a:cubicBezTo>
                    <a:pt x="1755486" y="2193771"/>
                    <a:pt x="2193771" y="1755486"/>
                    <a:pt x="2193771" y="1214834"/>
                  </a:cubicBezTo>
                  <a:cubicBezTo>
                    <a:pt x="2193771" y="674182"/>
                    <a:pt x="1755486" y="235897"/>
                    <a:pt x="1214834" y="235897"/>
                  </a:cubicBezTo>
                  <a:close/>
                  <a:moveTo>
                    <a:pt x="1214834" y="0"/>
                  </a:moveTo>
                  <a:cubicBezTo>
                    <a:pt x="1885768" y="0"/>
                    <a:pt x="2429668" y="543900"/>
                    <a:pt x="2429668" y="1214834"/>
                  </a:cubicBezTo>
                  <a:cubicBezTo>
                    <a:pt x="2429668" y="1885768"/>
                    <a:pt x="1885768" y="2429668"/>
                    <a:pt x="1214834" y="2429668"/>
                  </a:cubicBezTo>
                  <a:cubicBezTo>
                    <a:pt x="543900" y="2429668"/>
                    <a:pt x="0" y="1885768"/>
                    <a:pt x="0" y="1214834"/>
                  </a:cubicBezTo>
                  <a:cubicBezTo>
                    <a:pt x="0" y="543900"/>
                    <a:pt x="543900" y="0"/>
                    <a:pt x="1214834"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grpSp>
      <p:sp>
        <p:nvSpPr>
          <p:cNvPr id="92" name="TextBox 30"/>
          <p:cNvSpPr txBox="1"/>
          <p:nvPr/>
        </p:nvSpPr>
        <p:spPr>
          <a:xfrm>
            <a:off x="2360601" y="3153456"/>
            <a:ext cx="728462" cy="738664"/>
          </a:xfrm>
          <a:prstGeom prst="rect">
            <a:avLst/>
          </a:prstGeom>
          <a:noFill/>
        </p:spPr>
        <p:txBody>
          <a:bodyPr wrap="square" lIns="0" tIns="0" rIns="0" bIns="0" rtlCol="0">
            <a:spAutoFit/>
          </a:bodyPr>
          <a:lstStyle/>
          <a:p>
            <a:r>
              <a:rPr lang="en-US" altLang="zh-CN" sz="4800" spc="225" dirty="0">
                <a:solidFill>
                  <a:schemeClr val="tx2">
                    <a:lumMod val="40000"/>
                    <a:lumOff val="60000"/>
                  </a:schemeClr>
                </a:solidFill>
                <a:latin typeface="Arial" panose="020B0604020202020204" pitchFamily="34" charset="0"/>
                <a:ea typeface="微软雅黑" panose="020B0503020204020204" pitchFamily="34" charset="-122"/>
                <a:sym typeface="Arial" panose="020B0604020202020204" pitchFamily="34" charset="0"/>
              </a:rPr>
              <a:t>1</a:t>
            </a:r>
            <a:endParaRPr lang="en-US" altLang="zh-CN" sz="2800" spc="225" dirty="0">
              <a:solidFill>
                <a:schemeClr val="tx2">
                  <a:lumMod val="40000"/>
                  <a:lumOff val="6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3" name="组合 92"/>
          <p:cNvGrpSpPr/>
          <p:nvPr/>
        </p:nvGrpSpPr>
        <p:grpSpPr>
          <a:xfrm>
            <a:off x="1451850" y="2459780"/>
            <a:ext cx="2156487" cy="2156487"/>
            <a:chOff x="1766094" y="2627734"/>
            <a:chExt cx="2610644" cy="2610644"/>
          </a:xfrm>
        </p:grpSpPr>
        <p:sp>
          <p:nvSpPr>
            <p:cNvPr id="94" name="弧形 93"/>
            <p:cNvSpPr/>
            <p:nvPr/>
          </p:nvSpPr>
          <p:spPr>
            <a:xfrm>
              <a:off x="1928972" y="2790612"/>
              <a:ext cx="2284888" cy="2284888"/>
            </a:xfrm>
            <a:prstGeom prst="arc">
              <a:avLst>
                <a:gd name="adj1" fmla="val 16200000"/>
                <a:gd name="adj2" fmla="val 758092"/>
              </a:avLst>
            </a:prstGeom>
            <a:ln w="330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95" name="椭圆 94"/>
            <p:cNvSpPr/>
            <p:nvPr/>
          </p:nvSpPr>
          <p:spPr>
            <a:xfrm>
              <a:off x="1766094" y="2627734"/>
              <a:ext cx="2610644" cy="2610644"/>
            </a:xfrm>
            <a:prstGeom prst="ellipse">
              <a:avLst/>
            </a:prstGeom>
            <a:no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2" name="组合 101"/>
          <p:cNvGrpSpPr/>
          <p:nvPr/>
        </p:nvGrpSpPr>
        <p:grpSpPr>
          <a:xfrm>
            <a:off x="4928458" y="2459780"/>
            <a:ext cx="2092396" cy="2092396"/>
            <a:chOff x="1766094" y="2627734"/>
            <a:chExt cx="2610644" cy="2610644"/>
          </a:xfrm>
        </p:grpSpPr>
        <p:sp>
          <p:nvSpPr>
            <p:cNvPr id="103" name="椭圆 102"/>
            <p:cNvSpPr/>
            <p:nvPr/>
          </p:nvSpPr>
          <p:spPr>
            <a:xfrm>
              <a:off x="1766094" y="2627734"/>
              <a:ext cx="2610644" cy="2610644"/>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04" name="任意多边形 25"/>
            <p:cNvSpPr/>
            <p:nvPr/>
          </p:nvSpPr>
          <p:spPr>
            <a:xfrm>
              <a:off x="1856582" y="2717375"/>
              <a:ext cx="2429668" cy="2429668"/>
            </a:xfrm>
            <a:custGeom>
              <a:avLst/>
              <a:gdLst>
                <a:gd name="connsiteX0" fmla="*/ 1214834 w 2429668"/>
                <a:gd name="connsiteY0" fmla="*/ 235897 h 2429668"/>
                <a:gd name="connsiteX1" fmla="*/ 235897 w 2429668"/>
                <a:gd name="connsiteY1" fmla="*/ 1214834 h 2429668"/>
                <a:gd name="connsiteX2" fmla="*/ 1214834 w 2429668"/>
                <a:gd name="connsiteY2" fmla="*/ 2193771 h 2429668"/>
                <a:gd name="connsiteX3" fmla="*/ 2193771 w 2429668"/>
                <a:gd name="connsiteY3" fmla="*/ 1214834 h 2429668"/>
                <a:gd name="connsiteX4" fmla="*/ 1214834 w 2429668"/>
                <a:gd name="connsiteY4" fmla="*/ 235897 h 2429668"/>
                <a:gd name="connsiteX5" fmla="*/ 1214834 w 2429668"/>
                <a:gd name="connsiteY5" fmla="*/ 0 h 2429668"/>
                <a:gd name="connsiteX6" fmla="*/ 2429668 w 2429668"/>
                <a:gd name="connsiteY6" fmla="*/ 1214834 h 2429668"/>
                <a:gd name="connsiteX7" fmla="*/ 1214834 w 2429668"/>
                <a:gd name="connsiteY7" fmla="*/ 2429668 h 2429668"/>
                <a:gd name="connsiteX8" fmla="*/ 0 w 2429668"/>
                <a:gd name="connsiteY8" fmla="*/ 1214834 h 2429668"/>
                <a:gd name="connsiteX9" fmla="*/ 1214834 w 2429668"/>
                <a:gd name="connsiteY9" fmla="*/ 0 h 242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668" h="2429668">
                  <a:moveTo>
                    <a:pt x="1214834" y="235897"/>
                  </a:moveTo>
                  <a:cubicBezTo>
                    <a:pt x="674182" y="235897"/>
                    <a:pt x="235897" y="674182"/>
                    <a:pt x="235897" y="1214834"/>
                  </a:cubicBezTo>
                  <a:cubicBezTo>
                    <a:pt x="235897" y="1755486"/>
                    <a:pt x="674182" y="2193771"/>
                    <a:pt x="1214834" y="2193771"/>
                  </a:cubicBezTo>
                  <a:cubicBezTo>
                    <a:pt x="1755486" y="2193771"/>
                    <a:pt x="2193771" y="1755486"/>
                    <a:pt x="2193771" y="1214834"/>
                  </a:cubicBezTo>
                  <a:cubicBezTo>
                    <a:pt x="2193771" y="674182"/>
                    <a:pt x="1755486" y="235897"/>
                    <a:pt x="1214834" y="235897"/>
                  </a:cubicBezTo>
                  <a:close/>
                  <a:moveTo>
                    <a:pt x="1214834" y="0"/>
                  </a:moveTo>
                  <a:cubicBezTo>
                    <a:pt x="1885768" y="0"/>
                    <a:pt x="2429668" y="543900"/>
                    <a:pt x="2429668" y="1214834"/>
                  </a:cubicBezTo>
                  <a:cubicBezTo>
                    <a:pt x="2429668" y="1885768"/>
                    <a:pt x="1885768" y="2429668"/>
                    <a:pt x="1214834" y="2429668"/>
                  </a:cubicBezTo>
                  <a:cubicBezTo>
                    <a:pt x="543900" y="2429668"/>
                    <a:pt x="0" y="1885768"/>
                    <a:pt x="0" y="1214834"/>
                  </a:cubicBezTo>
                  <a:cubicBezTo>
                    <a:pt x="0" y="543900"/>
                    <a:pt x="543900" y="0"/>
                    <a:pt x="1214834"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grpSp>
      <p:sp>
        <p:nvSpPr>
          <p:cNvPr id="105" name="TextBox 30"/>
          <p:cNvSpPr txBox="1"/>
          <p:nvPr/>
        </p:nvSpPr>
        <p:spPr>
          <a:xfrm>
            <a:off x="5855142" y="3132402"/>
            <a:ext cx="692017" cy="738664"/>
          </a:xfrm>
          <a:prstGeom prst="rect">
            <a:avLst/>
          </a:prstGeom>
          <a:noFill/>
        </p:spPr>
        <p:txBody>
          <a:bodyPr wrap="square" lIns="0" tIns="0" rIns="0" bIns="0" rtlCol="0">
            <a:spAutoFit/>
          </a:bodyPr>
          <a:lstStyle/>
          <a:p>
            <a:r>
              <a:rPr lang="en-US" altLang="zh-CN" sz="4800" spc="225"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2</a:t>
            </a:r>
            <a:endParaRPr lang="en-US" altLang="zh-CN" sz="4800" spc="225"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6" name="组合 105"/>
          <p:cNvGrpSpPr/>
          <p:nvPr/>
        </p:nvGrpSpPr>
        <p:grpSpPr>
          <a:xfrm>
            <a:off x="4930363" y="2460415"/>
            <a:ext cx="2092396" cy="2092396"/>
            <a:chOff x="1766094" y="2627734"/>
            <a:chExt cx="2610644" cy="2610644"/>
          </a:xfrm>
        </p:grpSpPr>
        <p:sp>
          <p:nvSpPr>
            <p:cNvPr id="107" name="弧形 106"/>
            <p:cNvSpPr/>
            <p:nvPr/>
          </p:nvSpPr>
          <p:spPr>
            <a:xfrm>
              <a:off x="1928972" y="2790612"/>
              <a:ext cx="2284888" cy="2284888"/>
            </a:xfrm>
            <a:prstGeom prst="arc">
              <a:avLst>
                <a:gd name="adj1" fmla="val 16200000"/>
                <a:gd name="adj2" fmla="val 758092"/>
              </a:avLst>
            </a:prstGeom>
            <a:ln w="330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08" name="椭圆 107"/>
            <p:cNvSpPr/>
            <p:nvPr/>
          </p:nvSpPr>
          <p:spPr>
            <a:xfrm>
              <a:off x="1766094" y="2627734"/>
              <a:ext cx="2610644" cy="2610644"/>
            </a:xfrm>
            <a:prstGeom prst="ellipse">
              <a:avLst/>
            </a:prstGeom>
            <a:no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9" name="组合 108"/>
          <p:cNvGrpSpPr/>
          <p:nvPr/>
        </p:nvGrpSpPr>
        <p:grpSpPr>
          <a:xfrm>
            <a:off x="8555296" y="2429439"/>
            <a:ext cx="2112716" cy="2112716"/>
            <a:chOff x="1766094" y="2627734"/>
            <a:chExt cx="2610644" cy="2610644"/>
          </a:xfrm>
        </p:grpSpPr>
        <p:sp>
          <p:nvSpPr>
            <p:cNvPr id="110" name="椭圆 109"/>
            <p:cNvSpPr/>
            <p:nvPr/>
          </p:nvSpPr>
          <p:spPr>
            <a:xfrm>
              <a:off x="1766094" y="2627734"/>
              <a:ext cx="2610644" cy="2610644"/>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11" name="任意多边形 32"/>
            <p:cNvSpPr/>
            <p:nvPr/>
          </p:nvSpPr>
          <p:spPr>
            <a:xfrm>
              <a:off x="1856582" y="2718222"/>
              <a:ext cx="2429668" cy="2429668"/>
            </a:xfrm>
            <a:custGeom>
              <a:avLst/>
              <a:gdLst>
                <a:gd name="connsiteX0" fmla="*/ 1214834 w 2429668"/>
                <a:gd name="connsiteY0" fmla="*/ 235897 h 2429668"/>
                <a:gd name="connsiteX1" fmla="*/ 235897 w 2429668"/>
                <a:gd name="connsiteY1" fmla="*/ 1214834 h 2429668"/>
                <a:gd name="connsiteX2" fmla="*/ 1214834 w 2429668"/>
                <a:gd name="connsiteY2" fmla="*/ 2193771 h 2429668"/>
                <a:gd name="connsiteX3" fmla="*/ 2193771 w 2429668"/>
                <a:gd name="connsiteY3" fmla="*/ 1214834 h 2429668"/>
                <a:gd name="connsiteX4" fmla="*/ 1214834 w 2429668"/>
                <a:gd name="connsiteY4" fmla="*/ 235897 h 2429668"/>
                <a:gd name="connsiteX5" fmla="*/ 1214834 w 2429668"/>
                <a:gd name="connsiteY5" fmla="*/ 0 h 2429668"/>
                <a:gd name="connsiteX6" fmla="*/ 2429668 w 2429668"/>
                <a:gd name="connsiteY6" fmla="*/ 1214834 h 2429668"/>
                <a:gd name="connsiteX7" fmla="*/ 1214834 w 2429668"/>
                <a:gd name="connsiteY7" fmla="*/ 2429668 h 2429668"/>
                <a:gd name="connsiteX8" fmla="*/ 0 w 2429668"/>
                <a:gd name="connsiteY8" fmla="*/ 1214834 h 2429668"/>
                <a:gd name="connsiteX9" fmla="*/ 1214834 w 2429668"/>
                <a:gd name="connsiteY9" fmla="*/ 0 h 242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668" h="2429668">
                  <a:moveTo>
                    <a:pt x="1214834" y="235897"/>
                  </a:moveTo>
                  <a:cubicBezTo>
                    <a:pt x="674182" y="235897"/>
                    <a:pt x="235897" y="674182"/>
                    <a:pt x="235897" y="1214834"/>
                  </a:cubicBezTo>
                  <a:cubicBezTo>
                    <a:pt x="235897" y="1755486"/>
                    <a:pt x="674182" y="2193771"/>
                    <a:pt x="1214834" y="2193771"/>
                  </a:cubicBezTo>
                  <a:cubicBezTo>
                    <a:pt x="1755486" y="2193771"/>
                    <a:pt x="2193771" y="1755486"/>
                    <a:pt x="2193771" y="1214834"/>
                  </a:cubicBezTo>
                  <a:cubicBezTo>
                    <a:pt x="2193771" y="674182"/>
                    <a:pt x="1755486" y="235897"/>
                    <a:pt x="1214834" y="235897"/>
                  </a:cubicBezTo>
                  <a:close/>
                  <a:moveTo>
                    <a:pt x="1214834" y="0"/>
                  </a:moveTo>
                  <a:cubicBezTo>
                    <a:pt x="1885768" y="0"/>
                    <a:pt x="2429668" y="543900"/>
                    <a:pt x="2429668" y="1214834"/>
                  </a:cubicBezTo>
                  <a:cubicBezTo>
                    <a:pt x="2429668" y="1885768"/>
                    <a:pt x="1885768" y="2429668"/>
                    <a:pt x="1214834" y="2429668"/>
                  </a:cubicBezTo>
                  <a:cubicBezTo>
                    <a:pt x="543900" y="2429668"/>
                    <a:pt x="0" y="1885768"/>
                    <a:pt x="0" y="1214834"/>
                  </a:cubicBezTo>
                  <a:cubicBezTo>
                    <a:pt x="0" y="543900"/>
                    <a:pt x="543900" y="0"/>
                    <a:pt x="1214834"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grpSp>
      <p:sp>
        <p:nvSpPr>
          <p:cNvPr id="112" name="TextBox 30"/>
          <p:cNvSpPr txBox="1"/>
          <p:nvPr/>
        </p:nvSpPr>
        <p:spPr>
          <a:xfrm>
            <a:off x="9515134" y="3116465"/>
            <a:ext cx="592036" cy="738664"/>
          </a:xfrm>
          <a:prstGeom prst="rect">
            <a:avLst/>
          </a:prstGeom>
          <a:noFill/>
        </p:spPr>
        <p:txBody>
          <a:bodyPr wrap="square" lIns="0" tIns="0" rIns="0" bIns="0" rtlCol="0">
            <a:spAutoFit/>
          </a:bodyPr>
          <a:lstStyle/>
          <a:p>
            <a:r>
              <a:rPr lang="en-US" altLang="zh-CN" sz="4800" spc="225"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rPr>
              <a:t>3</a:t>
            </a:r>
            <a:endParaRPr lang="en-US" altLang="zh-CN" sz="4800" spc="225"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3" name="组合 112"/>
          <p:cNvGrpSpPr/>
          <p:nvPr/>
        </p:nvGrpSpPr>
        <p:grpSpPr>
          <a:xfrm>
            <a:off x="8557201" y="2430074"/>
            <a:ext cx="2112716" cy="2112716"/>
            <a:chOff x="1766094" y="2627734"/>
            <a:chExt cx="2610644" cy="2610644"/>
          </a:xfrm>
        </p:grpSpPr>
        <p:sp>
          <p:nvSpPr>
            <p:cNvPr id="114" name="弧形 113"/>
            <p:cNvSpPr/>
            <p:nvPr/>
          </p:nvSpPr>
          <p:spPr>
            <a:xfrm>
              <a:off x="1928972" y="2790612"/>
              <a:ext cx="2284888" cy="2284888"/>
            </a:xfrm>
            <a:prstGeom prst="arc">
              <a:avLst>
                <a:gd name="adj1" fmla="val 16200000"/>
                <a:gd name="adj2" fmla="val 3557642"/>
              </a:avLst>
            </a:prstGeom>
            <a:ln w="330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15" name="椭圆 114"/>
            <p:cNvSpPr/>
            <p:nvPr/>
          </p:nvSpPr>
          <p:spPr>
            <a:xfrm>
              <a:off x="1766094" y="2627734"/>
              <a:ext cx="2610644" cy="2610644"/>
            </a:xfrm>
            <a:prstGeom prst="ellipse">
              <a:avLst/>
            </a:prstGeom>
            <a:no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grpSp>
      <p:sp>
        <p:nvSpPr>
          <p:cNvPr id="2" name="标题占位符 1"/>
          <p:cNvSpPr txBox="1"/>
          <p:nvPr/>
        </p:nvSpPr>
        <p:spPr>
          <a:xfrm>
            <a:off x="1050660" y="90918"/>
            <a:ext cx="5435600" cy="541172"/>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defRPr/>
            </a:pPr>
            <a:r>
              <a:rPr lang="zh-CN" alt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原因分析——相关背景</a:t>
            </a:r>
            <a:endParaRPr lang="zh-CN" alt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5" name="组合 44"/>
          <p:cNvGrpSpPr/>
          <p:nvPr/>
        </p:nvGrpSpPr>
        <p:grpSpPr>
          <a:xfrm>
            <a:off x="203760" y="159728"/>
            <a:ext cx="725344" cy="619478"/>
            <a:chOff x="178632" y="159728"/>
            <a:chExt cx="725344" cy="619478"/>
          </a:xfrm>
        </p:grpSpPr>
        <p:sp>
          <p:nvSpPr>
            <p:cNvPr id="46" name="椭圆 45"/>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7" name="文本框 46"/>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02</a:t>
              </a:r>
              <a:endParaRPr kumimoji="0" lang="zh-CN" altLang="en-US" sz="16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8" name="椭圆 47"/>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3" name="文本框 2"/>
          <p:cNvSpPr txBox="1"/>
          <p:nvPr/>
        </p:nvSpPr>
        <p:spPr>
          <a:xfrm>
            <a:off x="851535" y="1042035"/>
            <a:ext cx="3021965" cy="398780"/>
          </a:xfrm>
          <a:prstGeom prst="rect">
            <a:avLst/>
          </a:prstGeom>
          <a:noFill/>
        </p:spPr>
        <p:txBody>
          <a:bodyPr wrap="square" rtlCol="0">
            <a:spAutoFit/>
          </a:bodyPr>
          <a:lstStyle/>
          <a:p>
            <a:pPr marL="285750" indent="-285750">
              <a:buFont typeface="Wingdings" panose="05000000000000000000" charset="0"/>
              <a:buChar char="l"/>
            </a:pPr>
            <a:r>
              <a:rPr lang="zh-CN" altLang="en-US" sz="2000">
                <a:latin typeface="Arial" panose="020B0604020202020204" pitchFamily="34" charset="0"/>
                <a:ea typeface="微软雅黑" panose="020B0503020204020204" pitchFamily="34" charset="-122"/>
                <a:sym typeface="Arial" panose="020B0604020202020204" pitchFamily="34" charset="0"/>
              </a:rPr>
              <a:t>兼职情况个人采访</a:t>
            </a: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8335010" y="5180153"/>
            <a:ext cx="2952115" cy="873957"/>
          </a:xfrm>
          <a:prstGeom prst="rect">
            <a:avLst/>
          </a:prstGeom>
          <a:noFill/>
        </p:spPr>
        <p:txBody>
          <a:bodyPr wrap="square" rtlCol="0">
            <a:spAutoFit/>
          </a:bodyPr>
          <a:lstStyle/>
          <a:p>
            <a:pPr algn="just">
              <a:lnSpc>
                <a:spcPct val="150000"/>
              </a:lnSpc>
            </a:pPr>
            <a:r>
              <a:rPr lang="zh-CN" altLang="en-US" b="1" dirty="0">
                <a:solidFill>
                  <a:srgbClr val="1B6299"/>
                </a:solidFill>
                <a:latin typeface="Arial" panose="020B0604020202020204" pitchFamily="34" charset="0"/>
                <a:ea typeface="微软雅黑" panose="020B0503020204020204" pitchFamily="34" charset="-122"/>
                <a:sym typeface="Arial" panose="020B0604020202020204" pitchFamily="34" charset="0"/>
              </a:rPr>
              <a:t>能够丰富自己的生活经验，拓展交际圈</a:t>
            </a:r>
            <a:endParaRPr lang="zh-CN" altLang="en-US" b="1" dirty="0">
              <a:solidFill>
                <a:srgbClr val="1B6299"/>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nvSpPr>
        <p:spPr>
          <a:xfrm>
            <a:off x="1077595" y="5150068"/>
            <a:ext cx="2952115" cy="873957"/>
          </a:xfrm>
          <a:prstGeom prst="rect">
            <a:avLst/>
          </a:prstGeom>
          <a:noFill/>
        </p:spPr>
        <p:txBody>
          <a:bodyPr wrap="square" rtlCol="0">
            <a:spAutoFit/>
          </a:bodyPr>
          <a:lstStyle/>
          <a:p>
            <a:pPr algn="just">
              <a:lnSpc>
                <a:spcPct val="150000"/>
              </a:lnSpc>
            </a:pPr>
            <a:r>
              <a:rPr lang="zh-CN" altLang="en-US" b="1" dirty="0">
                <a:solidFill>
                  <a:srgbClr val="1B6299"/>
                </a:solidFill>
                <a:latin typeface="Arial" panose="020B0604020202020204" pitchFamily="34" charset="0"/>
                <a:ea typeface="微软雅黑" panose="020B0503020204020204" pitchFamily="34" charset="-122"/>
                <a:sym typeface="Arial" panose="020B0604020202020204" pitchFamily="34" charset="0"/>
              </a:rPr>
              <a:t>能消灭大学时期部分的浪漫主义和理想主义色彩</a:t>
            </a:r>
            <a:endParaRPr lang="zh-CN" altLang="en-US" b="1" dirty="0">
              <a:solidFill>
                <a:srgbClr val="1B6299"/>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4781707" y="5296487"/>
            <a:ext cx="2952115" cy="368300"/>
          </a:xfrm>
          <a:prstGeom prst="rect">
            <a:avLst/>
          </a:prstGeom>
          <a:noFill/>
        </p:spPr>
        <p:txBody>
          <a:bodyPr wrap="square" rtlCol="0">
            <a:spAutoFit/>
          </a:bodyPr>
          <a:lstStyle/>
          <a:p>
            <a:r>
              <a:rPr lang="zh-CN" altLang="en-US" b="1" dirty="0">
                <a:solidFill>
                  <a:srgbClr val="1B6299"/>
                </a:solidFill>
                <a:latin typeface="Arial" panose="020B0604020202020204" pitchFamily="34" charset="0"/>
                <a:ea typeface="微软雅黑" panose="020B0503020204020204" pitchFamily="34" charset="-122"/>
                <a:sym typeface="Arial" panose="020B0604020202020204" pitchFamily="34" charset="0"/>
              </a:rPr>
              <a:t>能锻炼自己的独立性</a:t>
            </a:r>
            <a:endParaRPr lang="zh-CN" altLang="en-US" b="1" dirty="0">
              <a:solidFill>
                <a:srgbClr val="1B6299"/>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文本框 40"/>
          <p:cNvSpPr txBox="1"/>
          <p:nvPr/>
        </p:nvSpPr>
        <p:spPr>
          <a:xfrm>
            <a:off x="4695347" y="876143"/>
            <a:ext cx="6343335" cy="11568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zh-CN" altLang="zh-CN" sz="1600" kern="100" dirty="0">
                <a:solidFill>
                  <a:schemeClr val="tx1">
                    <a:lumMod val="65000"/>
                    <a:lumOff val="35000"/>
                  </a:schemeClr>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某工科学院的付同学来自甘肃省一个偏远村庄，进入大学后了解到某公益组织专注于教育助成与教育助学，他进入该组织做了三年兼职。</a:t>
            </a:r>
            <a:endParaRPr lang="en-US" altLang="zh-CN" sz="1600" kern="100" dirty="0">
              <a:solidFill>
                <a:schemeClr val="tx1">
                  <a:lumMod val="65000"/>
                  <a:lumOff val="35000"/>
                </a:schemeClr>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algn="just">
              <a:lnSpc>
                <a:spcPct val="150000"/>
              </a:lnSpc>
            </a:pPr>
            <a:r>
              <a:rPr lang="zh-CN" altLang="zh-CN" sz="1600" b="1" kern="100" dirty="0">
                <a:solidFill>
                  <a:schemeClr val="tx1">
                    <a:lumMod val="65000"/>
                    <a:lumOff val="35000"/>
                  </a:schemeClr>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大学期间参加兼职工作，他认为有以下几个重要的意义：</a:t>
            </a:r>
            <a:endParaRPr lang="zh-CN" altLang="zh-CN" sz="1600" b="1" kern="100" dirty="0">
              <a:solidFill>
                <a:schemeClr val="tx1">
                  <a:lumMod val="65000"/>
                  <a:lumOff val="35000"/>
                </a:schemeClr>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Tree>
    <p:custDataLst>
      <p:tags r:id="rId2"/>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8729026" y="6583649"/>
            <a:ext cx="2893741"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30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Tsinghua University of China</a:t>
            </a:r>
            <a:endParaRPr kumimoji="0" lang="zh-CN" altLang="en-US" sz="1000" b="0" i="0" u="none" strike="noStrike" kern="1200" cap="none" spc="30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2" name="文本框 61"/>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自强不息 厚德载物</a:t>
            </a:r>
            <a:endParaRPr kumimoji="0" lang="zh-CN" altLang="en-US" sz="10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4" name="矩形 63"/>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6" name="文本框 65"/>
          <p:cNvSpPr txBox="1"/>
          <p:nvPr/>
        </p:nvSpPr>
        <p:spPr>
          <a:xfrm>
            <a:off x="594090" y="6583649"/>
            <a:ext cx="2031325" cy="246221"/>
          </a:xfrm>
          <a:prstGeom prst="rect">
            <a:avLst/>
          </a:prstGeom>
          <a:noFill/>
        </p:spPr>
        <p:txBody>
          <a:bodyPr wrap="none" rtlCol="0">
            <a:spAutoFit/>
          </a:bodyPr>
          <a:lstStyle/>
          <a:p>
            <a:pPr lvl="0">
              <a:defRPr/>
            </a:pPr>
            <a:r>
              <a:rPr lang="zh-CN" altLang="en-US" sz="1000" spc="600" dirty="0">
                <a:solidFill>
                  <a:prstClr val="white"/>
                </a:solidFill>
                <a:latin typeface="Arial" panose="020B0604020202020204" pitchFamily="34" charset="0"/>
                <a:ea typeface="微软雅黑" panose="020B0503020204020204" pitchFamily="34" charset="-122"/>
                <a:sym typeface="Arial" panose="020B0604020202020204" pitchFamily="34" charset="0"/>
              </a:rPr>
              <a:t>知行合一、经世致用</a:t>
            </a:r>
            <a:endParaRPr kumimoji="0" lang="zh-CN" altLang="en-US" sz="10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8" name="文本框 67"/>
          <p:cNvSpPr txBox="1"/>
          <p:nvPr/>
        </p:nvSpPr>
        <p:spPr>
          <a:xfrm>
            <a:off x="9137792" y="6583649"/>
            <a:ext cx="2484975" cy="246221"/>
          </a:xfrm>
          <a:prstGeom prst="rect">
            <a:avLst/>
          </a:prstGeom>
          <a:noFill/>
        </p:spPr>
        <p:txBody>
          <a:bodyPr wrap="none" rtlCol="0">
            <a:spAutoFit/>
          </a:bodyPr>
          <a:lstStyle/>
          <a:p>
            <a:pPr lvl="0" algn="r">
              <a:defRPr/>
            </a:pPr>
            <a:r>
              <a:rPr lang="en-US" altLang="zh-CN" sz="1000" spc="30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Central South University</a:t>
            </a:r>
            <a:endParaRPr kumimoji="0" lang="zh-CN" altLang="en-US" sz="1000" b="0" i="0" u="none" strike="noStrike" kern="1200" cap="none" spc="30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69" name="直接连接符 68"/>
          <p:cNvCxnSpPr/>
          <p:nvPr/>
        </p:nvCxnSpPr>
        <p:spPr>
          <a:xfrm>
            <a:off x="660400" y="760413"/>
            <a:ext cx="10858500" cy="0"/>
          </a:xfrm>
          <a:prstGeom prst="line">
            <a:avLst/>
          </a:prstGeom>
          <a:noFill/>
          <a:ln w="22225" cap="flat" cmpd="sng" algn="ctr">
            <a:solidFill>
              <a:srgbClr val="1C6299"/>
            </a:solidFill>
            <a:prstDash val="solid"/>
            <a:miter lim="800000"/>
          </a:ln>
          <a:effectLst/>
        </p:spPr>
      </p:cxnSp>
      <p:grpSp>
        <p:nvGrpSpPr>
          <p:cNvPr id="70" name="组合 69"/>
          <p:cNvGrpSpPr/>
          <p:nvPr/>
        </p:nvGrpSpPr>
        <p:grpSpPr>
          <a:xfrm>
            <a:off x="203760" y="159728"/>
            <a:ext cx="725344" cy="619478"/>
            <a:chOff x="178632" y="159728"/>
            <a:chExt cx="725344" cy="619478"/>
          </a:xfrm>
        </p:grpSpPr>
        <p:sp>
          <p:nvSpPr>
            <p:cNvPr id="71" name="椭圆 70"/>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2" name="文本框 71"/>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02</a:t>
              </a:r>
              <a:endParaRPr kumimoji="0" lang="zh-CN" altLang="en-US" sz="16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3" name="椭圆 72"/>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pic>
        <p:nvPicPr>
          <p:cNvPr id="74" name="图片 7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24913" y="176378"/>
            <a:ext cx="1897854" cy="555905"/>
          </a:xfrm>
          <a:prstGeom prst="rect">
            <a:avLst/>
          </a:prstGeom>
        </p:spPr>
      </p:pic>
      <p:sp>
        <p:nvSpPr>
          <p:cNvPr id="2" name="标题占位符 1"/>
          <p:cNvSpPr txBox="1"/>
          <p:nvPr/>
        </p:nvSpPr>
        <p:spPr>
          <a:xfrm>
            <a:off x="1050660" y="90918"/>
            <a:ext cx="5435600" cy="541172"/>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zh-CN" altLang="en-US" sz="2400" b="1" dirty="0">
                <a:solidFill>
                  <a:sysClr val="windowText" lastClr="000000"/>
                </a:solidFill>
                <a:uFillTx/>
                <a:latin typeface="Arial" panose="020B0604020202020204" pitchFamily="34" charset="0"/>
                <a:ea typeface="微软雅黑" panose="020B0503020204020204" pitchFamily="34" charset="-122"/>
                <a:sym typeface="Arial" panose="020B0604020202020204" pitchFamily="34" charset="0"/>
              </a:rPr>
              <a:t>原因分析</a:t>
            </a:r>
            <a:r>
              <a:rPr lang="en-US" altLang="zh-CN" sz="2400" b="1" dirty="0">
                <a:solidFill>
                  <a:sysClr val="windowText" lastClr="000000"/>
                </a:solidFill>
                <a:uFillTx/>
                <a:latin typeface="Arial" panose="020B0604020202020204" pitchFamily="34" charset="0"/>
                <a:ea typeface="微软雅黑" panose="020B0503020204020204" pitchFamily="34" charset="-122"/>
                <a:sym typeface="Arial" panose="020B0604020202020204" pitchFamily="34" charset="0"/>
              </a:rPr>
              <a:t>——</a:t>
            </a:r>
            <a:r>
              <a:rPr lang="zh-CN" altLang="en-US" sz="2400" b="1" dirty="0">
                <a:solidFill>
                  <a:sysClr val="windowText" lastClr="000000"/>
                </a:solidFill>
                <a:uFillTx/>
                <a:latin typeface="Arial" panose="020B0604020202020204" pitchFamily="34" charset="0"/>
                <a:ea typeface="微软雅黑" panose="020B0503020204020204" pitchFamily="34" charset="-122"/>
                <a:sym typeface="Arial" panose="020B0604020202020204" pitchFamily="34" charset="0"/>
              </a:rPr>
              <a:t>大学生兼职的利弊分析</a:t>
            </a:r>
            <a:endParaRPr lang="zh-CN" altLang="en-US" sz="2400" b="1" dirty="0">
              <a:solidFill>
                <a:sysClr val="windowText" lastClr="000000"/>
              </a:solidFill>
              <a:uFillTx/>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custDataLst>
              <p:tags r:id="rId2"/>
            </p:custDataLst>
          </p:nvPr>
        </p:nvSpPr>
        <p:spPr>
          <a:xfrm>
            <a:off x="6731822" y="2154129"/>
            <a:ext cx="624840" cy="624840"/>
          </a:xfrm>
          <a:prstGeom prst="rect">
            <a:avLst/>
          </a:prstGeom>
          <a:solidFill>
            <a:srgbClr val="5B9BD5"/>
          </a:solidFill>
          <a:ln w="19050">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p:cNvSpPr/>
          <p:nvPr>
            <p:custDataLst>
              <p:tags r:id="rId3"/>
            </p:custDataLst>
          </p:nvPr>
        </p:nvSpPr>
        <p:spPr>
          <a:xfrm>
            <a:off x="1628625" y="2154129"/>
            <a:ext cx="624840" cy="624840"/>
          </a:xfrm>
          <a:prstGeom prst="rect">
            <a:avLst/>
          </a:prstGeom>
          <a:solidFill>
            <a:srgbClr val="5B9BD5"/>
          </a:solidFill>
          <a:ln w="19050">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custDataLst>
              <p:tags r:id="rId4"/>
            </p:custDataLst>
          </p:nvPr>
        </p:nvSpPr>
        <p:spPr>
          <a:xfrm>
            <a:off x="6956590" y="2352730"/>
            <a:ext cx="3148188" cy="3176510"/>
          </a:xfrm>
          <a:prstGeom prst="rect">
            <a:avLst/>
          </a:prstGeom>
          <a:solidFill>
            <a:sysClr val="window" lastClr="FFFFFF"/>
          </a:solidFill>
          <a:ln w="19050">
            <a:solidFill>
              <a:srgbClr val="5B9BD5"/>
            </a:solidFill>
          </a:ln>
          <a:effectLst>
            <a:outerShdw blurRad="50800" dist="38100" dir="5400000" algn="t" rotWithShape="0">
              <a:prstClr val="black">
                <a:alpha val="10000"/>
              </a:prstClr>
            </a:outerShdw>
          </a:effectLst>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p:cNvSpPr/>
          <p:nvPr>
            <p:custDataLst>
              <p:tags r:id="rId5"/>
            </p:custDataLst>
          </p:nvPr>
        </p:nvSpPr>
        <p:spPr>
          <a:xfrm>
            <a:off x="1848463" y="2352730"/>
            <a:ext cx="3148188" cy="3176510"/>
          </a:xfrm>
          <a:prstGeom prst="rect">
            <a:avLst/>
          </a:prstGeom>
          <a:solidFill>
            <a:sysClr val="window" lastClr="FFFFFF"/>
          </a:solidFill>
          <a:ln w="19050">
            <a:solidFill>
              <a:srgbClr val="5B9BD5"/>
            </a:solidFill>
          </a:ln>
          <a:effectLst>
            <a:outerShdw blurRad="50800" dist="38100" dir="5400000" algn="t" rotWithShape="0">
              <a:prstClr val="black">
                <a:alpha val="10000"/>
              </a:prstClr>
            </a:outerShdw>
          </a:effectLst>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9"/>
          <p:cNvSpPr txBox="1"/>
          <p:nvPr>
            <p:custDataLst>
              <p:tags r:id="rId6"/>
            </p:custDataLst>
          </p:nvPr>
        </p:nvSpPr>
        <p:spPr>
          <a:xfrm>
            <a:off x="2033270" y="2353310"/>
            <a:ext cx="2836545" cy="3176270"/>
          </a:xfrm>
          <a:prstGeom prst="rect">
            <a:avLst/>
          </a:prstGeom>
          <a:noFill/>
          <a:ln>
            <a:noFill/>
          </a:ln>
        </p:spPr>
        <p:txBody>
          <a:bodyPr wrap="square" rtlCol="0" anchor="ctr">
            <a:normAutofit fontScale="97500" lnSpcReduction="10000"/>
          </a:bodyPr>
          <a:lstStyle/>
          <a:p>
            <a:pPr marL="285750" lvl="0" indent="-285750">
              <a:lnSpc>
                <a:spcPct val="150000"/>
              </a:lnSpc>
              <a:spcAft>
                <a:spcPts val="1000"/>
              </a:spcAft>
              <a:buFont typeface="Wingdings" panose="05000000000000000000" charset="0"/>
              <a:buChar char="u"/>
              <a:defRPr/>
            </a:pPr>
            <a:r>
              <a:rPr lang="zh-CN" altLang="en-US" sz="1600" u="none" strike="noStrike" spc="150" baseline="0" dirty="0">
                <a:solidFill>
                  <a:sysClr val="windowText" lastClr="000000">
                    <a:lumMod val="75000"/>
                    <a:lumOff val="25000"/>
                  </a:sysClr>
                </a:solidFill>
                <a:uLnTx/>
                <a:uFillTx/>
                <a:latin typeface="Arial" panose="020B0604020202020204" pitchFamily="34" charset="0"/>
                <a:ea typeface="微软雅黑" panose="020B0503020204020204" pitchFamily="34" charset="-122"/>
                <a:sym typeface="Arial" panose="020B0604020202020204" pitchFamily="34" charset="0"/>
              </a:rPr>
              <a:t>提升大学生的综合能力、丰富人生阅历</a:t>
            </a:r>
            <a:endParaRPr lang="zh-CN" altLang="en-US" sz="1600" u="none" strike="noStrike" spc="150" baseline="0" dirty="0">
              <a:solidFill>
                <a:sysClr val="windowText" lastClr="000000">
                  <a:lumMod val="75000"/>
                  <a:lumOff val="25000"/>
                </a:sysClr>
              </a:solidFill>
              <a:uLnTx/>
              <a:uFillTx/>
              <a:latin typeface="Arial" panose="020B0604020202020204" pitchFamily="34" charset="0"/>
              <a:ea typeface="微软雅黑" panose="020B0503020204020204" pitchFamily="34" charset="-122"/>
              <a:sym typeface="Arial" panose="020B0604020202020204" pitchFamily="34" charset="0"/>
            </a:endParaRPr>
          </a:p>
          <a:p>
            <a:pPr marL="285750" lvl="0" indent="-285750">
              <a:lnSpc>
                <a:spcPct val="150000"/>
              </a:lnSpc>
              <a:spcAft>
                <a:spcPts val="1000"/>
              </a:spcAft>
              <a:buFont typeface="Wingdings" panose="05000000000000000000" charset="0"/>
              <a:buChar char="u"/>
              <a:defRPr/>
            </a:pPr>
            <a:r>
              <a:rPr lang="zh-CN" altLang="en-US" sz="1600" u="none" strike="noStrike" spc="150" baseline="0" dirty="0">
                <a:solidFill>
                  <a:sysClr val="windowText" lastClr="000000">
                    <a:lumMod val="75000"/>
                    <a:lumOff val="25000"/>
                  </a:sysClr>
                </a:solidFill>
                <a:uLnTx/>
                <a:uFillTx/>
                <a:latin typeface="Arial" panose="020B0604020202020204" pitchFamily="34" charset="0"/>
                <a:ea typeface="微软雅黑" panose="020B0503020204020204" pitchFamily="34" charset="-122"/>
                <a:sym typeface="Arial" panose="020B0604020202020204" pitchFamily="34" charset="0"/>
              </a:rPr>
              <a:t>减轻家庭经济负担、促进个人经济独立</a:t>
            </a:r>
            <a:endParaRPr lang="zh-CN" altLang="en-US" sz="1600" u="none" strike="noStrike" spc="150" baseline="0" dirty="0">
              <a:solidFill>
                <a:sysClr val="windowText" lastClr="000000">
                  <a:lumMod val="75000"/>
                  <a:lumOff val="25000"/>
                </a:sysClr>
              </a:solidFill>
              <a:uLnTx/>
              <a:uFillTx/>
              <a:latin typeface="Arial" panose="020B0604020202020204" pitchFamily="34" charset="0"/>
              <a:ea typeface="微软雅黑" panose="020B0503020204020204" pitchFamily="34" charset="-122"/>
              <a:sym typeface="Arial" panose="020B0604020202020204" pitchFamily="34" charset="0"/>
            </a:endParaRPr>
          </a:p>
          <a:p>
            <a:pPr marL="285750" lvl="0" indent="-285750">
              <a:lnSpc>
                <a:spcPct val="150000"/>
              </a:lnSpc>
              <a:spcAft>
                <a:spcPts val="1000"/>
              </a:spcAft>
              <a:buFont typeface="Wingdings" panose="05000000000000000000" charset="0"/>
              <a:buChar char="u"/>
              <a:defRPr/>
            </a:pPr>
            <a:r>
              <a:rPr lang="zh-CN" altLang="en-US" sz="1600" u="none" strike="noStrike" spc="150" baseline="0" dirty="0">
                <a:solidFill>
                  <a:sysClr val="windowText" lastClr="000000">
                    <a:lumMod val="75000"/>
                    <a:lumOff val="25000"/>
                  </a:sysClr>
                </a:solidFill>
                <a:uLnTx/>
                <a:uFillTx/>
                <a:latin typeface="Arial" panose="020B0604020202020204" pitchFamily="34" charset="0"/>
                <a:ea typeface="微软雅黑" panose="020B0503020204020204" pitchFamily="34" charset="-122"/>
                <a:sym typeface="Arial" panose="020B0604020202020204" pitchFamily="34" charset="0"/>
              </a:rPr>
              <a:t>有利于大学生提前适应社会、积累社会经验</a:t>
            </a:r>
            <a:endParaRPr lang="zh-CN" altLang="en-US" sz="1600" u="none" strike="noStrike" spc="150" baseline="0" dirty="0">
              <a:solidFill>
                <a:sysClr val="windowText" lastClr="000000">
                  <a:lumMod val="75000"/>
                  <a:lumOff val="25000"/>
                </a:sysClr>
              </a:solidFill>
              <a:uLnTx/>
              <a:uFillTx/>
              <a:latin typeface="Arial" panose="020B0604020202020204" pitchFamily="34" charset="0"/>
              <a:ea typeface="微软雅黑" panose="020B0503020204020204" pitchFamily="34" charset="-122"/>
              <a:sym typeface="Arial" panose="020B0604020202020204" pitchFamily="34" charset="0"/>
            </a:endParaRPr>
          </a:p>
          <a:p>
            <a:pPr marL="285750" lvl="0" indent="-285750">
              <a:lnSpc>
                <a:spcPct val="150000"/>
              </a:lnSpc>
              <a:spcAft>
                <a:spcPts val="1000"/>
              </a:spcAft>
              <a:buFont typeface="Wingdings" panose="05000000000000000000" charset="0"/>
              <a:buChar char="u"/>
              <a:defRPr/>
            </a:pPr>
            <a:r>
              <a:rPr lang="zh-CN" altLang="en-US" sz="1600" u="none" strike="noStrike" spc="150" baseline="0" dirty="0">
                <a:solidFill>
                  <a:sysClr val="windowText" lastClr="000000">
                    <a:lumMod val="75000"/>
                    <a:lumOff val="25000"/>
                  </a:sysClr>
                </a:solidFill>
                <a:uLnTx/>
                <a:uFillTx/>
                <a:latin typeface="Arial" panose="020B0604020202020204" pitchFamily="34" charset="0"/>
                <a:ea typeface="微软雅黑" panose="020B0503020204020204" pitchFamily="34" charset="-122"/>
                <a:sym typeface="Arial" panose="020B0604020202020204" pitchFamily="34" charset="0"/>
              </a:rPr>
              <a:t>有助于大学生确立职业目标、坚定价值追求</a:t>
            </a:r>
            <a:endParaRPr lang="zh-CN" altLang="en-US" sz="1600" u="none" strike="noStrike" spc="150" baseline="0" dirty="0">
              <a:solidFill>
                <a:sysClr val="windowText" lastClr="000000">
                  <a:lumMod val="75000"/>
                  <a:lumOff val="25000"/>
                </a:sysClr>
              </a:solidFill>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6" name="文本框 25"/>
          <p:cNvSpPr txBox="1"/>
          <p:nvPr>
            <p:custDataLst>
              <p:tags r:id="rId7"/>
            </p:custDataLst>
          </p:nvPr>
        </p:nvSpPr>
        <p:spPr>
          <a:xfrm>
            <a:off x="7143115" y="2353310"/>
            <a:ext cx="2864485" cy="3075305"/>
          </a:xfrm>
          <a:prstGeom prst="rect">
            <a:avLst/>
          </a:prstGeom>
          <a:noFill/>
          <a:ln>
            <a:noFill/>
          </a:ln>
        </p:spPr>
        <p:txBody>
          <a:bodyPr wrap="square" rtlCol="0" anchor="ctr">
            <a:normAutofit/>
          </a:bodyPr>
          <a:lstStyle/>
          <a:p>
            <a:pPr marL="285750" marR="0" lvl="0" indent="-285750" algn="l" defTabSz="914400" rtl="0" eaLnBrk="1" fontAlgn="auto" latinLnBrk="0" hangingPunct="1">
              <a:lnSpc>
                <a:spcPct val="150000"/>
              </a:lnSpc>
              <a:spcBef>
                <a:spcPts val="0"/>
              </a:spcBef>
              <a:spcAft>
                <a:spcPts val="1000"/>
              </a:spcAft>
              <a:buClrTx/>
              <a:buSzTx/>
              <a:buFont typeface="Wingdings" panose="05000000000000000000" charset="0"/>
              <a:buChar char="u"/>
              <a:defRPr/>
            </a:pPr>
            <a:r>
              <a:rPr lang="en-US" altLang="zh-CN" sz="1600" spc="150" dirty="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可能浪费业余时间，影响学习主业</a:t>
            </a:r>
            <a:endParaRPr lang="en-US" altLang="zh-CN" sz="1600" spc="150" dirty="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endParaRPr>
          </a:p>
          <a:p>
            <a:pPr marL="285750" marR="0" lvl="0" indent="-285750" algn="l" defTabSz="914400" rtl="0" eaLnBrk="1" fontAlgn="auto" latinLnBrk="0" hangingPunct="1">
              <a:lnSpc>
                <a:spcPct val="150000"/>
              </a:lnSpc>
              <a:spcBef>
                <a:spcPts val="0"/>
              </a:spcBef>
              <a:spcAft>
                <a:spcPts val="1000"/>
              </a:spcAft>
              <a:buClrTx/>
              <a:buSzTx/>
              <a:buFont typeface="Wingdings" panose="05000000000000000000" charset="0"/>
              <a:buChar char="u"/>
              <a:defRPr/>
            </a:pPr>
            <a:r>
              <a:rPr lang="en-US" altLang="zh-CN" sz="1600" spc="150" dirty="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容易上当受骗，遭受不法侵害</a:t>
            </a:r>
            <a:endParaRPr lang="en-US" altLang="zh-CN" sz="1600" spc="150" dirty="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endParaRPr>
          </a:p>
          <a:p>
            <a:pPr marL="285750" marR="0" lvl="0" indent="-285750" algn="l" defTabSz="914400" rtl="0" eaLnBrk="1" fontAlgn="auto" latinLnBrk="0" hangingPunct="1">
              <a:lnSpc>
                <a:spcPct val="150000"/>
              </a:lnSpc>
              <a:spcBef>
                <a:spcPts val="0"/>
              </a:spcBef>
              <a:spcAft>
                <a:spcPts val="1000"/>
              </a:spcAft>
              <a:buClrTx/>
              <a:buSzTx/>
              <a:buFont typeface="Wingdings" panose="05000000000000000000" charset="0"/>
              <a:buChar char="u"/>
              <a:defRPr/>
            </a:pPr>
            <a:r>
              <a:rPr lang="en-US" altLang="zh-CN" sz="1600" spc="150" dirty="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过度社会化，危害校园关系</a:t>
            </a:r>
            <a:endParaRPr lang="en-US" altLang="zh-CN" sz="1600" spc="150" dirty="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custDataLst>
              <p:tags r:id="rId8"/>
            </p:custDataLst>
          </p:nvPr>
        </p:nvSpPr>
        <p:spPr>
          <a:xfrm>
            <a:off x="9920620" y="5313139"/>
            <a:ext cx="364482" cy="364482"/>
          </a:xfrm>
          <a:prstGeom prst="rect">
            <a:avLst/>
          </a:prstGeom>
          <a:solidFill>
            <a:srgbClr val="5B9BD5"/>
          </a:solidFill>
          <a:ln w="19050">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30"/>
          <p:cNvSpPr/>
          <p:nvPr>
            <p:custDataLst>
              <p:tags r:id="rId9"/>
            </p:custDataLst>
          </p:nvPr>
        </p:nvSpPr>
        <p:spPr>
          <a:xfrm>
            <a:off x="4817423" y="5313139"/>
            <a:ext cx="364482" cy="364482"/>
          </a:xfrm>
          <a:prstGeom prst="rect">
            <a:avLst/>
          </a:prstGeom>
          <a:solidFill>
            <a:srgbClr val="5B9BD5"/>
          </a:solidFill>
          <a:ln w="19050">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nvSpPr>
        <p:spPr>
          <a:xfrm>
            <a:off x="1848485" y="1296035"/>
            <a:ext cx="3021330" cy="521970"/>
          </a:xfrm>
          <a:prstGeom prst="rect">
            <a:avLst/>
          </a:prstGeom>
          <a:noFill/>
        </p:spPr>
        <p:txBody>
          <a:bodyPr wrap="square" rtlCol="0">
            <a:spAutoFit/>
          </a:bodyPr>
          <a:lstStyle/>
          <a:p>
            <a:pPr algn="ctr"/>
            <a:r>
              <a:rPr lang="zh-CN" altLang="en-US" sz="2800" dirty="0">
                <a:solidFill>
                  <a:schemeClr val="accent4"/>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sym typeface="Arial" panose="020B0604020202020204" pitchFamily="34" charset="0"/>
              </a:rPr>
              <a:t>有利方面</a:t>
            </a:r>
            <a:endParaRPr lang="zh-CN" altLang="en-US" sz="2800" dirty="0">
              <a:solidFill>
                <a:schemeClr val="accent4"/>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3" name="文本框 32"/>
          <p:cNvSpPr txBox="1"/>
          <p:nvPr/>
        </p:nvSpPr>
        <p:spPr>
          <a:xfrm>
            <a:off x="6956425" y="1296035"/>
            <a:ext cx="3021330" cy="521970"/>
          </a:xfrm>
          <a:prstGeom prst="rect">
            <a:avLst/>
          </a:prstGeom>
          <a:noFill/>
        </p:spPr>
        <p:txBody>
          <a:bodyPr wrap="square" rtlCol="0">
            <a:spAutoFit/>
          </a:bodyPr>
          <a:lstStyle/>
          <a:p>
            <a:pPr algn="ctr"/>
            <a:r>
              <a:rPr lang="zh-CN" altLang="en-US" sz="2800">
                <a:solidFill>
                  <a:schemeClr val="accent4"/>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sym typeface="Arial" panose="020B0604020202020204" pitchFamily="34" charset="0"/>
              </a:rPr>
              <a:t>不利方面</a:t>
            </a:r>
            <a:endParaRPr lang="zh-CN" altLang="en-US" sz="2800">
              <a:solidFill>
                <a:schemeClr val="accent4"/>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Tree>
    <p:custDataLst>
      <p:tags r:id="rId10"/>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直接连接符 50"/>
          <p:cNvCxnSpPr/>
          <p:nvPr/>
        </p:nvCxnSpPr>
        <p:spPr>
          <a:xfrm>
            <a:off x="660400" y="760413"/>
            <a:ext cx="10858500" cy="0"/>
          </a:xfrm>
          <a:prstGeom prst="line">
            <a:avLst/>
          </a:prstGeom>
          <a:noFill/>
          <a:ln w="22225" cap="flat" cmpd="sng" algn="ctr">
            <a:solidFill>
              <a:srgbClr val="1C6299"/>
            </a:solidFill>
            <a:prstDash val="solid"/>
            <a:miter lim="800000"/>
          </a:ln>
          <a:effectLst/>
        </p:spPr>
      </p:cxnSp>
      <p:sp>
        <p:nvSpPr>
          <p:cNvPr id="59" name="文本框 58"/>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自强不息 厚德载物</a:t>
            </a:r>
            <a:endParaRPr kumimoji="0" lang="zh-CN" altLang="en-US" sz="10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pic>
        <p:nvPicPr>
          <p:cNvPr id="61" name="图片 6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24913" y="176378"/>
            <a:ext cx="1897854" cy="555905"/>
          </a:xfrm>
          <a:prstGeom prst="rect">
            <a:avLst/>
          </a:prstGeom>
        </p:spPr>
      </p:pic>
      <p:sp>
        <p:nvSpPr>
          <p:cNvPr id="62" name="矩形 61"/>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3" name="文本框 62"/>
          <p:cNvSpPr txBox="1"/>
          <p:nvPr/>
        </p:nvSpPr>
        <p:spPr>
          <a:xfrm>
            <a:off x="594090" y="6583649"/>
            <a:ext cx="2031325" cy="246221"/>
          </a:xfrm>
          <a:prstGeom prst="rect">
            <a:avLst/>
          </a:prstGeom>
          <a:noFill/>
        </p:spPr>
        <p:txBody>
          <a:bodyPr wrap="none" rtlCol="0">
            <a:spAutoFit/>
          </a:bodyPr>
          <a:lstStyle/>
          <a:p>
            <a:pPr lvl="0">
              <a:defRPr/>
            </a:pPr>
            <a:r>
              <a:rPr lang="zh-CN" altLang="en-US" sz="1000" spc="600" dirty="0">
                <a:solidFill>
                  <a:prstClr val="white"/>
                </a:solidFill>
                <a:latin typeface="Arial" panose="020B0604020202020204" pitchFamily="34" charset="0"/>
                <a:ea typeface="微软雅黑" panose="020B0503020204020204" pitchFamily="34" charset="-122"/>
                <a:sym typeface="Arial" panose="020B0604020202020204" pitchFamily="34" charset="0"/>
              </a:rPr>
              <a:t>知行合一、经世致用</a:t>
            </a:r>
            <a:endParaRPr kumimoji="0" lang="zh-CN" altLang="en-US" sz="10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4" name="文本框 63"/>
          <p:cNvSpPr txBox="1"/>
          <p:nvPr/>
        </p:nvSpPr>
        <p:spPr>
          <a:xfrm>
            <a:off x="9137792" y="6583649"/>
            <a:ext cx="2484975" cy="246221"/>
          </a:xfrm>
          <a:prstGeom prst="rect">
            <a:avLst/>
          </a:prstGeom>
          <a:noFill/>
        </p:spPr>
        <p:txBody>
          <a:bodyPr wrap="none" rtlCol="0">
            <a:spAutoFit/>
          </a:bodyPr>
          <a:lstStyle/>
          <a:p>
            <a:pPr lvl="0" algn="r">
              <a:defRPr/>
            </a:pPr>
            <a:r>
              <a:rPr lang="en-US" altLang="zh-CN" sz="1000" spc="30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Central South University</a:t>
            </a:r>
            <a:endParaRPr kumimoji="0" lang="zh-CN" altLang="en-US" sz="1000" b="0" i="0" u="none" strike="noStrike" kern="1200" cap="none" spc="30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89" name="组合 88"/>
          <p:cNvGrpSpPr/>
          <p:nvPr/>
        </p:nvGrpSpPr>
        <p:grpSpPr>
          <a:xfrm>
            <a:off x="5370830" y="1177290"/>
            <a:ext cx="1798320" cy="1924050"/>
            <a:chOff x="1766094" y="2627734"/>
            <a:chExt cx="2610644" cy="2610644"/>
          </a:xfrm>
        </p:grpSpPr>
        <p:sp>
          <p:nvSpPr>
            <p:cNvPr id="90" name="椭圆 89"/>
            <p:cNvSpPr/>
            <p:nvPr/>
          </p:nvSpPr>
          <p:spPr>
            <a:xfrm>
              <a:off x="1766094" y="2627734"/>
              <a:ext cx="2610644" cy="2610644"/>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91" name="任意多边形 11"/>
            <p:cNvSpPr/>
            <p:nvPr/>
          </p:nvSpPr>
          <p:spPr>
            <a:xfrm>
              <a:off x="1856582" y="2718222"/>
              <a:ext cx="2429668" cy="2429668"/>
            </a:xfrm>
            <a:custGeom>
              <a:avLst/>
              <a:gdLst>
                <a:gd name="connsiteX0" fmla="*/ 1214834 w 2429668"/>
                <a:gd name="connsiteY0" fmla="*/ 235897 h 2429668"/>
                <a:gd name="connsiteX1" fmla="*/ 235897 w 2429668"/>
                <a:gd name="connsiteY1" fmla="*/ 1214834 h 2429668"/>
                <a:gd name="connsiteX2" fmla="*/ 1214834 w 2429668"/>
                <a:gd name="connsiteY2" fmla="*/ 2193771 h 2429668"/>
                <a:gd name="connsiteX3" fmla="*/ 2193771 w 2429668"/>
                <a:gd name="connsiteY3" fmla="*/ 1214834 h 2429668"/>
                <a:gd name="connsiteX4" fmla="*/ 1214834 w 2429668"/>
                <a:gd name="connsiteY4" fmla="*/ 235897 h 2429668"/>
                <a:gd name="connsiteX5" fmla="*/ 1214834 w 2429668"/>
                <a:gd name="connsiteY5" fmla="*/ 0 h 2429668"/>
                <a:gd name="connsiteX6" fmla="*/ 2429668 w 2429668"/>
                <a:gd name="connsiteY6" fmla="*/ 1214834 h 2429668"/>
                <a:gd name="connsiteX7" fmla="*/ 1214834 w 2429668"/>
                <a:gd name="connsiteY7" fmla="*/ 2429668 h 2429668"/>
                <a:gd name="connsiteX8" fmla="*/ 0 w 2429668"/>
                <a:gd name="connsiteY8" fmla="*/ 1214834 h 2429668"/>
                <a:gd name="connsiteX9" fmla="*/ 1214834 w 2429668"/>
                <a:gd name="connsiteY9" fmla="*/ 0 h 242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668" h="2429668">
                  <a:moveTo>
                    <a:pt x="1214834" y="235897"/>
                  </a:moveTo>
                  <a:cubicBezTo>
                    <a:pt x="674182" y="235897"/>
                    <a:pt x="235897" y="674182"/>
                    <a:pt x="235897" y="1214834"/>
                  </a:cubicBezTo>
                  <a:cubicBezTo>
                    <a:pt x="235897" y="1755486"/>
                    <a:pt x="674182" y="2193771"/>
                    <a:pt x="1214834" y="2193771"/>
                  </a:cubicBezTo>
                  <a:cubicBezTo>
                    <a:pt x="1755486" y="2193771"/>
                    <a:pt x="2193771" y="1755486"/>
                    <a:pt x="2193771" y="1214834"/>
                  </a:cubicBezTo>
                  <a:cubicBezTo>
                    <a:pt x="2193771" y="674182"/>
                    <a:pt x="1755486" y="235897"/>
                    <a:pt x="1214834" y="235897"/>
                  </a:cubicBezTo>
                  <a:close/>
                  <a:moveTo>
                    <a:pt x="1214834" y="0"/>
                  </a:moveTo>
                  <a:cubicBezTo>
                    <a:pt x="1885768" y="0"/>
                    <a:pt x="2429668" y="543900"/>
                    <a:pt x="2429668" y="1214834"/>
                  </a:cubicBezTo>
                  <a:cubicBezTo>
                    <a:pt x="2429668" y="1885768"/>
                    <a:pt x="1885768" y="2429668"/>
                    <a:pt x="1214834" y="2429668"/>
                  </a:cubicBezTo>
                  <a:cubicBezTo>
                    <a:pt x="543900" y="2429668"/>
                    <a:pt x="0" y="1885768"/>
                    <a:pt x="0" y="1214834"/>
                  </a:cubicBezTo>
                  <a:cubicBezTo>
                    <a:pt x="0" y="543900"/>
                    <a:pt x="543900" y="0"/>
                    <a:pt x="1214834"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grpSp>
      <p:sp>
        <p:nvSpPr>
          <p:cNvPr id="92" name="TextBox 30"/>
          <p:cNvSpPr txBox="1"/>
          <p:nvPr/>
        </p:nvSpPr>
        <p:spPr>
          <a:xfrm>
            <a:off x="5966460" y="1769110"/>
            <a:ext cx="607695" cy="738505"/>
          </a:xfrm>
          <a:prstGeom prst="rect">
            <a:avLst/>
          </a:prstGeom>
          <a:noFill/>
        </p:spPr>
        <p:txBody>
          <a:bodyPr wrap="square" lIns="0" tIns="0" rIns="0" bIns="0" rtlCol="0">
            <a:spAutoFit/>
          </a:bodyPr>
          <a:lstStyle/>
          <a:p>
            <a:pPr algn="ctr"/>
            <a:r>
              <a:rPr lang="en-US" altLang="zh-CN" sz="4800" spc="225" dirty="0">
                <a:solidFill>
                  <a:schemeClr val="tx2">
                    <a:lumMod val="40000"/>
                    <a:lumOff val="60000"/>
                  </a:schemeClr>
                </a:solidFill>
                <a:latin typeface="Arial" panose="020B0604020202020204" pitchFamily="34" charset="0"/>
                <a:ea typeface="微软雅黑" panose="020B0503020204020204" pitchFamily="34" charset="-122"/>
                <a:sym typeface="Arial" panose="020B0604020202020204" pitchFamily="34" charset="0"/>
              </a:rPr>
              <a:t>1</a:t>
            </a:r>
            <a:endParaRPr lang="en-US" altLang="zh-CN" sz="2800" spc="225" dirty="0">
              <a:solidFill>
                <a:schemeClr val="tx2">
                  <a:lumMod val="40000"/>
                  <a:lumOff val="6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3" name="组合 92"/>
          <p:cNvGrpSpPr/>
          <p:nvPr/>
        </p:nvGrpSpPr>
        <p:grpSpPr>
          <a:xfrm>
            <a:off x="5370830" y="1176020"/>
            <a:ext cx="1798320" cy="1925320"/>
            <a:chOff x="1766094" y="2627734"/>
            <a:chExt cx="2610644" cy="2610644"/>
          </a:xfrm>
        </p:grpSpPr>
        <p:sp>
          <p:nvSpPr>
            <p:cNvPr id="94" name="弧形 93"/>
            <p:cNvSpPr/>
            <p:nvPr/>
          </p:nvSpPr>
          <p:spPr>
            <a:xfrm>
              <a:off x="1928972" y="2790612"/>
              <a:ext cx="2284888" cy="2284888"/>
            </a:xfrm>
            <a:prstGeom prst="arc">
              <a:avLst>
                <a:gd name="adj1" fmla="val 16200000"/>
                <a:gd name="adj2" fmla="val 758092"/>
              </a:avLst>
            </a:prstGeom>
            <a:ln w="330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95" name="椭圆 94"/>
            <p:cNvSpPr/>
            <p:nvPr/>
          </p:nvSpPr>
          <p:spPr>
            <a:xfrm>
              <a:off x="1766094" y="2627734"/>
              <a:ext cx="2610644" cy="2610644"/>
            </a:xfrm>
            <a:prstGeom prst="ellipse">
              <a:avLst/>
            </a:prstGeom>
            <a:no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grpSp>
      <p:sp>
        <p:nvSpPr>
          <p:cNvPr id="101" name="TextBox 29"/>
          <p:cNvSpPr txBox="1"/>
          <p:nvPr/>
        </p:nvSpPr>
        <p:spPr>
          <a:xfrm>
            <a:off x="1318260" y="3856355"/>
            <a:ext cx="9420225" cy="1738630"/>
          </a:xfrm>
          <a:prstGeom prst="rect">
            <a:avLst/>
          </a:prstGeom>
          <a:noFill/>
        </p:spPr>
        <p:txBody>
          <a:bodyPr wrap="square" lIns="0" tIns="0" rIns="0" bIns="0" rtlCol="0">
            <a:spAutoFit/>
          </a:bodyPr>
          <a:lstStyle/>
          <a:p>
            <a:pPr marL="285750" indent="-285750">
              <a:lnSpc>
                <a:spcPct val="150000"/>
              </a:lnSpc>
              <a:spcAft>
                <a:spcPts val="600"/>
              </a:spcAft>
              <a:buFont typeface="Wingdings" panose="05000000000000000000" pitchFamily="2" charset="2"/>
              <a:buChar char="u"/>
            </a:pPr>
            <a:r>
              <a:rPr lang="zh-CN" altLang="en-US" dirty="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rPr>
              <a:t>大学生既要看到兼职能够带来的好处，同时也要看到兼职所存在的缺陷和问题，用正确的世界观、价值观、</a:t>
            </a:r>
            <a:r>
              <a:rPr lang="zh-CN" altLang="en-US" dirty="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rPr>
              <a:t>人生观</a:t>
            </a:r>
            <a:r>
              <a:rPr lang="zh-CN" altLang="en-US" dirty="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rPr>
              <a:t>来指导自己是否要选择兼职。</a:t>
            </a:r>
            <a:endParaRPr lang="en-US" altLang="zh-CN" dirty="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u"/>
            </a:pPr>
            <a:r>
              <a:rPr lang="zh-CN" altLang="en-US" dirty="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rPr>
              <a:t>同时，大学生在决定是否要兼职时还应该了解兼职的基本市场情况是否如自己的预期，考虑自己是否真的能够适应兼职的环境。</a:t>
            </a:r>
            <a:endParaRPr lang="zh-CN" altLang="en-US" dirty="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1" name="组合 40"/>
          <p:cNvGrpSpPr/>
          <p:nvPr/>
        </p:nvGrpSpPr>
        <p:grpSpPr>
          <a:xfrm>
            <a:off x="203760" y="159728"/>
            <a:ext cx="725344" cy="619478"/>
            <a:chOff x="178632" y="159728"/>
            <a:chExt cx="725344" cy="619478"/>
          </a:xfrm>
        </p:grpSpPr>
        <p:sp>
          <p:nvSpPr>
            <p:cNvPr id="42" name="椭圆 41"/>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3" name="文本框 42"/>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03</a:t>
              </a:r>
              <a:endParaRPr kumimoji="0" lang="zh-CN" altLang="en-US" sz="16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4" name="椭圆 43"/>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3" name="标题占位符 1"/>
          <p:cNvSpPr txBox="1"/>
          <p:nvPr/>
        </p:nvSpPr>
        <p:spPr>
          <a:xfrm>
            <a:off x="1317359" y="90918"/>
            <a:ext cx="8423541" cy="541172"/>
          </a:xfrm>
          <a:prstGeom prst="rect">
            <a:avLst/>
          </a:prstGeom>
          <a:ln>
            <a:noFill/>
          </a:ln>
        </p:spPr>
        <p:txBody>
          <a:bodyPr vert="horz" lIns="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解决方案参考</a:t>
            </a:r>
            <a:r>
              <a:rPr lang="en-US" altLang="zh-CN"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a:t>
            </a:r>
            <a:r>
              <a:rPr lang="zh-CN" alt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选择是否要兼职</a:t>
            </a:r>
            <a:endParaRPr lang="zh-CN" alt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30"/>
          <p:cNvSpPr txBox="1"/>
          <p:nvPr/>
        </p:nvSpPr>
        <p:spPr>
          <a:xfrm>
            <a:off x="4319905" y="3343910"/>
            <a:ext cx="4632960" cy="368935"/>
          </a:xfrm>
          <a:prstGeom prst="rect">
            <a:avLst/>
          </a:prstGeom>
          <a:noFill/>
        </p:spPr>
        <p:txBody>
          <a:bodyPr wrap="square" lIns="0" tIns="0" rIns="0" bIns="0" rtlCol="0">
            <a:spAutoFit/>
          </a:bodyPr>
          <a:lstStyle/>
          <a:p>
            <a:pPr algn="ctr"/>
            <a:r>
              <a:rPr lang="zh-CN" altLang="en-US" sz="2400" b="1" dirty="0">
                <a:solidFill>
                  <a:srgbClr val="1B6299"/>
                </a:solidFill>
                <a:latin typeface="Arial" panose="020B0604020202020204" pitchFamily="34" charset="0"/>
                <a:ea typeface="微软雅黑" panose="020B0503020204020204" pitchFamily="34" charset="-122"/>
                <a:sym typeface="Arial" panose="020B0604020202020204" pitchFamily="34" charset="0"/>
              </a:rPr>
              <a:t>树立正确价值观，辨证认识兼职</a:t>
            </a:r>
            <a:endParaRPr lang="zh-CN" altLang="en-US" sz="2400" b="1" dirty="0">
              <a:solidFill>
                <a:srgbClr val="1B6299"/>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直接连接符 50"/>
          <p:cNvCxnSpPr/>
          <p:nvPr/>
        </p:nvCxnSpPr>
        <p:spPr>
          <a:xfrm>
            <a:off x="660400" y="760413"/>
            <a:ext cx="10858500" cy="0"/>
          </a:xfrm>
          <a:prstGeom prst="line">
            <a:avLst/>
          </a:prstGeom>
          <a:noFill/>
          <a:ln w="22225" cap="flat" cmpd="sng" algn="ctr">
            <a:solidFill>
              <a:srgbClr val="1C6299"/>
            </a:solidFill>
            <a:prstDash val="solid"/>
            <a:miter lim="800000"/>
          </a:ln>
          <a:effectLst/>
        </p:spPr>
      </p:cxnSp>
      <p:sp>
        <p:nvSpPr>
          <p:cNvPr id="59" name="文本框 58"/>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自强不息 厚德载物</a:t>
            </a:r>
            <a:endParaRPr kumimoji="0" lang="zh-CN" altLang="en-US" sz="10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pic>
        <p:nvPicPr>
          <p:cNvPr id="61" name="图片 6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24913" y="176378"/>
            <a:ext cx="1897854" cy="555905"/>
          </a:xfrm>
          <a:prstGeom prst="rect">
            <a:avLst/>
          </a:prstGeom>
        </p:spPr>
      </p:pic>
      <p:sp>
        <p:nvSpPr>
          <p:cNvPr id="62" name="矩形 61"/>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3" name="文本框 62"/>
          <p:cNvSpPr txBox="1"/>
          <p:nvPr/>
        </p:nvSpPr>
        <p:spPr>
          <a:xfrm>
            <a:off x="594090" y="6583649"/>
            <a:ext cx="2031325" cy="246221"/>
          </a:xfrm>
          <a:prstGeom prst="rect">
            <a:avLst/>
          </a:prstGeom>
          <a:noFill/>
        </p:spPr>
        <p:txBody>
          <a:bodyPr wrap="none" rtlCol="0">
            <a:spAutoFit/>
          </a:bodyPr>
          <a:lstStyle/>
          <a:p>
            <a:pPr lvl="0">
              <a:defRPr/>
            </a:pPr>
            <a:r>
              <a:rPr lang="zh-CN" altLang="en-US" sz="1000" spc="600" dirty="0">
                <a:solidFill>
                  <a:prstClr val="white"/>
                </a:solidFill>
                <a:latin typeface="Arial" panose="020B0604020202020204" pitchFamily="34" charset="0"/>
                <a:ea typeface="微软雅黑" panose="020B0503020204020204" pitchFamily="34" charset="-122"/>
                <a:sym typeface="Arial" panose="020B0604020202020204" pitchFamily="34" charset="0"/>
              </a:rPr>
              <a:t>知行合一、经世致用</a:t>
            </a:r>
            <a:endParaRPr kumimoji="0" lang="zh-CN" altLang="en-US" sz="10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4" name="文本框 63"/>
          <p:cNvSpPr txBox="1"/>
          <p:nvPr/>
        </p:nvSpPr>
        <p:spPr>
          <a:xfrm>
            <a:off x="9137792" y="6583649"/>
            <a:ext cx="2484975" cy="246221"/>
          </a:xfrm>
          <a:prstGeom prst="rect">
            <a:avLst/>
          </a:prstGeom>
          <a:noFill/>
        </p:spPr>
        <p:txBody>
          <a:bodyPr wrap="none" rtlCol="0">
            <a:spAutoFit/>
          </a:bodyPr>
          <a:lstStyle/>
          <a:p>
            <a:pPr lvl="0" algn="r">
              <a:defRPr/>
            </a:pPr>
            <a:r>
              <a:rPr lang="en-US" altLang="zh-CN" sz="1000" spc="30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Central South University</a:t>
            </a:r>
            <a:endParaRPr kumimoji="0" lang="zh-CN" altLang="en-US" sz="1000" b="0" i="0" u="none" strike="noStrike" kern="1200" cap="none" spc="30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6" name="TextBox 30"/>
          <p:cNvSpPr txBox="1"/>
          <p:nvPr/>
        </p:nvSpPr>
        <p:spPr>
          <a:xfrm>
            <a:off x="3373755" y="3060065"/>
            <a:ext cx="4736465" cy="738505"/>
          </a:xfrm>
          <a:prstGeom prst="rect">
            <a:avLst/>
          </a:prstGeom>
          <a:noFill/>
        </p:spPr>
        <p:txBody>
          <a:bodyPr wrap="square" lIns="0" tIns="0" rIns="0" bIns="0" rtlCol="0">
            <a:spAutoFit/>
          </a:bodyPr>
          <a:lstStyle/>
          <a:p>
            <a:pPr algn="ctr"/>
            <a:r>
              <a:rPr lang="zh-CN" altLang="en-US" sz="2400" b="1" dirty="0">
                <a:solidFill>
                  <a:srgbClr val="1B6298"/>
                </a:solidFill>
                <a:latin typeface="Arial" panose="020B0604020202020204" pitchFamily="34" charset="0"/>
                <a:ea typeface="微软雅黑" panose="020B0503020204020204" pitchFamily="34" charset="-122"/>
                <a:sym typeface="Arial" panose="020B0604020202020204" pitchFamily="34" charset="0"/>
              </a:rPr>
              <a:t>结合实际情况，做出科学抉择</a:t>
            </a:r>
            <a:endParaRPr lang="zh-CN" altLang="en-US" sz="2400" b="1" dirty="0">
              <a:solidFill>
                <a:srgbClr val="1B6298"/>
              </a:solidFill>
              <a:latin typeface="Arial" panose="020B0604020202020204" pitchFamily="34" charset="0"/>
              <a:ea typeface="微软雅黑" panose="020B0503020204020204" pitchFamily="34" charset="-122"/>
              <a:sym typeface="Arial" panose="020B0604020202020204" pitchFamily="34" charset="0"/>
            </a:endParaRPr>
          </a:p>
          <a:p>
            <a:pPr algn="ctr"/>
            <a:endParaRPr lang="zh-CN" altLang="en-US" sz="2400" b="1" dirty="0">
              <a:solidFill>
                <a:srgbClr val="1B6299"/>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1" name="组合 40"/>
          <p:cNvGrpSpPr/>
          <p:nvPr/>
        </p:nvGrpSpPr>
        <p:grpSpPr>
          <a:xfrm>
            <a:off x="203760" y="159728"/>
            <a:ext cx="725344" cy="619478"/>
            <a:chOff x="178632" y="159728"/>
            <a:chExt cx="725344" cy="619478"/>
          </a:xfrm>
        </p:grpSpPr>
        <p:sp>
          <p:nvSpPr>
            <p:cNvPr id="42" name="椭圆 41"/>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3" name="文本框 42"/>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03</a:t>
              </a:r>
              <a:endParaRPr kumimoji="0" lang="zh-CN" altLang="en-US" sz="16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4" name="椭圆 43"/>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15"/>
          <p:cNvGrpSpPr/>
          <p:nvPr/>
        </p:nvGrpSpPr>
        <p:grpSpPr>
          <a:xfrm>
            <a:off x="4629785" y="1022350"/>
            <a:ext cx="1798320" cy="1924050"/>
            <a:chOff x="1766094" y="2627734"/>
            <a:chExt cx="2610644" cy="2610644"/>
          </a:xfrm>
        </p:grpSpPr>
        <p:sp>
          <p:nvSpPr>
            <p:cNvPr id="17" name="椭圆 16"/>
            <p:cNvSpPr/>
            <p:nvPr/>
          </p:nvSpPr>
          <p:spPr>
            <a:xfrm>
              <a:off x="1766094" y="2627734"/>
              <a:ext cx="2610644" cy="2610644"/>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8" name="任意多边形 11"/>
            <p:cNvSpPr/>
            <p:nvPr/>
          </p:nvSpPr>
          <p:spPr>
            <a:xfrm>
              <a:off x="1856582" y="2718222"/>
              <a:ext cx="2429668" cy="2429668"/>
            </a:xfrm>
            <a:custGeom>
              <a:avLst/>
              <a:gdLst>
                <a:gd name="connsiteX0" fmla="*/ 1214834 w 2429668"/>
                <a:gd name="connsiteY0" fmla="*/ 235897 h 2429668"/>
                <a:gd name="connsiteX1" fmla="*/ 235897 w 2429668"/>
                <a:gd name="connsiteY1" fmla="*/ 1214834 h 2429668"/>
                <a:gd name="connsiteX2" fmla="*/ 1214834 w 2429668"/>
                <a:gd name="connsiteY2" fmla="*/ 2193771 h 2429668"/>
                <a:gd name="connsiteX3" fmla="*/ 2193771 w 2429668"/>
                <a:gd name="connsiteY3" fmla="*/ 1214834 h 2429668"/>
                <a:gd name="connsiteX4" fmla="*/ 1214834 w 2429668"/>
                <a:gd name="connsiteY4" fmla="*/ 235897 h 2429668"/>
                <a:gd name="connsiteX5" fmla="*/ 1214834 w 2429668"/>
                <a:gd name="connsiteY5" fmla="*/ 0 h 2429668"/>
                <a:gd name="connsiteX6" fmla="*/ 2429668 w 2429668"/>
                <a:gd name="connsiteY6" fmla="*/ 1214834 h 2429668"/>
                <a:gd name="connsiteX7" fmla="*/ 1214834 w 2429668"/>
                <a:gd name="connsiteY7" fmla="*/ 2429668 h 2429668"/>
                <a:gd name="connsiteX8" fmla="*/ 0 w 2429668"/>
                <a:gd name="connsiteY8" fmla="*/ 1214834 h 2429668"/>
                <a:gd name="connsiteX9" fmla="*/ 1214834 w 2429668"/>
                <a:gd name="connsiteY9" fmla="*/ 0 h 242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668" h="2429668">
                  <a:moveTo>
                    <a:pt x="1214834" y="235897"/>
                  </a:moveTo>
                  <a:cubicBezTo>
                    <a:pt x="674182" y="235897"/>
                    <a:pt x="235897" y="674182"/>
                    <a:pt x="235897" y="1214834"/>
                  </a:cubicBezTo>
                  <a:cubicBezTo>
                    <a:pt x="235897" y="1755486"/>
                    <a:pt x="674182" y="2193771"/>
                    <a:pt x="1214834" y="2193771"/>
                  </a:cubicBezTo>
                  <a:cubicBezTo>
                    <a:pt x="1755486" y="2193771"/>
                    <a:pt x="2193771" y="1755486"/>
                    <a:pt x="2193771" y="1214834"/>
                  </a:cubicBezTo>
                  <a:cubicBezTo>
                    <a:pt x="2193771" y="674182"/>
                    <a:pt x="1755486" y="235897"/>
                    <a:pt x="1214834" y="235897"/>
                  </a:cubicBezTo>
                  <a:close/>
                  <a:moveTo>
                    <a:pt x="1214834" y="0"/>
                  </a:moveTo>
                  <a:cubicBezTo>
                    <a:pt x="1885768" y="0"/>
                    <a:pt x="2429668" y="543900"/>
                    <a:pt x="2429668" y="1214834"/>
                  </a:cubicBezTo>
                  <a:cubicBezTo>
                    <a:pt x="2429668" y="1885768"/>
                    <a:pt x="1885768" y="2429668"/>
                    <a:pt x="1214834" y="2429668"/>
                  </a:cubicBezTo>
                  <a:cubicBezTo>
                    <a:pt x="543900" y="2429668"/>
                    <a:pt x="0" y="1885768"/>
                    <a:pt x="0" y="1214834"/>
                  </a:cubicBezTo>
                  <a:cubicBezTo>
                    <a:pt x="0" y="543900"/>
                    <a:pt x="543900" y="0"/>
                    <a:pt x="1214834"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TextBox 30"/>
          <p:cNvSpPr txBox="1"/>
          <p:nvPr/>
        </p:nvSpPr>
        <p:spPr>
          <a:xfrm>
            <a:off x="5225415" y="1615440"/>
            <a:ext cx="607695" cy="430530"/>
          </a:xfrm>
          <a:prstGeom prst="rect">
            <a:avLst/>
          </a:prstGeom>
          <a:noFill/>
        </p:spPr>
        <p:txBody>
          <a:bodyPr wrap="square" lIns="0" tIns="0" rIns="0" bIns="0" rtlCol="0">
            <a:spAutoFit/>
          </a:bodyPr>
          <a:lstStyle/>
          <a:p>
            <a:pPr algn="ctr"/>
            <a:r>
              <a:rPr lang="en-US" altLang="zh-CN" sz="4800" spc="225" dirty="0">
                <a:solidFill>
                  <a:schemeClr val="tx2">
                    <a:lumMod val="40000"/>
                    <a:lumOff val="60000"/>
                  </a:schemeClr>
                </a:solidFill>
                <a:latin typeface="Arial" panose="020B0604020202020204" pitchFamily="34" charset="0"/>
                <a:ea typeface="微软雅黑" panose="020B0503020204020204" pitchFamily="34" charset="-122"/>
                <a:sym typeface="Arial" panose="020B0604020202020204" pitchFamily="34" charset="0"/>
              </a:rPr>
              <a:t>2</a:t>
            </a:r>
            <a:endParaRPr lang="en-US" altLang="zh-CN" sz="2800" spc="225" dirty="0">
              <a:solidFill>
                <a:schemeClr val="tx2">
                  <a:lumMod val="40000"/>
                  <a:lumOff val="6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0" name="组合 19"/>
          <p:cNvGrpSpPr/>
          <p:nvPr/>
        </p:nvGrpSpPr>
        <p:grpSpPr>
          <a:xfrm>
            <a:off x="4629785" y="1021715"/>
            <a:ext cx="1798320" cy="1925320"/>
            <a:chOff x="1766094" y="2627734"/>
            <a:chExt cx="2610644" cy="2610644"/>
          </a:xfrm>
        </p:grpSpPr>
        <p:sp>
          <p:nvSpPr>
            <p:cNvPr id="21" name="弧形 20"/>
            <p:cNvSpPr/>
            <p:nvPr/>
          </p:nvSpPr>
          <p:spPr>
            <a:xfrm>
              <a:off x="1928972" y="2790612"/>
              <a:ext cx="2284888" cy="2284888"/>
            </a:xfrm>
            <a:prstGeom prst="arc">
              <a:avLst>
                <a:gd name="adj1" fmla="val 16200000"/>
                <a:gd name="adj2" fmla="val 758092"/>
              </a:avLst>
            </a:prstGeom>
            <a:ln w="330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椭圆 21"/>
            <p:cNvSpPr/>
            <p:nvPr/>
          </p:nvSpPr>
          <p:spPr>
            <a:xfrm>
              <a:off x="1766094" y="2627734"/>
              <a:ext cx="2610644" cy="2610644"/>
            </a:xfrm>
            <a:prstGeom prst="ellipse">
              <a:avLst/>
            </a:prstGeom>
            <a:no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文本框 26"/>
          <p:cNvSpPr txBox="1"/>
          <p:nvPr/>
        </p:nvSpPr>
        <p:spPr>
          <a:xfrm>
            <a:off x="660400" y="3798570"/>
            <a:ext cx="10858500" cy="1830070"/>
          </a:xfrm>
          <a:prstGeom prst="rect">
            <a:avLst/>
          </a:prstGeom>
          <a:noFill/>
        </p:spPr>
        <p:txBody>
          <a:bodyPr wrap="square" rtlCol="0" anchor="t">
            <a:spAutoFit/>
          </a:bodyPr>
          <a:lstStyle/>
          <a:p>
            <a:pPr marL="285750" indent="-285750" algn="just">
              <a:lnSpc>
                <a:spcPct val="150000"/>
              </a:lnSpc>
              <a:spcAft>
                <a:spcPts val="600"/>
              </a:spcAft>
              <a:buFont typeface="Wingdings" panose="05000000000000000000" charset="0"/>
              <a:buChar char="u"/>
            </a:pPr>
            <a:r>
              <a:rPr lang="zh-CN" altLang="en-US" dirty="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rPr>
              <a:t>大学生应明确自身角色定位。作为大学生，应时刻将学习放在首位，在选择是否要兼职时，应从自我提升、补贴家用、适应社会等角度考虑。</a:t>
            </a:r>
            <a:endParaRPr lang="en-US" altLang="zh-CN" dirty="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endParaRPr>
          </a:p>
          <a:p>
            <a:pPr marL="285750" indent="-285750" algn="just">
              <a:lnSpc>
                <a:spcPct val="150000"/>
              </a:lnSpc>
              <a:spcAft>
                <a:spcPts val="600"/>
              </a:spcAft>
              <a:buFont typeface="Wingdings" panose="05000000000000000000" charset="0"/>
              <a:buChar char="u"/>
            </a:pPr>
            <a:r>
              <a:rPr lang="zh-CN" altLang="en-US" dirty="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rPr>
              <a:t>同时，对于收入、工作时间、地点等要有合理预期，如果达不到自己的预期，不要因为一点蝇头小利而白白浪费了大好的学习时光。</a:t>
            </a:r>
            <a:endParaRPr lang="zh-CN" altLang="en-US"/>
          </a:p>
        </p:txBody>
      </p:sp>
      <p:sp>
        <p:nvSpPr>
          <p:cNvPr id="2" name="标题占位符 1"/>
          <p:cNvSpPr txBox="1"/>
          <p:nvPr/>
        </p:nvSpPr>
        <p:spPr>
          <a:xfrm>
            <a:off x="1317359" y="90918"/>
            <a:ext cx="8423541" cy="541172"/>
          </a:xfrm>
          <a:prstGeom prst="rect">
            <a:avLst/>
          </a:prstGeom>
          <a:ln>
            <a:noFill/>
          </a:ln>
        </p:spPr>
        <p:txBody>
          <a:bodyPr vert="horz" lIns="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解决方案参考</a:t>
            </a:r>
            <a:r>
              <a:rPr lang="en-US" altLang="zh-CN"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a:t>
            </a:r>
            <a:r>
              <a:rPr lang="zh-CN" alt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选择是否要兼职</a:t>
            </a:r>
            <a:endParaRPr lang="zh-CN" altLang="en-US" sz="24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6577"/>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6577"/>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1.xml><?xml version="1.0" encoding="utf-8"?>
<p:tagLst xmlns:p="http://schemas.openxmlformats.org/presentationml/2006/main">
  <p:tag name="KSO_WM_COMBINE_RELATE_SLIDE_ID" val="background20177529_1"/>
  <p:tag name="KSO_WM_TEMPLATE_THUMBS_INDEX" val="1、12"/>
  <p:tag name="KSO_WM_TEMPLATE_SUBCATEGORY" val="0"/>
  <p:tag name="KSO_WM_TAG_VERSION" val="1.0"/>
  <p:tag name="KSO_WM_BEAUTIFY_FLAG" val="#wm#"/>
  <p:tag name="KSO_WM_TEMPLATE_CATEGORY" val="custom"/>
  <p:tag name="KSO_WM_TEMPLATE_INDEX" val="20196577"/>
</p:tagLst>
</file>

<file path=ppt/tags/tag72.xml><?xml version="1.0" encoding="utf-8"?>
<p:tagLst xmlns:p="http://schemas.openxmlformats.org/presentationml/2006/main">
  <p:tag name="KSO_WM_TEMPLATE_CATEGORY" val="custom"/>
  <p:tag name="KSO_WM_TEMPLATE_INDEX" val="20196577"/>
</p:tagLst>
</file>

<file path=ppt/tags/tag73.xml><?xml version="1.0" encoding="utf-8"?>
<p:tagLst xmlns:p="http://schemas.openxmlformats.org/presentationml/2006/main">
  <p:tag name="KSO_WM_TEMPLATE_CATEGORY" val="custom"/>
  <p:tag name="KSO_WM_TEMPLATE_INDEX" val="20196577"/>
</p:tagLst>
</file>

<file path=ppt/tags/tag74.xml><?xml version="1.0" encoding="utf-8"?>
<p:tagLst xmlns:p="http://schemas.openxmlformats.org/presentationml/2006/main">
  <p:tag name="KSO_WM_UNIT_PLACING_PICTURE_USER_VIEWPORT" val="{&quot;height&quot;:3881,&quot;width&quot;:8850}"/>
  <p:tag name="KSO_WM_UNIT_PLACING_PICTURE_USER_RELATIVERECTANGLE" val="{&quot;bottom&quot;:0,&quot;left&quot;:0,&quot;right&quot;:0,&quot;top&quot;:0}"/>
  <p:tag name="KSO_WM_UNIT_PLACING_PICTURE_COLLAGE_RELATIVERECTANGLE" val="{&quot;bottom&quot;:0.0073162292487208413,&quot;left&quot;:0,&quot;right&quot;:0,&quot;top&quot;:0.0073162292487208413}"/>
  <p:tag name="KSO_WM_UNIT_PLACING_PICTURE_COLLAGE_VIEWPORT" val="{&quot;height&quot;:2539.8257967146969,&quot;width&quot;:5877.6738898262247}"/>
  <p:tag name="KSO_WM_UNIT_PLACING_PICTURE_INFO" val="{&quot;code&quot;:&quot;bAb[1]&quot;,&quot;full_picture&quot;:false,&quot;last_crop_picture&quot;:&quot;bAb[1]&quot;,&quot;scheme&quot;:&quot;4-1&quot;,&quot;spacing&quot;:5}"/>
  <p:tag name="KSO_WM_UNIT_PLACING_PICTURE" val="174606.890"/>
  <p:tag name="KSO_WM_BEAUTIFY_FLAG" val=""/>
  <p:tag name="KSO_WM_UNIT_TYPE" val=""/>
  <p:tag name="KSO_WM_UNIT_INDEX" val=""/>
  <p:tag name="KSO_WM_UNIT_ID" val=""/>
</p:tagLst>
</file>

<file path=ppt/tags/tag75.xml><?xml version="1.0" encoding="utf-8"?>
<p:tagLst xmlns:p="http://schemas.openxmlformats.org/presentationml/2006/main">
  <p:tag name="KSO_WM_UNIT_PLACING_PICTURE" val="174606.890"/>
  <p:tag name="KSO_WM_BEAUTIFY_FLAG" val=""/>
  <p:tag name="KSO_WM_UNIT_TYPE" val=""/>
  <p:tag name="KSO_WM_UNIT_INDEX" val=""/>
  <p:tag name="KSO_WM_UNIT_ID" val=""/>
  <p:tag name="KSO_WM_UNIT_PLACING_PICTURE_INFO" val="{&quot;code&quot;:&quot;bAb[1]&quot;,&quot;full_picture&quot;:false,&quot;last_crop_picture&quot;:&quot;bAb[1]&quot;,&quot;scheme&quot;:&quot;4-1&quot;,&quot;spacing&quot;:5}"/>
  <p:tag name="KSO_WM_UNIT_PLACING_PICTURE_COLLAGE_VIEWPORT" val="{&quot;height&quot;:2539.8257967146969,&quot;width&quot;:5877.6738898262247}"/>
</p:tagLst>
</file>

<file path=ppt/tags/tag76.xml><?xml version="1.0" encoding="utf-8"?>
<p:tagLst xmlns:p="http://schemas.openxmlformats.org/presentationml/2006/main">
  <p:tag name="KSO_WM_UNIT_PLACING_PICTURE" val="174606.890"/>
  <p:tag name="KSO_WM_BEAUTIFY_FLAG" val=""/>
  <p:tag name="KSO_WM_UNIT_TYPE" val=""/>
  <p:tag name="KSO_WM_UNIT_INDEX" val=""/>
  <p:tag name="KSO_WM_UNIT_ID" val=""/>
  <p:tag name="KSO_WM_UNIT_PLACING_PICTURE_INFO" val="{&quot;code&quot;:&quot;bAb[1]&quot;,&quot;full_picture&quot;:false,&quot;last_crop_picture&quot;:&quot;bAb[1]&quot;,&quot;scheme&quot;:&quot;4-1&quot;,&quot;spacing&quot;:5}"/>
  <p:tag name="KSO_WM_UNIT_PLACING_PICTURE_COLLAGE_VIEWPORT" val="{&quot;height&quot;:2539.8257967146969,&quot;width&quot;:5877.6738898262247}"/>
</p:tagLst>
</file>

<file path=ppt/tags/tag77.xml><?xml version="1.0" encoding="utf-8"?>
<p:tagLst xmlns:p="http://schemas.openxmlformats.org/presentationml/2006/main">
  <p:tag name="KSO_WM_UNIT_PLACING_PICTURE" val="174606.890"/>
  <p:tag name="KSO_WM_BEAUTIFY_FLAG" val=""/>
  <p:tag name="KSO_WM_UNIT_TYPE" val=""/>
  <p:tag name="KSO_WM_UNIT_INDEX" val=""/>
  <p:tag name="KSO_WM_UNIT_ID" val=""/>
  <p:tag name="KSO_WM_UNIT_PLACING_PICTURE_INFO" val="{&quot;code&quot;:&quot;bAb[1]&quot;,&quot;full_picture&quot;:false,&quot;last_crop_picture&quot;:&quot;bAb[1]&quot;,&quot;scheme&quot;:&quot;4-1&quot;,&quot;spacing&quot;:5}"/>
  <p:tag name="KSO_WM_UNIT_PLACING_PICTURE_COLLAGE_VIEWPORT" val="{&quot;height&quot;:2539.8257967146969,&quot;width&quot;:5877.6738898262247}"/>
</p:tagLst>
</file>

<file path=ppt/tags/tag78.xml><?xml version="1.0" encoding="utf-8"?>
<p:tagLst xmlns:p="http://schemas.openxmlformats.org/presentationml/2006/main">
  <p:tag name="KSO_WM_TEMPLATE_CATEGORY" val="custom"/>
  <p:tag name="KSO_WM_TEMPLATE_INDEX" val="20196577"/>
</p:tagLst>
</file>

<file path=ppt/tags/tag79.xml><?xml version="1.0" encoding="utf-8"?>
<p:tagLst xmlns:p="http://schemas.openxmlformats.org/presentationml/2006/main">
  <p:tag name="KSO_WM_TEMPLATE_CATEGORY" val="custom"/>
  <p:tag name="KSO_WM_TEMPLATE_INDEX" val="20196577"/>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TEMPLATE_CATEGORY" val="custom"/>
  <p:tag name="KSO_WM_TEMPLATE_INDEX" val="20196577"/>
</p:tagLst>
</file>

<file path=ppt/tags/tag81.xml><?xml version="1.0" encoding="utf-8"?>
<p:tagLst xmlns:p="http://schemas.openxmlformats.org/presentationml/2006/main">
  <p:tag name="KSO_WM_TEMPLATE_CATEGORY" val="custom"/>
  <p:tag name="KSO_WM_TEMPLATE_INDEX" val="20196577"/>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UNIT_TYPE" val="i"/>
  <p:tag name="KSO_WM_UNIT_INDEX" val="10"/>
  <p:tag name="KSO_WM_UNIT_ID" val="diagram20204962_1*i*10"/>
  <p:tag name="KSO_WM_TEMPLATE_CATEGORY" val="diagram"/>
  <p:tag name="KSO_WM_TEMPLATE_INDEX" val="20204962"/>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UNIT_TYPE" val="i"/>
  <p:tag name="KSO_WM_UNIT_INDEX" val="11"/>
  <p:tag name="KSO_WM_UNIT_ID" val="diagram20204962_1*i*11"/>
  <p:tag name="KSO_WM_TEMPLATE_CATEGORY" val="diagram"/>
  <p:tag name="KSO_WM_TEMPLATE_INDEX" val="20204962"/>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UNIT_TYPE" val="i"/>
  <p:tag name="KSO_WM_UNIT_INDEX" val="12"/>
  <p:tag name="KSO_WM_UNIT_ID" val="diagram20204962_1*i*12"/>
  <p:tag name="KSO_WM_TEMPLATE_CATEGORY" val="diagram"/>
  <p:tag name="KSO_WM_TEMPLATE_INDEX" val="20204962"/>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UNIT_TYPE" val="i"/>
  <p:tag name="KSO_WM_UNIT_INDEX" val="13"/>
  <p:tag name="KSO_WM_UNIT_ID" val="diagram20204962_1*i*13"/>
  <p:tag name="KSO_WM_TEMPLATE_CATEGORY" val="diagram"/>
  <p:tag name="KSO_WM_TEMPLATE_INDEX" val="20204962"/>
  <p:tag name="KSO_WM_UNIT_LAYERLEVEL" val="1"/>
  <p:tag name="KSO_WM_TAG_VERSION" val="1.0"/>
  <p:tag name="KSO_WM_BEAUTIFY_FLAG" val="#wm#"/>
</p:tagLst>
</file>

<file path=ppt/tags/tag86.xml><?xml version="1.0" encoding="utf-8"?>
<p:tagLst xmlns:p="http://schemas.openxmlformats.org/presentationml/2006/main">
  <p:tag name="KSO_WM_UNIT_PRESET_TEXT" val="单击此处输入你的正文，文字是您思想的提炼，为了最终演示发布的良好效果，请尽量言简意赅的阐述观点。"/>
  <p:tag name="KSO_WM_UNIT_NOCLEAR" val="0"/>
  <p:tag name="KSO_WM_UNIT_VALUE" val="135"/>
  <p:tag name="KSO_WM_UNIT_HIGHLIGHT" val="0"/>
  <p:tag name="KSO_WM_UNIT_COMPATIBLE" val="0"/>
  <p:tag name="KSO_WM_UNIT_DIAGRAM_ISNUMVISUAL" val="0"/>
  <p:tag name="KSO_WM_UNIT_DIAGRAM_ISREFERUNIT" val="0"/>
  <p:tag name="KSO_WM_UNIT_PLACING_PICTURE_MD4" val="0"/>
  <p:tag name="KSO_WM_UNIT_TYPE" val="f"/>
  <p:tag name="KSO_WM_UNIT_INDEX" val="1"/>
  <p:tag name="KSO_WM_UNIT_ID" val="diagram20204962_1*f*1"/>
  <p:tag name="KSO_WM_TEMPLATE_CATEGORY" val="diagram"/>
  <p:tag name="KSO_WM_TEMPLATE_INDEX" val="20204962"/>
  <p:tag name="KSO_WM_UNIT_LAYERLEVEL" val="1"/>
  <p:tag name="KSO_WM_TAG_VERSION" val="1.0"/>
  <p:tag name="KSO_WM_BEAUTIFY_FLAG" val="#wm#"/>
  <p:tag name="KSO_WM_UNIT_SUBTYPE" val="a"/>
</p:tagLst>
</file>

<file path=ppt/tags/tag87.xml><?xml version="1.0" encoding="utf-8"?>
<p:tagLst xmlns:p="http://schemas.openxmlformats.org/presentationml/2006/main">
  <p:tag name="KSO_WM_UNIT_PRESET_TEXT" val="单击此处输入你的正文，文字是您思想的提炼，为了最终演示发布的良好效果，请尽量言简意赅的阐述观点。"/>
  <p:tag name="KSO_WM_UNIT_NOCLEAR" val="0"/>
  <p:tag name="KSO_WM_UNIT_VALUE" val="135"/>
  <p:tag name="KSO_WM_UNIT_HIGHLIGHT" val="0"/>
  <p:tag name="KSO_WM_UNIT_COMPATIBLE" val="0"/>
  <p:tag name="KSO_WM_UNIT_DIAGRAM_ISNUMVISUAL" val="0"/>
  <p:tag name="KSO_WM_UNIT_DIAGRAM_ISREFERUNIT" val="0"/>
  <p:tag name="KSO_WM_UNIT_PLACING_PICTURE_MD4" val="0"/>
  <p:tag name="KSO_WM_UNIT_TYPE" val="f"/>
  <p:tag name="KSO_WM_UNIT_INDEX" val="2"/>
  <p:tag name="KSO_WM_UNIT_ID" val="diagram20204962_1*f*2"/>
  <p:tag name="KSO_WM_TEMPLATE_CATEGORY" val="diagram"/>
  <p:tag name="KSO_WM_TEMPLATE_INDEX" val="20204962"/>
  <p:tag name="KSO_WM_UNIT_LAYERLEVEL" val="1"/>
  <p:tag name="KSO_WM_TAG_VERSION" val="1.0"/>
  <p:tag name="KSO_WM_BEAUTIFY_FLAG" val="#wm#"/>
  <p:tag name="KSO_WM_UNIT_SUBTYPE" val="a"/>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UNIT_TYPE" val="i"/>
  <p:tag name="KSO_WM_UNIT_INDEX" val="14"/>
  <p:tag name="KSO_WM_UNIT_ID" val="diagram20204962_1*i*14"/>
  <p:tag name="KSO_WM_TEMPLATE_CATEGORY" val="diagram"/>
  <p:tag name="KSO_WM_TEMPLATE_INDEX" val="20204962"/>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UNIT_TYPE" val="i"/>
  <p:tag name="KSO_WM_UNIT_INDEX" val="2"/>
  <p:tag name="KSO_WM_UNIT_ID" val="diagram20204962_1*i*2"/>
  <p:tag name="KSO_WM_TEMPLATE_CATEGORY" val="diagram"/>
  <p:tag name="KSO_WM_TEMPLATE_INDEX" val="2020496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TEMPLATE_CATEGORY" val="custom"/>
  <p:tag name="KSO_WM_TEMPLATE_INDEX" val="20196577"/>
</p:tagLst>
</file>

<file path=ppt/tags/tag91.xml><?xml version="1.0" encoding="utf-8"?>
<p:tagLst xmlns:p="http://schemas.openxmlformats.org/presentationml/2006/main">
  <p:tag name="KSO_WM_TEMPLATE_CATEGORY" val="custom"/>
  <p:tag name="KSO_WM_TEMPLATE_INDEX" val="20196577"/>
</p:tagLst>
</file>

<file path=ppt/tags/tag92.xml><?xml version="1.0" encoding="utf-8"?>
<p:tagLst xmlns:p="http://schemas.openxmlformats.org/presentationml/2006/main">
  <p:tag name="KSO_WM_TEMPLATE_CATEGORY" val="custom"/>
  <p:tag name="KSO_WM_TEMPLATE_INDEX" val="20196577"/>
</p:tagLst>
</file>

<file path=ppt/tags/tag93.xml><?xml version="1.0" encoding="utf-8"?>
<p:tagLst xmlns:p="http://schemas.openxmlformats.org/presentationml/2006/main">
  <p:tag name="KSO_WM_TEMPLATE_CATEGORY" val="custom"/>
  <p:tag name="KSO_WM_TEMPLATE_INDEX" val="20196577"/>
</p:tagLst>
</file>

<file path=ppt/theme/theme1.xml><?xml version="1.0" encoding="utf-8"?>
<a:theme xmlns:a="http://schemas.openxmlformats.org/drawingml/2006/main" name="1_自定义设计方案">
  <a:themeElements>
    <a:clrScheme name="自定义 100">
      <a:dk1>
        <a:sysClr val="windowText" lastClr="000000"/>
      </a:dk1>
      <a:lt1>
        <a:sysClr val="window" lastClr="FFFFFF"/>
      </a:lt1>
      <a:dk2>
        <a:srgbClr val="44546A"/>
      </a:dk2>
      <a:lt2>
        <a:srgbClr val="E7E6E6"/>
      </a:lt2>
      <a:accent1>
        <a:srgbClr val="591B89"/>
      </a:accent1>
      <a:accent2>
        <a:srgbClr val="EEB51A"/>
      </a:accent2>
      <a:accent3>
        <a:srgbClr val="591B89"/>
      </a:accent3>
      <a:accent4>
        <a:srgbClr val="EEB51A"/>
      </a:accent4>
      <a:accent5>
        <a:srgbClr val="591B89"/>
      </a:accent5>
      <a:accent6>
        <a:srgbClr val="EEB51A"/>
      </a:accent6>
      <a:hlink>
        <a:srgbClr val="591B89"/>
      </a:hlink>
      <a:folHlink>
        <a:srgbClr val="EEB51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38">
      <a:dk1>
        <a:srgbClr val="000000"/>
      </a:dk1>
      <a:lt1>
        <a:srgbClr val="FFFFFF"/>
      </a:lt1>
      <a:dk2>
        <a:srgbClr val="323F4F"/>
      </a:dk2>
      <a:lt2>
        <a:srgbClr val="E7E6E6"/>
      </a:lt2>
      <a:accent1>
        <a:srgbClr val="376BAB"/>
      </a:accent1>
      <a:accent2>
        <a:srgbClr val="54565C"/>
      </a:accent2>
      <a:accent3>
        <a:srgbClr val="A1A2A5"/>
      </a:accent3>
      <a:accent4>
        <a:srgbClr val="376BAB"/>
      </a:accent4>
      <a:accent5>
        <a:srgbClr val="628BDC"/>
      </a:accent5>
      <a:accent6>
        <a:srgbClr val="376BAB"/>
      </a:accent6>
      <a:hlink>
        <a:srgbClr val="85C0FB"/>
      </a:hlink>
      <a:folHlink>
        <a:srgbClr val="70A2DE"/>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1778</Words>
  <Application>WPS 演示</Application>
  <PresentationFormat>宽屏</PresentationFormat>
  <Paragraphs>241</Paragraphs>
  <Slides>12</Slides>
  <Notes>9</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12</vt:i4>
      </vt:variant>
    </vt:vector>
  </HeadingPairs>
  <TitlesOfParts>
    <vt:vector size="28" baseType="lpstr">
      <vt:lpstr>Arial</vt:lpstr>
      <vt:lpstr>宋体</vt:lpstr>
      <vt:lpstr>Wingdings</vt:lpstr>
      <vt:lpstr>微软雅黑</vt:lpstr>
      <vt:lpstr>Open Sans</vt:lpstr>
      <vt:lpstr>Segoe Print</vt:lpstr>
      <vt:lpstr>Wingdings</vt:lpstr>
      <vt:lpstr>等线</vt:lpstr>
      <vt:lpstr>Times New Roman</vt:lpstr>
      <vt:lpstr>Kartika</vt:lpstr>
      <vt:lpstr>PMingLiU-ExtB</vt:lpstr>
      <vt:lpstr>Calibri</vt:lpstr>
      <vt:lpstr>Arial Unicode MS</vt:lpstr>
      <vt:lpstr>Calibri Light</vt:lpstr>
      <vt:lpstr>1_自定义设计方案</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紫色沉稳简约毕业答辩毕业论文答辩PPT</dc:title>
  <dc:creator>lenovo</dc:creator>
  <cp:lastModifiedBy>张佳琪。</cp:lastModifiedBy>
  <cp:revision>135</cp:revision>
  <dcterms:created xsi:type="dcterms:W3CDTF">2019-03-09T08:01:00Z</dcterms:created>
  <dcterms:modified xsi:type="dcterms:W3CDTF">2021-01-14T06:56:47Z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