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2" r:id="rId5"/>
    <p:sldId id="414" r:id="rId6"/>
    <p:sldId id="415" r:id="rId7"/>
    <p:sldId id="416" r:id="rId8"/>
    <p:sldId id="417" r:id="rId9"/>
    <p:sldId id="418" r:id="rId10"/>
    <p:sldId id="421" r:id="rId11"/>
    <p:sldId id="419" r:id="rId12"/>
    <p:sldId id="420" r:id="rId13"/>
    <p:sldId id="42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1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2004</a:t>
            </a:r>
            <a:r>
              <a:rPr altLang="en-US"/>
              <a:t>名</a:t>
            </a:r>
            <a:r>
              <a:t>受访者年龄分布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年龄分布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620371136704166"/>
                  <c:y val="0.0006947998062315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32621140892872"/>
                  <c:y val="-0.001438533512684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00后</c:v>
                </c:pt>
                <c:pt idx="1">
                  <c:v>90后</c:v>
                </c:pt>
                <c:pt idx="2">
                  <c:v>80后</c:v>
                </c:pt>
                <c:pt idx="3">
                  <c:v>70后</c:v>
                </c:pt>
                <c:pt idx="4">
                  <c:v>60后</c:v>
                </c:pt>
                <c:pt idx="5">
                  <c:v>50后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1.1</c:v>
                </c:pt>
                <c:pt idx="1">
                  <c:v>23.8</c:v>
                </c:pt>
                <c:pt idx="2">
                  <c:v>51.4</c:v>
                </c:pt>
                <c:pt idx="3">
                  <c:v>17.6</c:v>
                </c:pt>
                <c:pt idx="4">
                  <c:v>4.9</c:v>
                </c:pt>
                <c:pt idx="5">
                  <c:v>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992193044713"/>
          <c:y val="0.829487808869252"/>
          <c:w val="0.664868701206529"/>
          <c:h val="0.14056619211258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2.xml"/><Relationship Id="rId2" Type="http://schemas.openxmlformats.org/officeDocument/2006/relationships/image" Target="../media/image1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6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1.xml"/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260" y="1729105"/>
            <a:ext cx="9799200" cy="2570400"/>
          </a:xfrm>
        </p:spPr>
        <p:txBody>
          <a:bodyPr/>
          <a:lstStyle/>
          <a:p>
            <a:r>
              <a:rPr lang="en-US" altLang="zh-CN" sz="4800"/>
              <a:t> </a:t>
            </a:r>
            <a:r>
              <a:rPr lang="en-US" altLang="zh-CN" sz="4800">
                <a:solidFill>
                  <a:schemeClr val="tx1"/>
                </a:solidFill>
              </a:rPr>
              <a:t> </a:t>
            </a:r>
            <a:r>
              <a:rPr lang="zh-CN" altLang="zh-CN" sz="4800">
                <a:solidFill>
                  <a:schemeClr val="tx1"/>
                </a:solidFill>
              </a:rPr>
              <a:t>第一份工作怎么选择？</a:t>
            </a:r>
            <a:br>
              <a:rPr lang="zh-CN" altLang="zh-CN" sz="4800"/>
            </a:br>
            <a:endParaRPr lang="zh-CN" altLang="zh-CN" sz="4800"/>
          </a:p>
        </p:txBody>
      </p:sp>
      <p:sp>
        <p:nvSpPr>
          <p:cNvPr id="3" name="文本框 2"/>
          <p:cNvSpPr txBox="1"/>
          <p:nvPr/>
        </p:nvSpPr>
        <p:spPr>
          <a:xfrm>
            <a:off x="2966720" y="4431030"/>
            <a:ext cx="6431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杨镇  胡名益  杨萍  连选</a:t>
            </a:r>
            <a:endParaRPr lang="zh-CN" altLang="en-US" sz="2400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8327" y="695097"/>
            <a:ext cx="5294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三、解决方案参考</a:t>
            </a:r>
            <a:endParaRPr lang="en-US" altLang="zh-CN" sz="4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216150" y="3060700"/>
            <a:ext cx="25469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1</a:t>
            </a:r>
            <a:r>
              <a:rPr lang="en-US" altLang="zh-CN" sz="2000"/>
              <a:t>.</a:t>
            </a:r>
            <a:r>
              <a:rPr lang="zh-CN" altLang="en-US" sz="2000"/>
              <a:t>心理准备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2</a:t>
            </a:r>
            <a:r>
              <a:rPr lang="en-US" altLang="zh-CN" sz="2000"/>
              <a:t>.</a:t>
            </a:r>
            <a:r>
              <a:rPr lang="zh-CN" altLang="en-US" sz="2000"/>
              <a:t>知识准备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3</a:t>
            </a:r>
            <a:r>
              <a:rPr lang="en-US" altLang="zh-CN" sz="2000"/>
              <a:t>.</a:t>
            </a:r>
            <a:r>
              <a:rPr lang="zh-CN" altLang="en-US" sz="2000"/>
              <a:t>能力准备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8205" y="2269490"/>
            <a:ext cx="4457700" cy="2750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99945" y="2921635"/>
            <a:ext cx="2038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4</a:t>
            </a:r>
            <a:r>
              <a:rPr lang="en-US" altLang="zh-CN" sz="2000"/>
              <a:t>.</a:t>
            </a:r>
            <a:r>
              <a:rPr lang="zh-CN" altLang="en-US" sz="2000"/>
              <a:t>外部研判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5</a:t>
            </a:r>
            <a:r>
              <a:rPr lang="en-US" altLang="zh-CN" sz="2000"/>
              <a:t>.</a:t>
            </a:r>
            <a:r>
              <a:rPr lang="zh-CN" altLang="en-US" sz="2000"/>
              <a:t>目标预期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1460" y="1708785"/>
            <a:ext cx="4743450" cy="2316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460" y="3803015"/>
            <a:ext cx="4876800" cy="2712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49412" y="694462"/>
            <a:ext cx="5294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三、解决方案参考</a:t>
            </a:r>
            <a:endParaRPr lang="en-US" altLang="zh-CN" sz="4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4860" y="2736850"/>
            <a:ext cx="80829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/>
              <a:t>走上第一个工作岗位后，更重要的是不好高骛远，</a:t>
            </a:r>
            <a:endParaRPr lang="zh-CN" altLang="en-US" sz="2800"/>
          </a:p>
          <a:p>
            <a:pPr algn="ctr">
              <a:lnSpc>
                <a:spcPct val="150000"/>
              </a:lnSpc>
            </a:pPr>
            <a:r>
              <a:rPr lang="zh-CN" altLang="en-US" sz="2800"/>
              <a:t>脚踏实地地从简单的工作做起，一步一个脚印，</a:t>
            </a:r>
            <a:endParaRPr lang="zh-CN" altLang="en-US" sz="2800"/>
          </a:p>
          <a:p>
            <a:pPr algn="ctr">
              <a:lnSpc>
                <a:spcPct val="150000"/>
              </a:lnSpc>
            </a:pPr>
            <a:r>
              <a:rPr lang="zh-CN" altLang="en-US" sz="2800"/>
              <a:t>这样才会更加有助于未来的发展。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310"/>
            <a:ext cx="5013960" cy="2179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7160895" y="1488440"/>
          <a:ext cx="4473575" cy="388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68400" y="2973705"/>
            <a:ext cx="58832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47.9%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专业不对口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82.6% 认为第一份工作对职业生涯重要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44.9% 找第一份工作时最看重薪资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33.9% 认为日后转行很难，一定要入对行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265" y="2146837"/>
            <a:ext cx="6431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一项针对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名受访者的调查显示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73570" y="590371"/>
            <a:ext cx="3622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一、问题提出</a:t>
            </a:r>
            <a:endParaRPr lang="zh-CN" altLang="en-US" sz="4400" b="1"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1200" y="840105"/>
            <a:ext cx="79927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选择第一份工作需要专业对口还是专业不对口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选择第一份工作是先就业再择业，还是先择业再就业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选择第一份工作应该是待遇优先还是个人发展优先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" y="3147060"/>
            <a:ext cx="3532505" cy="3434080"/>
          </a:xfrm>
          <a:prstGeom prst="rect">
            <a:avLst/>
          </a:prstGeom>
        </p:spPr>
      </p:pic>
      <p:pic>
        <p:nvPicPr>
          <p:cNvPr id="1029" name="Image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9850" y="2929255"/>
            <a:ext cx="5965190" cy="2635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09030" y="5630545"/>
            <a:ext cx="3847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/>
              <a:t>第一份工作考量的因素权重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6450" y="5461000"/>
            <a:ext cx="549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薪酬待遇与个人发展哪个优先</a:t>
            </a:r>
            <a:endParaRPr lang="zh-CN" altLang="en-US" sz="2800" dirty="0"/>
          </a:p>
        </p:txBody>
      </p:sp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711" y="2017492"/>
            <a:ext cx="6022975" cy="301498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2186891" y="695096"/>
            <a:ext cx="4862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二、原因分析</a:t>
            </a:r>
            <a:endParaRPr lang="zh-CN" altLang="en-US" sz="4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76487" y="1606550"/>
            <a:ext cx="3296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工作城市选择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735" y="2632075"/>
            <a:ext cx="4801870" cy="270256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005" y="2325443"/>
            <a:ext cx="5586730" cy="279654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9029700" y="1988185"/>
            <a:ext cx="1522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人才抢夺战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979170" y="5550046"/>
            <a:ext cx="6349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一线城市安置不了肉体，三四线城市安置不了灵魂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2082116" y="450956"/>
            <a:ext cx="359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二、原因分析</a:t>
            </a:r>
            <a:endParaRPr lang="zh-CN" altLang="en-US" sz="4400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7766" y="5628799"/>
            <a:ext cx="5293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第一份工作专业对口的重要性</a:t>
            </a:r>
            <a:endParaRPr lang="zh-CN" altLang="en-US" sz="2800" dirty="0"/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782" y="2585158"/>
            <a:ext cx="6087110" cy="304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779" y="2756291"/>
            <a:ext cx="5400040" cy="27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129058" y="694796"/>
            <a:ext cx="359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二、原因分析</a:t>
            </a:r>
            <a:endParaRPr lang="zh-CN" altLang="en-US" sz="4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6894976" y="5628799"/>
            <a:ext cx="5293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影响第一份工作的因素考量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2530" y="5347238"/>
            <a:ext cx="5142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大学生对第一份工作的看法</a:t>
            </a:r>
            <a:endParaRPr lang="zh-CN" altLang="en-US" sz="2800"/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" y="2273301"/>
            <a:ext cx="5667375" cy="283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770" y="2152454"/>
            <a:ext cx="6148070" cy="30740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968353" y="807491"/>
            <a:ext cx="359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二、原因分析</a:t>
            </a:r>
            <a:endParaRPr lang="zh-CN" altLang="en-US" sz="4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536690" y="5347238"/>
            <a:ext cx="5142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先就业再择业，先择业再就业的考量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3407" y="2576943"/>
            <a:ext cx="4787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影响大学生就业选择的因素</a:t>
            </a:r>
            <a:endParaRPr lang="zh-CN" altLang="en-US" sz="2400" dirty="0"/>
          </a:p>
        </p:txBody>
      </p:sp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0941" y="828675"/>
            <a:ext cx="6070600" cy="303911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564515" y="5201285"/>
            <a:ext cx="2292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（1）个人因素</a:t>
            </a:r>
            <a:endParaRPr lang="zh-CN" altLang="en-US" sz="2000"/>
          </a:p>
        </p:txBody>
      </p:sp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0598" y="4044315"/>
            <a:ext cx="4731385" cy="2368550"/>
          </a:xfrm>
          <a:prstGeom prst="rect">
            <a:avLst/>
          </a:prstGeom>
          <a:noFill/>
        </p:spPr>
      </p:pic>
      <p:sp>
        <p:nvSpPr>
          <p:cNvPr id="4" name="左大括号 3"/>
          <p:cNvSpPr/>
          <p:nvPr/>
        </p:nvSpPr>
        <p:spPr>
          <a:xfrm>
            <a:off x="2418080" y="4880610"/>
            <a:ext cx="222885" cy="13188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29230" y="4714240"/>
            <a:ext cx="1521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个人能力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29230" y="5356225"/>
            <a:ext cx="1217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性格问题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49550" y="6044565"/>
            <a:ext cx="1196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兴趣问题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61514" y="828445"/>
            <a:ext cx="359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二、原因分析</a:t>
            </a:r>
            <a:endParaRPr lang="zh-CN" altLang="en-US" sz="44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23405" y="3748405"/>
            <a:ext cx="3692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/>
              <a:t>影响就业选择的外部因素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023100" y="6293485"/>
            <a:ext cx="3692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/>
              <a:t>影响职业选择的准备因素</a:t>
            </a:r>
            <a:endParaRPr lang="zh-CN" altLang="en-US" sz="2000" dirty="0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1692" y="3876041"/>
            <a:ext cx="47974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dirty="0"/>
          </a:p>
          <a:p>
            <a:r>
              <a:rPr lang="zh-CN" altLang="en-US" sz="2000" dirty="0"/>
              <a:t>（2）家庭因素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（3）国家就业政策因素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（4）学校因素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641692" y="2683510"/>
            <a:ext cx="478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影响大学生就业选择的因素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0" y="970915"/>
            <a:ext cx="3802380" cy="2644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45" y="3615055"/>
            <a:ext cx="4876800" cy="3208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48827" y="814794"/>
            <a:ext cx="359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二、原因分析</a:t>
            </a:r>
            <a:endParaRPr lang="zh-CN" altLang="en-US" sz="4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50850"/>
            <a:ext cx="1239520" cy="1257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WPS 演示</Application>
  <PresentationFormat>宽屏</PresentationFormat>
  <Paragraphs>89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  第一份工作怎么选择？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杨镇</cp:lastModifiedBy>
  <cp:revision>160</cp:revision>
  <dcterms:created xsi:type="dcterms:W3CDTF">2019-06-19T02:08:00Z</dcterms:created>
  <dcterms:modified xsi:type="dcterms:W3CDTF">2021-01-13T12:51:24Z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