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68" r:id="rId4"/>
  </p:sldMasterIdLst>
  <p:notesMasterIdLst>
    <p:notesMasterId r:id="rId7"/>
  </p:notesMasterIdLst>
  <p:sldIdLst>
    <p:sldId id="3228" r:id="rId5"/>
    <p:sldId id="3259" r:id="rId6"/>
    <p:sldId id="335" r:id="rId8"/>
    <p:sldId id="3238" r:id="rId9"/>
    <p:sldId id="548" r:id="rId10"/>
    <p:sldId id="529" r:id="rId11"/>
    <p:sldId id="331" r:id="rId12"/>
    <p:sldId id="3260" r:id="rId13"/>
    <p:sldId id="326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8C3"/>
    <a:srgbClr val="1B6298"/>
    <a:srgbClr val="286B9F"/>
    <a:srgbClr val="1C6299"/>
    <a:srgbClr val="1B6299"/>
    <a:srgbClr val="1A78C2"/>
    <a:srgbClr val="8609AD"/>
    <a:srgbClr val="96C4D1"/>
    <a:srgbClr val="6F3A97"/>
    <a:srgbClr val="D7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7" y="187"/>
      </p:cViewPr>
      <p:guideLst>
        <p:guide orient="horz" pos="2210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93C12-D317-442F-945E-D6517EECB5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33A62-8780-4CAA-8D19-25292B7F56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5DCBA-0CD2-47DC-90CF-EC7D70760B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90" y="2505076"/>
            <a:ext cx="515778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6"/>
            <a:ext cx="5183189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8" cy="1600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90" y="987428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7530" indent="0">
              <a:buNone/>
              <a:defRPr sz="1000"/>
            </a:lvl5pPr>
            <a:lvl6pPr marL="2284730" indent="0">
              <a:buNone/>
              <a:defRPr sz="1000"/>
            </a:lvl6pPr>
            <a:lvl7pPr marL="2741930" indent="0">
              <a:buNone/>
              <a:defRPr sz="1000"/>
            </a:lvl7pPr>
            <a:lvl8pPr marL="3198495" indent="0">
              <a:buNone/>
              <a:defRPr sz="1000"/>
            </a:lvl8pPr>
            <a:lvl9pPr marL="365569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8" cy="1600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8"/>
            <a:ext cx="617219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7530" indent="0">
              <a:buNone/>
              <a:defRPr sz="1000"/>
            </a:lvl5pPr>
            <a:lvl6pPr marL="2284730" indent="0">
              <a:buNone/>
              <a:defRPr sz="1000"/>
            </a:lvl6pPr>
            <a:lvl7pPr marL="2741930" indent="0">
              <a:buNone/>
              <a:defRPr sz="1000"/>
            </a:lvl7pPr>
            <a:lvl8pPr marL="3198495" indent="0">
              <a:buNone/>
              <a:defRPr sz="1000"/>
            </a:lvl8pPr>
            <a:lvl9pPr marL="365569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8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8"/>
            <a:ext cx="7734301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DC35-3D39-4E5D-813A-1465AB5946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6EB1-3B9C-423A-A463-BABF6B6D6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4"/>
            <a:ext cx="9144000" cy="2387600"/>
          </a:xfrm>
        </p:spPr>
        <p:txBody>
          <a:bodyPr anchor="b"/>
          <a:lstStyle>
            <a:lvl1pPr algn="ctr">
              <a:defRPr sz="59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2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7530" indent="0" algn="ctr">
              <a:buNone/>
              <a:defRPr sz="1600"/>
            </a:lvl5pPr>
            <a:lvl6pPr marL="2284730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8495" indent="0" algn="ctr">
              <a:buNone/>
              <a:defRPr sz="1600"/>
            </a:lvl8pPr>
            <a:lvl9pPr marL="3655695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7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ransition spd="slow" advClick="0" advTm="1000">
    <p:randomBar dir="vert"/>
  </p:transition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546580"/>
            <a:ext cx="12191331" cy="1838567"/>
          </a:xfrm>
          <a:prstGeom prst="rect">
            <a:avLst/>
          </a:prstGeom>
          <a:solidFill>
            <a:srgbClr val="1A7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lnSpc>
                <a:spcPct val="130000"/>
              </a:lnSpc>
              <a:defRPr/>
            </a:pPr>
            <a:endParaRPr lang="zh-CN" altLang="en-US" sz="1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42839" y="2894978"/>
            <a:ext cx="8494633" cy="1067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3765">
              <a:lnSpc>
                <a:spcPct val="130000"/>
              </a:lnSpc>
              <a:defRPr/>
            </a:pPr>
            <a:r>
              <a:rPr lang="zh-CN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做个佛系青年真的快乐吗？</a:t>
            </a:r>
            <a:endParaRPr lang="zh-CN" altLang="en-US" sz="5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6" name="标题占位符 1"/>
          <p:cNvSpPr txBox="1"/>
          <p:nvPr/>
        </p:nvSpPr>
        <p:spPr>
          <a:xfrm>
            <a:off x="3377935" y="4835638"/>
            <a:ext cx="5435600" cy="5411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秘金雷  陈力瑞  叶尔波拉提</a:t>
            </a:r>
            <a:endParaRPr lang="zh-CN" altLang="en-US" sz="24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 txBox="1"/>
          <p:nvPr/>
        </p:nvSpPr>
        <p:spPr>
          <a:xfrm>
            <a:off x="1050660" y="90918"/>
            <a:ext cx="5435600" cy="5411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问题提出</a:t>
            </a:r>
            <a:endParaRPr lang="zh-CN" altLang="en-US" sz="24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29026" y="6583649"/>
            <a:ext cx="2893741" cy="27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Tsinghua University of China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60400" y="6583649"/>
            <a:ext cx="1941557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自强不息 厚德载物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94090" y="6583649"/>
            <a:ext cx="2031325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知行合一、经世致用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137792" y="6583649"/>
            <a:ext cx="2484975" cy="27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30000"/>
              </a:lnSpc>
              <a:defRPr/>
            </a:pPr>
            <a:r>
              <a:rPr lang="en-US" altLang="zh-CN" sz="100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Central South University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61" name="组合 60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62" name="椭圆 61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30876" y="233483"/>
              <a:ext cx="673100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grpSp>
        <p:nvGrpSpPr>
          <p:cNvPr id="178" name="#4941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330930" y="979365"/>
            <a:ext cx="10005107" cy="5058497"/>
            <a:chOff x="1432711" y="911426"/>
            <a:chExt cx="10005107" cy="5058497"/>
          </a:xfrm>
        </p:grpSpPr>
        <p:sp>
          <p:nvSpPr>
            <p:cNvPr id="179" name="isliḍê"/>
            <p:cNvSpPr/>
            <p:nvPr/>
          </p:nvSpPr>
          <p:spPr>
            <a:xfrm>
              <a:off x="4764336" y="2937925"/>
              <a:ext cx="2701764" cy="232910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0" name="î$ľiḓè"/>
            <p:cNvGrpSpPr/>
            <p:nvPr/>
          </p:nvGrpSpPr>
          <p:grpSpPr>
            <a:xfrm>
              <a:off x="5838997" y="2602655"/>
              <a:ext cx="670540" cy="670540"/>
              <a:chOff x="4000027" y="1805158"/>
              <a:chExt cx="720000" cy="720000"/>
            </a:xfrm>
          </p:grpSpPr>
          <p:sp>
            <p:nvSpPr>
              <p:cNvPr id="193" name="išlïḍè"/>
              <p:cNvSpPr/>
              <p:nvPr/>
            </p:nvSpPr>
            <p:spPr>
              <a:xfrm>
                <a:off x="4000027" y="1805158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 w="190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</a:pPr>
                <a:endPara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íŝlïḑe"/>
              <p:cNvSpPr/>
              <p:nvPr/>
            </p:nvSpPr>
            <p:spPr>
              <a:xfrm>
                <a:off x="4186980" y="1978800"/>
                <a:ext cx="346094" cy="372717"/>
              </a:xfrm>
              <a:custGeom>
                <a:avLst/>
                <a:gdLst>
                  <a:gd name="connsiteX0" fmla="*/ 362430 w 495300"/>
                  <a:gd name="connsiteY0" fmla="*/ 621 h 533400"/>
                  <a:gd name="connsiteX1" fmla="*/ 400530 w 495300"/>
                  <a:gd name="connsiteY1" fmla="*/ 38721 h 533400"/>
                  <a:gd name="connsiteX2" fmla="*/ 400530 w 495300"/>
                  <a:gd name="connsiteY2" fmla="*/ 38721 h 533400"/>
                  <a:gd name="connsiteX3" fmla="*/ 400530 w 495300"/>
                  <a:gd name="connsiteY3" fmla="*/ 124446 h 533400"/>
                  <a:gd name="connsiteX4" fmla="*/ 362430 w 495300"/>
                  <a:gd name="connsiteY4" fmla="*/ 162546 h 533400"/>
                  <a:gd name="connsiteX5" fmla="*/ 362430 w 495300"/>
                  <a:gd name="connsiteY5" fmla="*/ 162546 h 533400"/>
                  <a:gd name="connsiteX6" fmla="*/ 257655 w 495300"/>
                  <a:gd name="connsiteY6" fmla="*/ 162546 h 533400"/>
                  <a:gd name="connsiteX7" fmla="*/ 257655 w 495300"/>
                  <a:gd name="connsiteY7" fmla="*/ 295896 h 533400"/>
                  <a:gd name="connsiteX8" fmla="*/ 419580 w 495300"/>
                  <a:gd name="connsiteY8" fmla="*/ 295896 h 533400"/>
                  <a:gd name="connsiteX9" fmla="*/ 457680 w 495300"/>
                  <a:gd name="connsiteY9" fmla="*/ 332091 h 533400"/>
                  <a:gd name="connsiteX10" fmla="*/ 457680 w 495300"/>
                  <a:gd name="connsiteY10" fmla="*/ 333996 h 533400"/>
                  <a:gd name="connsiteX11" fmla="*/ 457680 w 495300"/>
                  <a:gd name="connsiteY11" fmla="*/ 438771 h 533400"/>
                  <a:gd name="connsiteX12" fmla="*/ 467205 w 495300"/>
                  <a:gd name="connsiteY12" fmla="*/ 438771 h 533400"/>
                  <a:gd name="connsiteX13" fmla="*/ 495780 w 495300"/>
                  <a:gd name="connsiteY13" fmla="*/ 465441 h 533400"/>
                  <a:gd name="connsiteX14" fmla="*/ 495780 w 495300"/>
                  <a:gd name="connsiteY14" fmla="*/ 467346 h 533400"/>
                  <a:gd name="connsiteX15" fmla="*/ 495780 w 495300"/>
                  <a:gd name="connsiteY15" fmla="*/ 505446 h 533400"/>
                  <a:gd name="connsiteX16" fmla="*/ 467205 w 495300"/>
                  <a:gd name="connsiteY16" fmla="*/ 534021 h 533400"/>
                  <a:gd name="connsiteX17" fmla="*/ 467205 w 495300"/>
                  <a:gd name="connsiteY17" fmla="*/ 534021 h 533400"/>
                  <a:gd name="connsiteX18" fmla="*/ 429105 w 495300"/>
                  <a:gd name="connsiteY18" fmla="*/ 534021 h 533400"/>
                  <a:gd name="connsiteX19" fmla="*/ 400530 w 495300"/>
                  <a:gd name="connsiteY19" fmla="*/ 505446 h 533400"/>
                  <a:gd name="connsiteX20" fmla="*/ 400530 w 495300"/>
                  <a:gd name="connsiteY20" fmla="*/ 505446 h 533400"/>
                  <a:gd name="connsiteX21" fmla="*/ 400530 w 495300"/>
                  <a:gd name="connsiteY21" fmla="*/ 467346 h 533400"/>
                  <a:gd name="connsiteX22" fmla="*/ 429105 w 495300"/>
                  <a:gd name="connsiteY22" fmla="*/ 438771 h 533400"/>
                  <a:gd name="connsiteX23" fmla="*/ 429105 w 495300"/>
                  <a:gd name="connsiteY23" fmla="*/ 438771 h 533400"/>
                  <a:gd name="connsiteX24" fmla="*/ 438630 w 495300"/>
                  <a:gd name="connsiteY24" fmla="*/ 438771 h 533400"/>
                  <a:gd name="connsiteX25" fmla="*/ 438630 w 495300"/>
                  <a:gd name="connsiteY25" fmla="*/ 333996 h 533400"/>
                  <a:gd name="connsiteX26" fmla="*/ 420533 w 495300"/>
                  <a:gd name="connsiteY26" fmla="*/ 314946 h 533400"/>
                  <a:gd name="connsiteX27" fmla="*/ 419580 w 495300"/>
                  <a:gd name="connsiteY27" fmla="*/ 314946 h 533400"/>
                  <a:gd name="connsiteX28" fmla="*/ 257655 w 495300"/>
                  <a:gd name="connsiteY28" fmla="*/ 314946 h 533400"/>
                  <a:gd name="connsiteX29" fmla="*/ 257655 w 495300"/>
                  <a:gd name="connsiteY29" fmla="*/ 438771 h 533400"/>
                  <a:gd name="connsiteX30" fmla="*/ 267180 w 495300"/>
                  <a:gd name="connsiteY30" fmla="*/ 438771 h 533400"/>
                  <a:gd name="connsiteX31" fmla="*/ 295755 w 495300"/>
                  <a:gd name="connsiteY31" fmla="*/ 465441 h 533400"/>
                  <a:gd name="connsiteX32" fmla="*/ 295755 w 495300"/>
                  <a:gd name="connsiteY32" fmla="*/ 467346 h 533400"/>
                  <a:gd name="connsiteX33" fmla="*/ 295755 w 495300"/>
                  <a:gd name="connsiteY33" fmla="*/ 505446 h 533400"/>
                  <a:gd name="connsiteX34" fmla="*/ 267180 w 495300"/>
                  <a:gd name="connsiteY34" fmla="*/ 534021 h 533400"/>
                  <a:gd name="connsiteX35" fmla="*/ 267180 w 495300"/>
                  <a:gd name="connsiteY35" fmla="*/ 534021 h 533400"/>
                  <a:gd name="connsiteX36" fmla="*/ 229080 w 495300"/>
                  <a:gd name="connsiteY36" fmla="*/ 534021 h 533400"/>
                  <a:gd name="connsiteX37" fmla="*/ 200505 w 495300"/>
                  <a:gd name="connsiteY37" fmla="*/ 505446 h 533400"/>
                  <a:gd name="connsiteX38" fmla="*/ 200505 w 495300"/>
                  <a:gd name="connsiteY38" fmla="*/ 505446 h 533400"/>
                  <a:gd name="connsiteX39" fmla="*/ 200505 w 495300"/>
                  <a:gd name="connsiteY39" fmla="*/ 467346 h 533400"/>
                  <a:gd name="connsiteX40" fmla="*/ 229080 w 495300"/>
                  <a:gd name="connsiteY40" fmla="*/ 438771 h 533400"/>
                  <a:gd name="connsiteX41" fmla="*/ 229080 w 495300"/>
                  <a:gd name="connsiteY41" fmla="*/ 438771 h 533400"/>
                  <a:gd name="connsiteX42" fmla="*/ 238605 w 495300"/>
                  <a:gd name="connsiteY42" fmla="*/ 438771 h 533400"/>
                  <a:gd name="connsiteX43" fmla="*/ 238605 w 495300"/>
                  <a:gd name="connsiteY43" fmla="*/ 314946 h 533400"/>
                  <a:gd name="connsiteX44" fmla="*/ 76680 w 495300"/>
                  <a:gd name="connsiteY44" fmla="*/ 314946 h 533400"/>
                  <a:gd name="connsiteX45" fmla="*/ 57630 w 495300"/>
                  <a:gd name="connsiteY45" fmla="*/ 333044 h 533400"/>
                  <a:gd name="connsiteX46" fmla="*/ 57630 w 495300"/>
                  <a:gd name="connsiteY46" fmla="*/ 333996 h 533400"/>
                  <a:gd name="connsiteX47" fmla="*/ 57630 w 495300"/>
                  <a:gd name="connsiteY47" fmla="*/ 438771 h 533400"/>
                  <a:gd name="connsiteX48" fmla="*/ 67155 w 495300"/>
                  <a:gd name="connsiteY48" fmla="*/ 438771 h 533400"/>
                  <a:gd name="connsiteX49" fmla="*/ 95730 w 495300"/>
                  <a:gd name="connsiteY49" fmla="*/ 465441 h 533400"/>
                  <a:gd name="connsiteX50" fmla="*/ 95730 w 495300"/>
                  <a:gd name="connsiteY50" fmla="*/ 467346 h 533400"/>
                  <a:gd name="connsiteX51" fmla="*/ 95730 w 495300"/>
                  <a:gd name="connsiteY51" fmla="*/ 505446 h 533400"/>
                  <a:gd name="connsiteX52" fmla="*/ 67155 w 495300"/>
                  <a:gd name="connsiteY52" fmla="*/ 534021 h 533400"/>
                  <a:gd name="connsiteX53" fmla="*/ 67155 w 495300"/>
                  <a:gd name="connsiteY53" fmla="*/ 534021 h 533400"/>
                  <a:gd name="connsiteX54" fmla="*/ 29055 w 495300"/>
                  <a:gd name="connsiteY54" fmla="*/ 534021 h 533400"/>
                  <a:gd name="connsiteX55" fmla="*/ 480 w 495300"/>
                  <a:gd name="connsiteY55" fmla="*/ 505446 h 533400"/>
                  <a:gd name="connsiteX56" fmla="*/ 480 w 495300"/>
                  <a:gd name="connsiteY56" fmla="*/ 505446 h 533400"/>
                  <a:gd name="connsiteX57" fmla="*/ 480 w 495300"/>
                  <a:gd name="connsiteY57" fmla="*/ 467346 h 533400"/>
                  <a:gd name="connsiteX58" fmla="*/ 29055 w 495300"/>
                  <a:gd name="connsiteY58" fmla="*/ 438771 h 533400"/>
                  <a:gd name="connsiteX59" fmla="*/ 29055 w 495300"/>
                  <a:gd name="connsiteY59" fmla="*/ 438771 h 533400"/>
                  <a:gd name="connsiteX60" fmla="*/ 38580 w 495300"/>
                  <a:gd name="connsiteY60" fmla="*/ 438771 h 533400"/>
                  <a:gd name="connsiteX61" fmla="*/ 38580 w 495300"/>
                  <a:gd name="connsiteY61" fmla="*/ 333996 h 533400"/>
                  <a:gd name="connsiteX62" fmla="*/ 74775 w 495300"/>
                  <a:gd name="connsiteY62" fmla="*/ 295896 h 533400"/>
                  <a:gd name="connsiteX63" fmla="*/ 76680 w 495300"/>
                  <a:gd name="connsiteY63" fmla="*/ 295896 h 533400"/>
                  <a:gd name="connsiteX64" fmla="*/ 238605 w 495300"/>
                  <a:gd name="connsiteY64" fmla="*/ 295896 h 533400"/>
                  <a:gd name="connsiteX65" fmla="*/ 238605 w 495300"/>
                  <a:gd name="connsiteY65" fmla="*/ 162546 h 533400"/>
                  <a:gd name="connsiteX66" fmla="*/ 133830 w 495300"/>
                  <a:gd name="connsiteY66" fmla="*/ 162546 h 533400"/>
                  <a:gd name="connsiteX67" fmla="*/ 95730 w 495300"/>
                  <a:gd name="connsiteY67" fmla="*/ 126351 h 533400"/>
                  <a:gd name="connsiteX68" fmla="*/ 95730 w 495300"/>
                  <a:gd name="connsiteY68" fmla="*/ 124446 h 533400"/>
                  <a:gd name="connsiteX69" fmla="*/ 95730 w 495300"/>
                  <a:gd name="connsiteY69" fmla="*/ 38721 h 533400"/>
                  <a:gd name="connsiteX70" fmla="*/ 133830 w 495300"/>
                  <a:gd name="connsiteY70" fmla="*/ 621 h 533400"/>
                  <a:gd name="connsiteX71" fmla="*/ 133830 w 495300"/>
                  <a:gd name="connsiteY71" fmla="*/ 621 h 533400"/>
                  <a:gd name="connsiteX72" fmla="*/ 362430 w 495300"/>
                  <a:gd name="connsiteY72" fmla="*/ 621 h 533400"/>
                  <a:gd name="connsiteX73" fmla="*/ 67155 w 495300"/>
                  <a:gd name="connsiteY73" fmla="*/ 457821 h 533400"/>
                  <a:gd name="connsiteX74" fmla="*/ 29055 w 495300"/>
                  <a:gd name="connsiteY74" fmla="*/ 457821 h 533400"/>
                  <a:gd name="connsiteX75" fmla="*/ 19530 w 495300"/>
                  <a:gd name="connsiteY75" fmla="*/ 467346 h 533400"/>
                  <a:gd name="connsiteX76" fmla="*/ 19530 w 495300"/>
                  <a:gd name="connsiteY76" fmla="*/ 467346 h 533400"/>
                  <a:gd name="connsiteX77" fmla="*/ 19530 w 495300"/>
                  <a:gd name="connsiteY77" fmla="*/ 505446 h 533400"/>
                  <a:gd name="connsiteX78" fmla="*/ 29055 w 495300"/>
                  <a:gd name="connsiteY78" fmla="*/ 514971 h 533400"/>
                  <a:gd name="connsiteX79" fmla="*/ 29055 w 495300"/>
                  <a:gd name="connsiteY79" fmla="*/ 514971 h 533400"/>
                  <a:gd name="connsiteX80" fmla="*/ 67155 w 495300"/>
                  <a:gd name="connsiteY80" fmla="*/ 514971 h 533400"/>
                  <a:gd name="connsiteX81" fmla="*/ 76680 w 495300"/>
                  <a:gd name="connsiteY81" fmla="*/ 505446 h 533400"/>
                  <a:gd name="connsiteX82" fmla="*/ 76680 w 495300"/>
                  <a:gd name="connsiteY82" fmla="*/ 505446 h 533400"/>
                  <a:gd name="connsiteX83" fmla="*/ 76680 w 495300"/>
                  <a:gd name="connsiteY83" fmla="*/ 467346 h 533400"/>
                  <a:gd name="connsiteX84" fmla="*/ 67155 w 495300"/>
                  <a:gd name="connsiteY84" fmla="*/ 457821 h 533400"/>
                  <a:gd name="connsiteX85" fmla="*/ 67155 w 495300"/>
                  <a:gd name="connsiteY85" fmla="*/ 457821 h 533400"/>
                  <a:gd name="connsiteX86" fmla="*/ 267180 w 495300"/>
                  <a:gd name="connsiteY86" fmla="*/ 457821 h 533400"/>
                  <a:gd name="connsiteX87" fmla="*/ 229080 w 495300"/>
                  <a:gd name="connsiteY87" fmla="*/ 457821 h 533400"/>
                  <a:gd name="connsiteX88" fmla="*/ 219555 w 495300"/>
                  <a:gd name="connsiteY88" fmla="*/ 467346 h 533400"/>
                  <a:gd name="connsiteX89" fmla="*/ 219555 w 495300"/>
                  <a:gd name="connsiteY89" fmla="*/ 467346 h 533400"/>
                  <a:gd name="connsiteX90" fmla="*/ 219555 w 495300"/>
                  <a:gd name="connsiteY90" fmla="*/ 505446 h 533400"/>
                  <a:gd name="connsiteX91" fmla="*/ 229080 w 495300"/>
                  <a:gd name="connsiteY91" fmla="*/ 514971 h 533400"/>
                  <a:gd name="connsiteX92" fmla="*/ 229080 w 495300"/>
                  <a:gd name="connsiteY92" fmla="*/ 514971 h 533400"/>
                  <a:gd name="connsiteX93" fmla="*/ 267180 w 495300"/>
                  <a:gd name="connsiteY93" fmla="*/ 514971 h 533400"/>
                  <a:gd name="connsiteX94" fmla="*/ 276705 w 495300"/>
                  <a:gd name="connsiteY94" fmla="*/ 505446 h 533400"/>
                  <a:gd name="connsiteX95" fmla="*/ 276705 w 495300"/>
                  <a:gd name="connsiteY95" fmla="*/ 505446 h 533400"/>
                  <a:gd name="connsiteX96" fmla="*/ 276705 w 495300"/>
                  <a:gd name="connsiteY96" fmla="*/ 467346 h 533400"/>
                  <a:gd name="connsiteX97" fmla="*/ 267180 w 495300"/>
                  <a:gd name="connsiteY97" fmla="*/ 457821 h 533400"/>
                  <a:gd name="connsiteX98" fmla="*/ 267180 w 495300"/>
                  <a:gd name="connsiteY98" fmla="*/ 457821 h 533400"/>
                  <a:gd name="connsiteX99" fmla="*/ 467205 w 495300"/>
                  <a:gd name="connsiteY99" fmla="*/ 457821 h 533400"/>
                  <a:gd name="connsiteX100" fmla="*/ 429105 w 495300"/>
                  <a:gd name="connsiteY100" fmla="*/ 457821 h 533400"/>
                  <a:gd name="connsiteX101" fmla="*/ 419580 w 495300"/>
                  <a:gd name="connsiteY101" fmla="*/ 467346 h 533400"/>
                  <a:gd name="connsiteX102" fmla="*/ 419580 w 495300"/>
                  <a:gd name="connsiteY102" fmla="*/ 467346 h 533400"/>
                  <a:gd name="connsiteX103" fmla="*/ 419580 w 495300"/>
                  <a:gd name="connsiteY103" fmla="*/ 505446 h 533400"/>
                  <a:gd name="connsiteX104" fmla="*/ 429105 w 495300"/>
                  <a:gd name="connsiteY104" fmla="*/ 514971 h 533400"/>
                  <a:gd name="connsiteX105" fmla="*/ 429105 w 495300"/>
                  <a:gd name="connsiteY105" fmla="*/ 514971 h 533400"/>
                  <a:gd name="connsiteX106" fmla="*/ 467205 w 495300"/>
                  <a:gd name="connsiteY106" fmla="*/ 514971 h 533400"/>
                  <a:gd name="connsiteX107" fmla="*/ 476730 w 495300"/>
                  <a:gd name="connsiteY107" fmla="*/ 505446 h 533400"/>
                  <a:gd name="connsiteX108" fmla="*/ 476730 w 495300"/>
                  <a:gd name="connsiteY108" fmla="*/ 505446 h 533400"/>
                  <a:gd name="connsiteX109" fmla="*/ 476730 w 495300"/>
                  <a:gd name="connsiteY109" fmla="*/ 467346 h 533400"/>
                  <a:gd name="connsiteX110" fmla="*/ 467205 w 495300"/>
                  <a:gd name="connsiteY110" fmla="*/ 457821 h 533400"/>
                  <a:gd name="connsiteX111" fmla="*/ 467205 w 495300"/>
                  <a:gd name="connsiteY111" fmla="*/ 457821 h 533400"/>
                  <a:gd name="connsiteX112" fmla="*/ 362430 w 495300"/>
                  <a:gd name="connsiteY112" fmla="*/ 19671 h 533400"/>
                  <a:gd name="connsiteX113" fmla="*/ 133830 w 495300"/>
                  <a:gd name="connsiteY113" fmla="*/ 19671 h 533400"/>
                  <a:gd name="connsiteX114" fmla="*/ 114780 w 495300"/>
                  <a:gd name="connsiteY114" fmla="*/ 38721 h 533400"/>
                  <a:gd name="connsiteX115" fmla="*/ 114780 w 495300"/>
                  <a:gd name="connsiteY115" fmla="*/ 38721 h 533400"/>
                  <a:gd name="connsiteX116" fmla="*/ 114780 w 495300"/>
                  <a:gd name="connsiteY116" fmla="*/ 124446 h 533400"/>
                  <a:gd name="connsiteX117" fmla="*/ 133830 w 495300"/>
                  <a:gd name="connsiteY117" fmla="*/ 143496 h 533400"/>
                  <a:gd name="connsiteX118" fmla="*/ 133830 w 495300"/>
                  <a:gd name="connsiteY118" fmla="*/ 143496 h 533400"/>
                  <a:gd name="connsiteX119" fmla="*/ 362430 w 495300"/>
                  <a:gd name="connsiteY119" fmla="*/ 143496 h 533400"/>
                  <a:gd name="connsiteX120" fmla="*/ 381480 w 495300"/>
                  <a:gd name="connsiteY120" fmla="*/ 124446 h 533400"/>
                  <a:gd name="connsiteX121" fmla="*/ 381480 w 495300"/>
                  <a:gd name="connsiteY121" fmla="*/ 124446 h 533400"/>
                  <a:gd name="connsiteX122" fmla="*/ 381480 w 495300"/>
                  <a:gd name="connsiteY122" fmla="*/ 38721 h 533400"/>
                  <a:gd name="connsiteX123" fmla="*/ 362430 w 495300"/>
                  <a:gd name="connsiteY123" fmla="*/ 19671 h 533400"/>
                  <a:gd name="connsiteX124" fmla="*/ 362430 w 495300"/>
                  <a:gd name="connsiteY124" fmla="*/ 19671 h 533400"/>
                  <a:gd name="connsiteX125" fmla="*/ 157643 w 495300"/>
                  <a:gd name="connsiteY125" fmla="*/ 86346 h 533400"/>
                  <a:gd name="connsiteX126" fmla="*/ 171930 w 495300"/>
                  <a:gd name="connsiteY126" fmla="*/ 100634 h 533400"/>
                  <a:gd name="connsiteX127" fmla="*/ 157643 w 495300"/>
                  <a:gd name="connsiteY127" fmla="*/ 114921 h 533400"/>
                  <a:gd name="connsiteX128" fmla="*/ 143355 w 495300"/>
                  <a:gd name="connsiteY128" fmla="*/ 100634 h 533400"/>
                  <a:gd name="connsiteX129" fmla="*/ 157643 w 495300"/>
                  <a:gd name="connsiteY129" fmla="*/ 86346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495300" h="533400">
                    <a:moveTo>
                      <a:pt x="362430" y="621"/>
                    </a:moveTo>
                    <a:cubicBezTo>
                      <a:pt x="383385" y="621"/>
                      <a:pt x="400530" y="17766"/>
                      <a:pt x="400530" y="38721"/>
                    </a:cubicBezTo>
                    <a:lnTo>
                      <a:pt x="400530" y="38721"/>
                    </a:lnTo>
                    <a:lnTo>
                      <a:pt x="400530" y="124446"/>
                    </a:lnTo>
                    <a:cubicBezTo>
                      <a:pt x="400530" y="145401"/>
                      <a:pt x="383385" y="162546"/>
                      <a:pt x="362430" y="162546"/>
                    </a:cubicBezTo>
                    <a:lnTo>
                      <a:pt x="362430" y="162546"/>
                    </a:lnTo>
                    <a:lnTo>
                      <a:pt x="257655" y="162546"/>
                    </a:lnTo>
                    <a:lnTo>
                      <a:pt x="257655" y="295896"/>
                    </a:lnTo>
                    <a:lnTo>
                      <a:pt x="419580" y="295896"/>
                    </a:lnTo>
                    <a:cubicBezTo>
                      <a:pt x="439583" y="295896"/>
                      <a:pt x="456727" y="312089"/>
                      <a:pt x="457680" y="332091"/>
                    </a:cubicBezTo>
                    <a:lnTo>
                      <a:pt x="457680" y="333996"/>
                    </a:lnTo>
                    <a:lnTo>
                      <a:pt x="457680" y="438771"/>
                    </a:lnTo>
                    <a:lnTo>
                      <a:pt x="467205" y="438771"/>
                    </a:lnTo>
                    <a:cubicBezTo>
                      <a:pt x="482445" y="438771"/>
                      <a:pt x="494827" y="450201"/>
                      <a:pt x="495780" y="465441"/>
                    </a:cubicBezTo>
                    <a:lnTo>
                      <a:pt x="495780" y="467346"/>
                    </a:lnTo>
                    <a:lnTo>
                      <a:pt x="495780" y="505446"/>
                    </a:lnTo>
                    <a:cubicBezTo>
                      <a:pt x="495780" y="521639"/>
                      <a:pt x="483398" y="534021"/>
                      <a:pt x="467205" y="534021"/>
                    </a:cubicBezTo>
                    <a:lnTo>
                      <a:pt x="467205" y="534021"/>
                    </a:lnTo>
                    <a:lnTo>
                      <a:pt x="429105" y="534021"/>
                    </a:lnTo>
                    <a:cubicBezTo>
                      <a:pt x="412912" y="534021"/>
                      <a:pt x="400530" y="521639"/>
                      <a:pt x="400530" y="505446"/>
                    </a:cubicBezTo>
                    <a:lnTo>
                      <a:pt x="400530" y="505446"/>
                    </a:lnTo>
                    <a:lnTo>
                      <a:pt x="400530" y="467346"/>
                    </a:lnTo>
                    <a:cubicBezTo>
                      <a:pt x="400530" y="451154"/>
                      <a:pt x="412912" y="438771"/>
                      <a:pt x="429105" y="438771"/>
                    </a:cubicBezTo>
                    <a:lnTo>
                      <a:pt x="429105" y="438771"/>
                    </a:lnTo>
                    <a:lnTo>
                      <a:pt x="438630" y="438771"/>
                    </a:lnTo>
                    <a:lnTo>
                      <a:pt x="438630" y="333996"/>
                    </a:lnTo>
                    <a:cubicBezTo>
                      <a:pt x="438630" y="323519"/>
                      <a:pt x="431010" y="315899"/>
                      <a:pt x="420533" y="314946"/>
                    </a:cubicBezTo>
                    <a:lnTo>
                      <a:pt x="419580" y="314946"/>
                    </a:lnTo>
                    <a:lnTo>
                      <a:pt x="257655" y="314946"/>
                    </a:lnTo>
                    <a:lnTo>
                      <a:pt x="257655" y="438771"/>
                    </a:lnTo>
                    <a:lnTo>
                      <a:pt x="267180" y="438771"/>
                    </a:lnTo>
                    <a:cubicBezTo>
                      <a:pt x="282420" y="438771"/>
                      <a:pt x="294802" y="450201"/>
                      <a:pt x="295755" y="465441"/>
                    </a:cubicBezTo>
                    <a:lnTo>
                      <a:pt x="295755" y="467346"/>
                    </a:lnTo>
                    <a:lnTo>
                      <a:pt x="295755" y="505446"/>
                    </a:lnTo>
                    <a:cubicBezTo>
                      <a:pt x="295755" y="521639"/>
                      <a:pt x="283373" y="534021"/>
                      <a:pt x="267180" y="534021"/>
                    </a:cubicBezTo>
                    <a:lnTo>
                      <a:pt x="267180" y="534021"/>
                    </a:lnTo>
                    <a:lnTo>
                      <a:pt x="229080" y="534021"/>
                    </a:lnTo>
                    <a:cubicBezTo>
                      <a:pt x="212887" y="534021"/>
                      <a:pt x="200505" y="521639"/>
                      <a:pt x="200505" y="505446"/>
                    </a:cubicBezTo>
                    <a:lnTo>
                      <a:pt x="200505" y="505446"/>
                    </a:lnTo>
                    <a:lnTo>
                      <a:pt x="200505" y="467346"/>
                    </a:lnTo>
                    <a:cubicBezTo>
                      <a:pt x="200505" y="451154"/>
                      <a:pt x="212887" y="438771"/>
                      <a:pt x="229080" y="438771"/>
                    </a:cubicBezTo>
                    <a:lnTo>
                      <a:pt x="229080" y="438771"/>
                    </a:lnTo>
                    <a:lnTo>
                      <a:pt x="238605" y="438771"/>
                    </a:lnTo>
                    <a:lnTo>
                      <a:pt x="238605" y="314946"/>
                    </a:lnTo>
                    <a:lnTo>
                      <a:pt x="76680" y="314946"/>
                    </a:lnTo>
                    <a:cubicBezTo>
                      <a:pt x="66202" y="314946"/>
                      <a:pt x="58583" y="322566"/>
                      <a:pt x="57630" y="333044"/>
                    </a:cubicBezTo>
                    <a:lnTo>
                      <a:pt x="57630" y="333996"/>
                    </a:lnTo>
                    <a:lnTo>
                      <a:pt x="57630" y="438771"/>
                    </a:lnTo>
                    <a:lnTo>
                      <a:pt x="67155" y="438771"/>
                    </a:lnTo>
                    <a:cubicBezTo>
                      <a:pt x="82395" y="438771"/>
                      <a:pt x="94777" y="450201"/>
                      <a:pt x="95730" y="465441"/>
                    </a:cubicBezTo>
                    <a:lnTo>
                      <a:pt x="95730" y="467346"/>
                    </a:lnTo>
                    <a:lnTo>
                      <a:pt x="95730" y="505446"/>
                    </a:lnTo>
                    <a:cubicBezTo>
                      <a:pt x="95730" y="521639"/>
                      <a:pt x="83348" y="534021"/>
                      <a:pt x="67155" y="534021"/>
                    </a:cubicBezTo>
                    <a:lnTo>
                      <a:pt x="67155" y="534021"/>
                    </a:lnTo>
                    <a:lnTo>
                      <a:pt x="29055" y="534021"/>
                    </a:lnTo>
                    <a:cubicBezTo>
                      <a:pt x="12862" y="534021"/>
                      <a:pt x="480" y="521639"/>
                      <a:pt x="480" y="505446"/>
                    </a:cubicBezTo>
                    <a:lnTo>
                      <a:pt x="480" y="505446"/>
                    </a:lnTo>
                    <a:lnTo>
                      <a:pt x="480" y="467346"/>
                    </a:lnTo>
                    <a:cubicBezTo>
                      <a:pt x="480" y="451154"/>
                      <a:pt x="12862" y="438771"/>
                      <a:pt x="29055" y="438771"/>
                    </a:cubicBezTo>
                    <a:lnTo>
                      <a:pt x="29055" y="438771"/>
                    </a:lnTo>
                    <a:lnTo>
                      <a:pt x="38580" y="438771"/>
                    </a:lnTo>
                    <a:lnTo>
                      <a:pt x="38580" y="333996"/>
                    </a:lnTo>
                    <a:cubicBezTo>
                      <a:pt x="38580" y="313994"/>
                      <a:pt x="54773" y="296849"/>
                      <a:pt x="74775" y="295896"/>
                    </a:cubicBezTo>
                    <a:lnTo>
                      <a:pt x="76680" y="295896"/>
                    </a:lnTo>
                    <a:lnTo>
                      <a:pt x="238605" y="295896"/>
                    </a:lnTo>
                    <a:lnTo>
                      <a:pt x="238605" y="162546"/>
                    </a:lnTo>
                    <a:lnTo>
                      <a:pt x="133830" y="162546"/>
                    </a:lnTo>
                    <a:cubicBezTo>
                      <a:pt x="113827" y="162546"/>
                      <a:pt x="96683" y="146354"/>
                      <a:pt x="95730" y="126351"/>
                    </a:cubicBezTo>
                    <a:lnTo>
                      <a:pt x="95730" y="124446"/>
                    </a:lnTo>
                    <a:lnTo>
                      <a:pt x="95730" y="38721"/>
                    </a:lnTo>
                    <a:cubicBezTo>
                      <a:pt x="95730" y="17766"/>
                      <a:pt x="112875" y="621"/>
                      <a:pt x="133830" y="621"/>
                    </a:cubicBezTo>
                    <a:lnTo>
                      <a:pt x="133830" y="621"/>
                    </a:lnTo>
                    <a:lnTo>
                      <a:pt x="362430" y="621"/>
                    </a:lnTo>
                    <a:close/>
                    <a:moveTo>
                      <a:pt x="67155" y="457821"/>
                    </a:moveTo>
                    <a:lnTo>
                      <a:pt x="29055" y="457821"/>
                    </a:lnTo>
                    <a:cubicBezTo>
                      <a:pt x="23340" y="457821"/>
                      <a:pt x="19530" y="461631"/>
                      <a:pt x="19530" y="467346"/>
                    </a:cubicBezTo>
                    <a:lnTo>
                      <a:pt x="19530" y="467346"/>
                    </a:lnTo>
                    <a:lnTo>
                      <a:pt x="19530" y="505446"/>
                    </a:lnTo>
                    <a:cubicBezTo>
                      <a:pt x="19530" y="511161"/>
                      <a:pt x="23340" y="514971"/>
                      <a:pt x="29055" y="514971"/>
                    </a:cubicBezTo>
                    <a:lnTo>
                      <a:pt x="29055" y="514971"/>
                    </a:lnTo>
                    <a:lnTo>
                      <a:pt x="67155" y="514971"/>
                    </a:lnTo>
                    <a:cubicBezTo>
                      <a:pt x="72870" y="514971"/>
                      <a:pt x="76680" y="511161"/>
                      <a:pt x="76680" y="505446"/>
                    </a:cubicBezTo>
                    <a:lnTo>
                      <a:pt x="76680" y="505446"/>
                    </a:lnTo>
                    <a:lnTo>
                      <a:pt x="76680" y="467346"/>
                    </a:lnTo>
                    <a:cubicBezTo>
                      <a:pt x="76680" y="461631"/>
                      <a:pt x="72870" y="457821"/>
                      <a:pt x="67155" y="457821"/>
                    </a:cubicBezTo>
                    <a:lnTo>
                      <a:pt x="67155" y="457821"/>
                    </a:lnTo>
                    <a:close/>
                    <a:moveTo>
                      <a:pt x="267180" y="457821"/>
                    </a:moveTo>
                    <a:lnTo>
                      <a:pt x="229080" y="457821"/>
                    </a:lnTo>
                    <a:cubicBezTo>
                      <a:pt x="223365" y="457821"/>
                      <a:pt x="219555" y="461631"/>
                      <a:pt x="219555" y="467346"/>
                    </a:cubicBezTo>
                    <a:lnTo>
                      <a:pt x="219555" y="467346"/>
                    </a:lnTo>
                    <a:lnTo>
                      <a:pt x="219555" y="505446"/>
                    </a:lnTo>
                    <a:cubicBezTo>
                      <a:pt x="219555" y="511161"/>
                      <a:pt x="223365" y="514971"/>
                      <a:pt x="229080" y="514971"/>
                    </a:cubicBezTo>
                    <a:lnTo>
                      <a:pt x="229080" y="514971"/>
                    </a:lnTo>
                    <a:lnTo>
                      <a:pt x="267180" y="514971"/>
                    </a:lnTo>
                    <a:cubicBezTo>
                      <a:pt x="272895" y="514971"/>
                      <a:pt x="276705" y="511161"/>
                      <a:pt x="276705" y="505446"/>
                    </a:cubicBezTo>
                    <a:lnTo>
                      <a:pt x="276705" y="505446"/>
                    </a:lnTo>
                    <a:lnTo>
                      <a:pt x="276705" y="467346"/>
                    </a:lnTo>
                    <a:cubicBezTo>
                      <a:pt x="276705" y="461631"/>
                      <a:pt x="272895" y="457821"/>
                      <a:pt x="267180" y="457821"/>
                    </a:cubicBezTo>
                    <a:lnTo>
                      <a:pt x="267180" y="457821"/>
                    </a:lnTo>
                    <a:close/>
                    <a:moveTo>
                      <a:pt x="467205" y="457821"/>
                    </a:moveTo>
                    <a:lnTo>
                      <a:pt x="429105" y="457821"/>
                    </a:lnTo>
                    <a:cubicBezTo>
                      <a:pt x="423390" y="457821"/>
                      <a:pt x="419580" y="461631"/>
                      <a:pt x="419580" y="467346"/>
                    </a:cubicBezTo>
                    <a:lnTo>
                      <a:pt x="419580" y="467346"/>
                    </a:lnTo>
                    <a:lnTo>
                      <a:pt x="419580" y="505446"/>
                    </a:lnTo>
                    <a:cubicBezTo>
                      <a:pt x="419580" y="511161"/>
                      <a:pt x="423390" y="514971"/>
                      <a:pt x="429105" y="514971"/>
                    </a:cubicBezTo>
                    <a:lnTo>
                      <a:pt x="429105" y="514971"/>
                    </a:lnTo>
                    <a:lnTo>
                      <a:pt x="467205" y="514971"/>
                    </a:lnTo>
                    <a:cubicBezTo>
                      <a:pt x="472920" y="514971"/>
                      <a:pt x="476730" y="511161"/>
                      <a:pt x="476730" y="505446"/>
                    </a:cubicBezTo>
                    <a:lnTo>
                      <a:pt x="476730" y="505446"/>
                    </a:lnTo>
                    <a:lnTo>
                      <a:pt x="476730" y="467346"/>
                    </a:lnTo>
                    <a:cubicBezTo>
                      <a:pt x="476730" y="461631"/>
                      <a:pt x="472920" y="457821"/>
                      <a:pt x="467205" y="457821"/>
                    </a:cubicBezTo>
                    <a:lnTo>
                      <a:pt x="467205" y="457821"/>
                    </a:lnTo>
                    <a:close/>
                    <a:moveTo>
                      <a:pt x="362430" y="19671"/>
                    </a:moveTo>
                    <a:lnTo>
                      <a:pt x="133830" y="19671"/>
                    </a:lnTo>
                    <a:cubicBezTo>
                      <a:pt x="123352" y="19671"/>
                      <a:pt x="114780" y="28244"/>
                      <a:pt x="114780" y="38721"/>
                    </a:cubicBezTo>
                    <a:lnTo>
                      <a:pt x="114780" y="38721"/>
                    </a:lnTo>
                    <a:lnTo>
                      <a:pt x="114780" y="124446"/>
                    </a:lnTo>
                    <a:cubicBezTo>
                      <a:pt x="114780" y="134924"/>
                      <a:pt x="123352" y="143496"/>
                      <a:pt x="133830" y="143496"/>
                    </a:cubicBezTo>
                    <a:lnTo>
                      <a:pt x="133830" y="143496"/>
                    </a:lnTo>
                    <a:lnTo>
                      <a:pt x="362430" y="143496"/>
                    </a:lnTo>
                    <a:cubicBezTo>
                      <a:pt x="372908" y="143496"/>
                      <a:pt x="381480" y="134924"/>
                      <a:pt x="381480" y="124446"/>
                    </a:cubicBezTo>
                    <a:lnTo>
                      <a:pt x="381480" y="124446"/>
                    </a:lnTo>
                    <a:lnTo>
                      <a:pt x="381480" y="38721"/>
                    </a:lnTo>
                    <a:cubicBezTo>
                      <a:pt x="381480" y="28244"/>
                      <a:pt x="372908" y="19671"/>
                      <a:pt x="362430" y="19671"/>
                    </a:cubicBezTo>
                    <a:lnTo>
                      <a:pt x="362430" y="19671"/>
                    </a:lnTo>
                    <a:close/>
                    <a:moveTo>
                      <a:pt x="157643" y="86346"/>
                    </a:moveTo>
                    <a:cubicBezTo>
                      <a:pt x="165262" y="86346"/>
                      <a:pt x="171930" y="93014"/>
                      <a:pt x="171930" y="100634"/>
                    </a:cubicBezTo>
                    <a:cubicBezTo>
                      <a:pt x="171930" y="108254"/>
                      <a:pt x="165262" y="114921"/>
                      <a:pt x="157643" y="114921"/>
                    </a:cubicBezTo>
                    <a:cubicBezTo>
                      <a:pt x="150023" y="114921"/>
                      <a:pt x="143355" y="108254"/>
                      <a:pt x="143355" y="100634"/>
                    </a:cubicBezTo>
                    <a:cubicBezTo>
                      <a:pt x="143355" y="93014"/>
                      <a:pt x="150023" y="86346"/>
                      <a:pt x="157643" y="863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ïśḻidê"/>
            <p:cNvGrpSpPr/>
            <p:nvPr/>
          </p:nvGrpSpPr>
          <p:grpSpPr>
            <a:xfrm>
              <a:off x="7189258" y="4768023"/>
              <a:ext cx="670540" cy="670540"/>
              <a:chOff x="7471972" y="1805158"/>
              <a:chExt cx="720000" cy="720000"/>
            </a:xfrm>
          </p:grpSpPr>
          <p:sp>
            <p:nvSpPr>
              <p:cNvPr id="191" name="ïSļïḍé"/>
              <p:cNvSpPr/>
              <p:nvPr/>
            </p:nvSpPr>
            <p:spPr>
              <a:xfrm>
                <a:off x="7471972" y="1805158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 w="190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</a:pPr>
                <a:endPara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iṣ1íďé"/>
              <p:cNvSpPr/>
              <p:nvPr/>
            </p:nvSpPr>
            <p:spPr>
              <a:xfrm>
                <a:off x="7698785" y="1978800"/>
                <a:ext cx="266374" cy="372717"/>
              </a:xfrm>
              <a:custGeom>
                <a:avLst/>
                <a:gdLst>
                  <a:gd name="T0" fmla="*/ 156 w 164"/>
                  <a:gd name="T1" fmla="*/ 35 h 230"/>
                  <a:gd name="T2" fmla="*/ 151 w 164"/>
                  <a:gd name="T3" fmla="*/ 31 h 230"/>
                  <a:gd name="T4" fmla="*/ 151 w 164"/>
                  <a:gd name="T5" fmla="*/ 31 h 230"/>
                  <a:gd name="T6" fmla="*/ 112 w 164"/>
                  <a:gd name="T7" fmla="*/ 1 h 230"/>
                  <a:gd name="T8" fmla="*/ 111 w 164"/>
                  <a:gd name="T9" fmla="*/ 1 h 230"/>
                  <a:gd name="T10" fmla="*/ 101 w 164"/>
                  <a:gd name="T11" fmla="*/ 0 h 230"/>
                  <a:gd name="T12" fmla="*/ 67 w 164"/>
                  <a:gd name="T13" fmla="*/ 0 h 230"/>
                  <a:gd name="T14" fmla="*/ 41 w 164"/>
                  <a:gd name="T15" fmla="*/ 21 h 230"/>
                  <a:gd name="T16" fmla="*/ 41 w 164"/>
                  <a:gd name="T17" fmla="*/ 22 h 230"/>
                  <a:gd name="T18" fmla="*/ 23 w 164"/>
                  <a:gd name="T19" fmla="*/ 42 h 230"/>
                  <a:gd name="T20" fmla="*/ 19 w 164"/>
                  <a:gd name="T21" fmla="*/ 46 h 230"/>
                  <a:gd name="T22" fmla="*/ 10 w 164"/>
                  <a:gd name="T23" fmla="*/ 52 h 230"/>
                  <a:gd name="T24" fmla="*/ 5 w 164"/>
                  <a:gd name="T25" fmla="*/ 65 h 230"/>
                  <a:gd name="T26" fmla="*/ 15 w 164"/>
                  <a:gd name="T27" fmla="*/ 76 h 230"/>
                  <a:gd name="T28" fmla="*/ 0 w 164"/>
                  <a:gd name="T29" fmla="*/ 99 h 230"/>
                  <a:gd name="T30" fmla="*/ 17 w 164"/>
                  <a:gd name="T31" fmla="*/ 125 h 230"/>
                  <a:gd name="T32" fmla="*/ 60 w 164"/>
                  <a:gd name="T33" fmla="*/ 134 h 230"/>
                  <a:gd name="T34" fmla="*/ 61 w 164"/>
                  <a:gd name="T35" fmla="*/ 134 h 230"/>
                  <a:gd name="T36" fmla="*/ 52 w 164"/>
                  <a:gd name="T37" fmla="*/ 161 h 230"/>
                  <a:gd name="T38" fmla="*/ 49 w 164"/>
                  <a:gd name="T39" fmla="*/ 166 h 230"/>
                  <a:gd name="T40" fmla="*/ 40 w 164"/>
                  <a:gd name="T41" fmla="*/ 194 h 230"/>
                  <a:gd name="T42" fmla="*/ 70 w 164"/>
                  <a:gd name="T43" fmla="*/ 229 h 230"/>
                  <a:gd name="T44" fmla="*/ 71 w 164"/>
                  <a:gd name="T45" fmla="*/ 230 h 230"/>
                  <a:gd name="T46" fmla="*/ 75 w 164"/>
                  <a:gd name="T47" fmla="*/ 229 h 230"/>
                  <a:gd name="T48" fmla="*/ 77 w 164"/>
                  <a:gd name="T49" fmla="*/ 225 h 230"/>
                  <a:gd name="T50" fmla="*/ 85 w 164"/>
                  <a:gd name="T51" fmla="*/ 190 h 230"/>
                  <a:gd name="T52" fmla="*/ 119 w 164"/>
                  <a:gd name="T53" fmla="*/ 156 h 230"/>
                  <a:gd name="T54" fmla="*/ 130 w 164"/>
                  <a:gd name="T55" fmla="*/ 141 h 230"/>
                  <a:gd name="T56" fmla="*/ 135 w 164"/>
                  <a:gd name="T57" fmla="*/ 134 h 230"/>
                  <a:gd name="T58" fmla="*/ 146 w 164"/>
                  <a:gd name="T59" fmla="*/ 122 h 230"/>
                  <a:gd name="T60" fmla="*/ 147 w 164"/>
                  <a:gd name="T61" fmla="*/ 120 h 230"/>
                  <a:gd name="T62" fmla="*/ 155 w 164"/>
                  <a:gd name="T63" fmla="*/ 116 h 230"/>
                  <a:gd name="T64" fmla="*/ 164 w 164"/>
                  <a:gd name="T65" fmla="*/ 75 h 230"/>
                  <a:gd name="T66" fmla="*/ 156 w 164"/>
                  <a:gd name="T67" fmla="*/ 3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4" h="230">
                    <a:moveTo>
                      <a:pt x="156" y="35"/>
                    </a:moveTo>
                    <a:cubicBezTo>
                      <a:pt x="155" y="33"/>
                      <a:pt x="153" y="31"/>
                      <a:pt x="151" y="31"/>
                    </a:cubicBezTo>
                    <a:lnTo>
                      <a:pt x="151" y="31"/>
                    </a:lnTo>
                    <a:cubicBezTo>
                      <a:pt x="139" y="18"/>
                      <a:pt x="126" y="7"/>
                      <a:pt x="112" y="1"/>
                    </a:cubicBezTo>
                    <a:cubicBezTo>
                      <a:pt x="112" y="1"/>
                      <a:pt x="111" y="1"/>
                      <a:pt x="111" y="1"/>
                    </a:cubicBezTo>
                    <a:cubicBezTo>
                      <a:pt x="106" y="0"/>
                      <a:pt x="103" y="0"/>
                      <a:pt x="101" y="0"/>
                    </a:cubicBezTo>
                    <a:lnTo>
                      <a:pt x="67" y="0"/>
                    </a:lnTo>
                    <a:cubicBezTo>
                      <a:pt x="43" y="0"/>
                      <a:pt x="41" y="11"/>
                      <a:pt x="41" y="21"/>
                    </a:cubicBezTo>
                    <a:cubicBezTo>
                      <a:pt x="41" y="21"/>
                      <a:pt x="41" y="22"/>
                      <a:pt x="41" y="22"/>
                    </a:cubicBezTo>
                    <a:cubicBezTo>
                      <a:pt x="29" y="24"/>
                      <a:pt x="23" y="31"/>
                      <a:pt x="23" y="42"/>
                    </a:cubicBezTo>
                    <a:cubicBezTo>
                      <a:pt x="23" y="43"/>
                      <a:pt x="19" y="44"/>
                      <a:pt x="19" y="46"/>
                    </a:cubicBezTo>
                    <a:cubicBezTo>
                      <a:pt x="15" y="47"/>
                      <a:pt x="12" y="49"/>
                      <a:pt x="10" y="52"/>
                    </a:cubicBezTo>
                    <a:cubicBezTo>
                      <a:pt x="7" y="55"/>
                      <a:pt x="5" y="60"/>
                      <a:pt x="5" y="65"/>
                    </a:cubicBezTo>
                    <a:cubicBezTo>
                      <a:pt x="5" y="68"/>
                      <a:pt x="10" y="75"/>
                      <a:pt x="15" y="76"/>
                    </a:cubicBezTo>
                    <a:cubicBezTo>
                      <a:pt x="9" y="83"/>
                      <a:pt x="0" y="91"/>
                      <a:pt x="0" y="99"/>
                    </a:cubicBezTo>
                    <a:cubicBezTo>
                      <a:pt x="0" y="110"/>
                      <a:pt x="5" y="118"/>
                      <a:pt x="17" y="125"/>
                    </a:cubicBezTo>
                    <a:cubicBezTo>
                      <a:pt x="28" y="131"/>
                      <a:pt x="42" y="134"/>
                      <a:pt x="60" y="134"/>
                    </a:cubicBezTo>
                    <a:lnTo>
                      <a:pt x="61" y="134"/>
                    </a:lnTo>
                    <a:cubicBezTo>
                      <a:pt x="60" y="143"/>
                      <a:pt x="57" y="152"/>
                      <a:pt x="52" y="161"/>
                    </a:cubicBezTo>
                    <a:lnTo>
                      <a:pt x="49" y="166"/>
                    </a:lnTo>
                    <a:cubicBezTo>
                      <a:pt x="43" y="178"/>
                      <a:pt x="40" y="187"/>
                      <a:pt x="40" y="194"/>
                    </a:cubicBezTo>
                    <a:cubicBezTo>
                      <a:pt x="40" y="213"/>
                      <a:pt x="50" y="225"/>
                      <a:pt x="70" y="229"/>
                    </a:cubicBezTo>
                    <a:lnTo>
                      <a:pt x="71" y="230"/>
                    </a:lnTo>
                    <a:cubicBezTo>
                      <a:pt x="73" y="230"/>
                      <a:pt x="73" y="230"/>
                      <a:pt x="75" y="229"/>
                    </a:cubicBezTo>
                    <a:cubicBezTo>
                      <a:pt x="76" y="228"/>
                      <a:pt x="77" y="227"/>
                      <a:pt x="77" y="225"/>
                    </a:cubicBezTo>
                    <a:lnTo>
                      <a:pt x="85" y="190"/>
                    </a:lnTo>
                    <a:lnTo>
                      <a:pt x="119" y="156"/>
                    </a:lnTo>
                    <a:cubicBezTo>
                      <a:pt x="121" y="153"/>
                      <a:pt x="124" y="149"/>
                      <a:pt x="130" y="141"/>
                    </a:cubicBezTo>
                    <a:lnTo>
                      <a:pt x="135" y="134"/>
                    </a:lnTo>
                    <a:cubicBezTo>
                      <a:pt x="142" y="125"/>
                      <a:pt x="145" y="123"/>
                      <a:pt x="146" y="122"/>
                    </a:cubicBezTo>
                    <a:cubicBezTo>
                      <a:pt x="148" y="120"/>
                      <a:pt x="147" y="120"/>
                      <a:pt x="147" y="120"/>
                    </a:cubicBezTo>
                    <a:cubicBezTo>
                      <a:pt x="149" y="120"/>
                      <a:pt x="154" y="118"/>
                      <a:pt x="155" y="116"/>
                    </a:cubicBezTo>
                    <a:cubicBezTo>
                      <a:pt x="161" y="103"/>
                      <a:pt x="164" y="89"/>
                      <a:pt x="164" y="75"/>
                    </a:cubicBezTo>
                    <a:cubicBezTo>
                      <a:pt x="164" y="62"/>
                      <a:pt x="162" y="48"/>
                      <a:pt x="156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íSlíḍé"/>
            <p:cNvGrpSpPr/>
            <p:nvPr/>
          </p:nvGrpSpPr>
          <p:grpSpPr>
            <a:xfrm>
              <a:off x="4487492" y="4768023"/>
              <a:ext cx="671786" cy="671786"/>
              <a:chOff x="2842712" y="1805158"/>
              <a:chExt cx="720000" cy="720000"/>
            </a:xfrm>
          </p:grpSpPr>
          <p:sp>
            <p:nvSpPr>
              <p:cNvPr id="189" name="íŝľîďê"/>
              <p:cNvSpPr/>
              <p:nvPr/>
            </p:nvSpPr>
            <p:spPr>
              <a:xfrm>
                <a:off x="2842712" y="1805158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 w="190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30000"/>
                  </a:lnSpc>
                </a:pPr>
                <a:endPara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î$líḍe"/>
              <p:cNvSpPr/>
              <p:nvPr/>
            </p:nvSpPr>
            <p:spPr>
              <a:xfrm>
                <a:off x="3052871" y="1978800"/>
                <a:ext cx="299680" cy="372717"/>
              </a:xfrm>
              <a:custGeom>
                <a:avLst/>
                <a:gdLst>
                  <a:gd name="T0" fmla="*/ 2201 w 3747"/>
                  <a:gd name="T1" fmla="*/ 333 h 4667"/>
                  <a:gd name="T2" fmla="*/ 2492 w 3747"/>
                  <a:gd name="T3" fmla="*/ 615 h 4667"/>
                  <a:gd name="T4" fmla="*/ 2297 w 3747"/>
                  <a:gd name="T5" fmla="*/ 1855 h 4667"/>
                  <a:gd name="T6" fmla="*/ 3016 w 3747"/>
                  <a:gd name="T7" fmla="*/ 1855 h 4667"/>
                  <a:gd name="T8" fmla="*/ 3413 w 3747"/>
                  <a:gd name="T9" fmla="*/ 2239 h 4667"/>
                  <a:gd name="T10" fmla="*/ 3131 w 3747"/>
                  <a:gd name="T11" fmla="*/ 2622 h 4667"/>
                  <a:gd name="T12" fmla="*/ 3184 w 3747"/>
                  <a:gd name="T13" fmla="*/ 2818 h 4667"/>
                  <a:gd name="T14" fmla="*/ 2940 w 3747"/>
                  <a:gd name="T15" fmla="*/ 3175 h 4667"/>
                  <a:gd name="T16" fmla="*/ 3000 w 3747"/>
                  <a:gd name="T17" fmla="*/ 3381 h 4667"/>
                  <a:gd name="T18" fmla="*/ 2688 w 3747"/>
                  <a:gd name="T19" fmla="*/ 3758 h 4667"/>
                  <a:gd name="T20" fmla="*/ 2739 w 3747"/>
                  <a:gd name="T21" fmla="*/ 3949 h 4667"/>
                  <a:gd name="T22" fmla="*/ 2356 w 3747"/>
                  <a:gd name="T23" fmla="*/ 4333 h 4667"/>
                  <a:gd name="T24" fmla="*/ 1949 w 3747"/>
                  <a:gd name="T25" fmla="*/ 4333 h 4667"/>
                  <a:gd name="T26" fmla="*/ 333 w 3747"/>
                  <a:gd name="T27" fmla="*/ 3916 h 4667"/>
                  <a:gd name="T28" fmla="*/ 333 w 3747"/>
                  <a:gd name="T29" fmla="*/ 2333 h 4667"/>
                  <a:gd name="T30" fmla="*/ 1451 w 3747"/>
                  <a:gd name="T31" fmla="*/ 1749 h 4667"/>
                  <a:gd name="T32" fmla="*/ 1927 w 3747"/>
                  <a:gd name="T33" fmla="*/ 576 h 4667"/>
                  <a:gd name="T34" fmla="*/ 2201 w 3747"/>
                  <a:gd name="T35" fmla="*/ 333 h 4667"/>
                  <a:gd name="T36" fmla="*/ 2201 w 3747"/>
                  <a:gd name="T37" fmla="*/ 0 h 4667"/>
                  <a:gd name="T38" fmla="*/ 2201 w 3747"/>
                  <a:gd name="T39" fmla="*/ 0 h 4667"/>
                  <a:gd name="T40" fmla="*/ 1810 w 3747"/>
                  <a:gd name="T41" fmla="*/ 142 h 4667"/>
                  <a:gd name="T42" fmla="*/ 1596 w 3747"/>
                  <a:gd name="T43" fmla="*/ 534 h 4667"/>
                  <a:gd name="T44" fmla="*/ 1179 w 3747"/>
                  <a:gd name="T45" fmla="*/ 1556 h 4667"/>
                  <a:gd name="T46" fmla="*/ 1169 w 3747"/>
                  <a:gd name="T47" fmla="*/ 1571 h 4667"/>
                  <a:gd name="T48" fmla="*/ 333 w 3747"/>
                  <a:gd name="T49" fmla="*/ 2000 h 4667"/>
                  <a:gd name="T50" fmla="*/ 0 w 3747"/>
                  <a:gd name="T51" fmla="*/ 2333 h 4667"/>
                  <a:gd name="T52" fmla="*/ 0 w 3747"/>
                  <a:gd name="T53" fmla="*/ 3916 h 4667"/>
                  <a:gd name="T54" fmla="*/ 333 w 3747"/>
                  <a:gd name="T55" fmla="*/ 4249 h 4667"/>
                  <a:gd name="T56" fmla="*/ 671 w 3747"/>
                  <a:gd name="T57" fmla="*/ 4356 h 4667"/>
                  <a:gd name="T58" fmla="*/ 1111 w 3747"/>
                  <a:gd name="T59" fmla="*/ 4568 h 4667"/>
                  <a:gd name="T60" fmla="*/ 1949 w 3747"/>
                  <a:gd name="T61" fmla="*/ 4667 h 4667"/>
                  <a:gd name="T62" fmla="*/ 2356 w 3747"/>
                  <a:gd name="T63" fmla="*/ 4666 h 4667"/>
                  <a:gd name="T64" fmla="*/ 3073 w 3747"/>
                  <a:gd name="T65" fmla="*/ 3949 h 4667"/>
                  <a:gd name="T66" fmla="*/ 3073 w 3747"/>
                  <a:gd name="T67" fmla="*/ 3935 h 4667"/>
                  <a:gd name="T68" fmla="*/ 3334 w 3747"/>
                  <a:gd name="T69" fmla="*/ 3381 h 4667"/>
                  <a:gd name="T70" fmla="*/ 3329 w 3747"/>
                  <a:gd name="T71" fmla="*/ 3302 h 4667"/>
                  <a:gd name="T72" fmla="*/ 3389 w 3747"/>
                  <a:gd name="T73" fmla="*/ 3227 h 4667"/>
                  <a:gd name="T74" fmla="*/ 3518 w 3747"/>
                  <a:gd name="T75" fmla="*/ 2818 h 4667"/>
                  <a:gd name="T76" fmla="*/ 3517 w 3747"/>
                  <a:gd name="T77" fmla="*/ 2792 h 4667"/>
                  <a:gd name="T78" fmla="*/ 3747 w 3747"/>
                  <a:gd name="T79" fmla="*/ 2239 h 4667"/>
                  <a:gd name="T80" fmla="*/ 3524 w 3747"/>
                  <a:gd name="T81" fmla="*/ 1726 h 4667"/>
                  <a:gd name="T82" fmla="*/ 3016 w 3747"/>
                  <a:gd name="T83" fmla="*/ 1522 h 4667"/>
                  <a:gd name="T84" fmla="*/ 2786 w 3747"/>
                  <a:gd name="T85" fmla="*/ 1522 h 4667"/>
                  <a:gd name="T86" fmla="*/ 2820 w 3747"/>
                  <a:gd name="T87" fmla="*/ 552 h 4667"/>
                  <a:gd name="T88" fmla="*/ 2599 w 3747"/>
                  <a:gd name="T89" fmla="*/ 150 h 4667"/>
                  <a:gd name="T90" fmla="*/ 2201 w 3747"/>
                  <a:gd name="T91" fmla="*/ 0 h 4667"/>
                  <a:gd name="T92" fmla="*/ 2201 w 3747"/>
                  <a:gd name="T93" fmla="*/ 0 h 4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747" h="4667">
                    <a:moveTo>
                      <a:pt x="2201" y="333"/>
                    </a:moveTo>
                    <a:cubicBezTo>
                      <a:pt x="2326" y="333"/>
                      <a:pt x="2454" y="418"/>
                      <a:pt x="2492" y="615"/>
                    </a:cubicBezTo>
                    <a:cubicBezTo>
                      <a:pt x="2629" y="1324"/>
                      <a:pt x="2297" y="1855"/>
                      <a:pt x="2297" y="1855"/>
                    </a:cubicBezTo>
                    <a:lnTo>
                      <a:pt x="3016" y="1855"/>
                    </a:lnTo>
                    <a:cubicBezTo>
                      <a:pt x="3228" y="1855"/>
                      <a:pt x="3413" y="2027"/>
                      <a:pt x="3413" y="2239"/>
                    </a:cubicBezTo>
                    <a:cubicBezTo>
                      <a:pt x="3413" y="2451"/>
                      <a:pt x="3269" y="2622"/>
                      <a:pt x="3131" y="2622"/>
                    </a:cubicBezTo>
                    <a:cubicBezTo>
                      <a:pt x="3165" y="2680"/>
                      <a:pt x="3184" y="2746"/>
                      <a:pt x="3184" y="2818"/>
                    </a:cubicBezTo>
                    <a:cubicBezTo>
                      <a:pt x="3184" y="2981"/>
                      <a:pt x="3083" y="3119"/>
                      <a:pt x="2940" y="3175"/>
                    </a:cubicBezTo>
                    <a:cubicBezTo>
                      <a:pt x="2978" y="3235"/>
                      <a:pt x="3000" y="3305"/>
                      <a:pt x="3000" y="3381"/>
                    </a:cubicBezTo>
                    <a:cubicBezTo>
                      <a:pt x="3000" y="3569"/>
                      <a:pt x="2866" y="3725"/>
                      <a:pt x="2688" y="3758"/>
                    </a:cubicBezTo>
                    <a:cubicBezTo>
                      <a:pt x="2721" y="3815"/>
                      <a:pt x="2739" y="3880"/>
                      <a:pt x="2739" y="3949"/>
                    </a:cubicBezTo>
                    <a:cubicBezTo>
                      <a:pt x="2739" y="4161"/>
                      <a:pt x="2568" y="4333"/>
                      <a:pt x="2356" y="4333"/>
                    </a:cubicBezTo>
                    <a:lnTo>
                      <a:pt x="1949" y="4333"/>
                    </a:lnTo>
                    <a:cubicBezTo>
                      <a:pt x="745" y="4333"/>
                      <a:pt x="971" y="3916"/>
                      <a:pt x="333" y="3916"/>
                    </a:cubicBezTo>
                    <a:lnTo>
                      <a:pt x="333" y="2333"/>
                    </a:lnTo>
                    <a:cubicBezTo>
                      <a:pt x="741" y="2333"/>
                      <a:pt x="1095" y="2311"/>
                      <a:pt x="1451" y="1749"/>
                    </a:cubicBezTo>
                    <a:cubicBezTo>
                      <a:pt x="1700" y="1356"/>
                      <a:pt x="1860" y="1108"/>
                      <a:pt x="1927" y="576"/>
                    </a:cubicBezTo>
                    <a:cubicBezTo>
                      <a:pt x="1946" y="424"/>
                      <a:pt x="2072" y="333"/>
                      <a:pt x="2201" y="333"/>
                    </a:cubicBezTo>
                    <a:moveTo>
                      <a:pt x="2201" y="0"/>
                    </a:moveTo>
                    <a:lnTo>
                      <a:pt x="2201" y="0"/>
                    </a:lnTo>
                    <a:cubicBezTo>
                      <a:pt x="2058" y="0"/>
                      <a:pt x="1919" y="50"/>
                      <a:pt x="1810" y="142"/>
                    </a:cubicBezTo>
                    <a:cubicBezTo>
                      <a:pt x="1692" y="240"/>
                      <a:pt x="1616" y="379"/>
                      <a:pt x="1596" y="534"/>
                    </a:cubicBezTo>
                    <a:cubicBezTo>
                      <a:pt x="1540" y="986"/>
                      <a:pt x="1411" y="1188"/>
                      <a:pt x="1179" y="1556"/>
                    </a:cubicBezTo>
                    <a:lnTo>
                      <a:pt x="1169" y="1571"/>
                    </a:lnTo>
                    <a:cubicBezTo>
                      <a:pt x="898" y="2000"/>
                      <a:pt x="686" y="2000"/>
                      <a:pt x="333" y="2000"/>
                    </a:cubicBezTo>
                    <a:cubicBezTo>
                      <a:pt x="149" y="2000"/>
                      <a:pt x="0" y="2149"/>
                      <a:pt x="0" y="2333"/>
                    </a:cubicBezTo>
                    <a:lnTo>
                      <a:pt x="0" y="3916"/>
                    </a:lnTo>
                    <a:cubicBezTo>
                      <a:pt x="0" y="4100"/>
                      <a:pt x="149" y="4249"/>
                      <a:pt x="333" y="4249"/>
                    </a:cubicBezTo>
                    <a:cubicBezTo>
                      <a:pt x="504" y="4249"/>
                      <a:pt x="556" y="4282"/>
                      <a:pt x="671" y="4356"/>
                    </a:cubicBezTo>
                    <a:cubicBezTo>
                      <a:pt x="768" y="4419"/>
                      <a:pt x="902" y="4504"/>
                      <a:pt x="1111" y="4568"/>
                    </a:cubicBezTo>
                    <a:cubicBezTo>
                      <a:pt x="1331" y="4634"/>
                      <a:pt x="1605" y="4667"/>
                      <a:pt x="1949" y="4667"/>
                    </a:cubicBezTo>
                    <a:lnTo>
                      <a:pt x="2356" y="4666"/>
                    </a:lnTo>
                    <a:cubicBezTo>
                      <a:pt x="2751" y="4666"/>
                      <a:pt x="3073" y="4345"/>
                      <a:pt x="3073" y="3949"/>
                    </a:cubicBezTo>
                    <a:cubicBezTo>
                      <a:pt x="3073" y="3944"/>
                      <a:pt x="3073" y="3940"/>
                      <a:pt x="3073" y="3935"/>
                    </a:cubicBezTo>
                    <a:cubicBezTo>
                      <a:pt x="3233" y="3802"/>
                      <a:pt x="3334" y="3602"/>
                      <a:pt x="3334" y="3381"/>
                    </a:cubicBezTo>
                    <a:cubicBezTo>
                      <a:pt x="3334" y="3355"/>
                      <a:pt x="3332" y="3328"/>
                      <a:pt x="3329" y="3302"/>
                    </a:cubicBezTo>
                    <a:cubicBezTo>
                      <a:pt x="3351" y="3279"/>
                      <a:pt x="3371" y="3254"/>
                      <a:pt x="3389" y="3227"/>
                    </a:cubicBezTo>
                    <a:cubicBezTo>
                      <a:pt x="3473" y="3107"/>
                      <a:pt x="3518" y="2965"/>
                      <a:pt x="3518" y="2818"/>
                    </a:cubicBezTo>
                    <a:cubicBezTo>
                      <a:pt x="3518" y="2809"/>
                      <a:pt x="3518" y="2801"/>
                      <a:pt x="3517" y="2792"/>
                    </a:cubicBezTo>
                    <a:cubicBezTo>
                      <a:pt x="3656" y="2659"/>
                      <a:pt x="3747" y="2459"/>
                      <a:pt x="3747" y="2239"/>
                    </a:cubicBezTo>
                    <a:cubicBezTo>
                      <a:pt x="3747" y="2045"/>
                      <a:pt x="3668" y="1863"/>
                      <a:pt x="3524" y="1726"/>
                    </a:cubicBezTo>
                    <a:cubicBezTo>
                      <a:pt x="3386" y="1595"/>
                      <a:pt x="3206" y="1522"/>
                      <a:pt x="3016" y="1522"/>
                    </a:cubicBezTo>
                    <a:lnTo>
                      <a:pt x="2786" y="1522"/>
                    </a:lnTo>
                    <a:cubicBezTo>
                      <a:pt x="2869" y="1203"/>
                      <a:pt x="2881" y="870"/>
                      <a:pt x="2820" y="552"/>
                    </a:cubicBezTo>
                    <a:cubicBezTo>
                      <a:pt x="2788" y="387"/>
                      <a:pt x="2712" y="248"/>
                      <a:pt x="2599" y="150"/>
                    </a:cubicBezTo>
                    <a:cubicBezTo>
                      <a:pt x="2489" y="53"/>
                      <a:pt x="2347" y="0"/>
                      <a:pt x="2201" y="0"/>
                    </a:cubicBezTo>
                    <a:lnTo>
                      <a:pt x="220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3" name="iŝlïḋe"/>
            <p:cNvSpPr txBox="1"/>
            <p:nvPr/>
          </p:nvSpPr>
          <p:spPr>
            <a:xfrm>
              <a:off x="8369668" y="4143457"/>
              <a:ext cx="1268650" cy="453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zh-CN" altLang="en-US" sz="2000" b="1" dirty="0">
                  <a:solidFill>
                    <a:srgbClr val="1C629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否定态度：</a:t>
              </a:r>
              <a:endParaRPr lang="zh-CN" altLang="en-US" sz="2000" b="1" dirty="0">
                <a:solidFill>
                  <a:srgbClr val="1C62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" name="îṩḷiďè"/>
            <p:cNvSpPr txBox="1"/>
            <p:nvPr/>
          </p:nvSpPr>
          <p:spPr>
            <a:xfrm>
              <a:off x="7940430" y="4678333"/>
              <a:ext cx="3497388" cy="129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佛系具有逃避性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佛系具有欺骗性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indent="0">
                <a:lnSpc>
                  <a:spcPct val="130000"/>
                </a:lnSpc>
                <a:buFont typeface="Wingdings" panose="05000000000000000000" pitchFamily="2" charset="2"/>
                <a:buNone/>
              </a:pP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îsḷîdê"/>
            <p:cNvSpPr txBox="1"/>
            <p:nvPr/>
          </p:nvSpPr>
          <p:spPr>
            <a:xfrm>
              <a:off x="5557106" y="911470"/>
              <a:ext cx="1268650" cy="453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zh-CN" altLang="en-US" sz="2000" b="1" dirty="0">
                  <a:solidFill>
                    <a:srgbClr val="1C629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中立态度：</a:t>
              </a:r>
              <a:endParaRPr lang="zh-CN" altLang="en-US" sz="2000" b="1" dirty="0">
                <a:solidFill>
                  <a:srgbClr val="1C62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6" name="ïš1îḍê"/>
            <p:cNvSpPr txBox="1"/>
            <p:nvPr/>
          </p:nvSpPr>
          <p:spPr>
            <a:xfrm>
              <a:off x="4449058" y="911426"/>
              <a:ext cx="3497388" cy="1691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 algn="ctr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佛系实属无奈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 algn="ctr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佛系是暂时的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7" name="ïŝḷíḋè"/>
            <p:cNvSpPr txBox="1"/>
            <p:nvPr/>
          </p:nvSpPr>
          <p:spPr>
            <a:xfrm>
              <a:off x="2123083" y="4047572"/>
              <a:ext cx="1268650" cy="453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rgbClr val="1C629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肯定态度：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C62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ïṥļíḓê"/>
            <p:cNvSpPr txBox="1"/>
            <p:nvPr/>
          </p:nvSpPr>
          <p:spPr>
            <a:xfrm>
              <a:off x="1432711" y="4547196"/>
              <a:ext cx="3016495" cy="89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佛系具有合理性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佛系具有积极性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t="10630" r="13007" b="7053"/>
          <a:stretch>
            <a:fillRect/>
          </a:stretch>
        </p:blipFill>
        <p:spPr bwMode="auto">
          <a:xfrm>
            <a:off x="5497112" y="4035587"/>
            <a:ext cx="1032317" cy="12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660400" y="6583649"/>
            <a:ext cx="1941557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自强不息 厚德载物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729026" y="6583649"/>
            <a:ext cx="2893741" cy="27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r" defTabSz="914400" fontAlgn="auto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1000" b="0" i="0" kern="1200" cap="none" spc="30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Tsinghua University of China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45" name="组合 44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46" name="椭圆 45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30876" y="233483"/>
              <a:ext cx="673100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660400" y="6583649"/>
            <a:ext cx="1941557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自强不息 厚德载物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94090" y="6583649"/>
            <a:ext cx="2031325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知行合一、经世致用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137792" y="6583649"/>
            <a:ext cx="2484975" cy="27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en-US" altLang="zh-CN" sz="100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Central South University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标题占位符 1"/>
          <p:cNvSpPr txBox="1"/>
          <p:nvPr/>
        </p:nvSpPr>
        <p:spPr>
          <a:xfrm>
            <a:off x="1050660" y="90918"/>
            <a:ext cx="5435600" cy="5411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原因分析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佛系青年的定义</a:t>
            </a:r>
            <a:endParaRPr lang="zh-CN" altLang="en-US" sz="24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#47881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26060" y="1888052"/>
            <a:ext cx="11019297" cy="3744912"/>
            <a:chOff x="-520700" y="1690688"/>
            <a:chExt cx="11019297" cy="3744912"/>
          </a:xfrm>
        </p:grpSpPr>
        <p:sp>
          <p:nvSpPr>
            <p:cNvPr id="18" name="ïṥľîdè"/>
            <p:cNvSpPr/>
            <p:nvPr/>
          </p:nvSpPr>
          <p:spPr>
            <a:xfrm>
              <a:off x="-520700" y="2408544"/>
              <a:ext cx="6277821" cy="3027056"/>
            </a:xfrm>
            <a:prstGeom prst="roundRect">
              <a:avLst>
                <a:gd name="adj" fmla="val 11000"/>
              </a:avLst>
            </a:prstGeom>
            <a:noFill/>
            <a:ln w="76200" cap="rnd">
              <a:gradFill flip="none" rotWithShape="1">
                <a:gsLst>
                  <a:gs pos="31000">
                    <a:schemeClr val="bg1">
                      <a:alpha val="0"/>
                    </a:schemeClr>
                  </a:gs>
                  <a:gs pos="65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/>
                  </a:gs>
                </a:gsLst>
                <a:lin ang="2700000" scaled="1"/>
                <a:tileRect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>
                <a:lnSpc>
                  <a:spcPct val="130000"/>
                </a:lnSpc>
              </a:pP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i$ḷiḋé"/>
            <p:cNvSpPr/>
            <p:nvPr/>
          </p:nvSpPr>
          <p:spPr>
            <a:xfrm>
              <a:off x="175627" y="1690688"/>
              <a:ext cx="5204677" cy="3380707"/>
            </a:xfrm>
            <a:prstGeom prst="round2SameRect">
              <a:avLst>
                <a:gd name="adj1" fmla="val 8000"/>
                <a:gd name="adj2" fmla="val 9547"/>
              </a:avLst>
            </a:prstGeom>
            <a:blipFill>
              <a:blip r:embed="rId3"/>
              <a:stretch>
                <a:fillRect t="1000"/>
              </a:stretch>
            </a:blipFill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iṩľïḓe"/>
            <p:cNvSpPr txBox="1"/>
            <p:nvPr/>
          </p:nvSpPr>
          <p:spPr>
            <a:xfrm>
              <a:off x="6096000" y="2146934"/>
              <a:ext cx="4280093" cy="608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8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佛系青年定义</a:t>
              </a:r>
              <a:endParaRPr lang="en-US" altLang="zh-CN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ïṡ1ïḍe"/>
            <p:cNvSpPr/>
            <p:nvPr/>
          </p:nvSpPr>
          <p:spPr>
            <a:xfrm flipH="1">
              <a:off x="10374053" y="1993047"/>
              <a:ext cx="124544" cy="830997"/>
            </a:xfrm>
            <a:prstGeom prst="roundRect">
              <a:avLst>
                <a:gd name="adj" fmla="val 44900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60000">
                  <a:schemeClr val="accent1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508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>
                <a:lnSpc>
                  <a:spcPct val="130000"/>
                </a:lnSpc>
              </a:pPr>
              <a:endPara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922151" y="3217297"/>
            <a:ext cx="4522806" cy="188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fontAlgn="auto">
              <a:lnSpc>
                <a:spcPct val="130000"/>
              </a:lnSpc>
            </a:pPr>
            <a:r>
              <a:rPr lang="zh-CN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我们的从字面意思来理解就是追随</a:t>
            </a:r>
            <a:r>
              <a:rPr lang="en-U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佛系</a:t>
            </a:r>
            <a:r>
              <a:rPr lang="en-U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生活方式的青年人，根据网络搜索，</a:t>
            </a:r>
            <a:r>
              <a:rPr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百度百科给出的解释也是这个含义：“指在快节奏的都市生活中，追求平和、淡然的生活方式的青年人”。</a:t>
            </a:r>
            <a:endParaRPr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660400" y="6583649"/>
            <a:ext cx="1941557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自强不息 厚德载物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729026" y="6583649"/>
            <a:ext cx="2893741" cy="27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r" defTabSz="914400" fontAlgn="auto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1000" b="0" i="0" kern="1200" cap="none" spc="30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Tsinghua University of China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45" name="组合 44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46" name="椭圆 45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30876" y="233483"/>
              <a:ext cx="673100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660400" y="6583649"/>
            <a:ext cx="1941557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自强不息 厚德载物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94090" y="6583649"/>
            <a:ext cx="2031325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知行合一、经世致用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137792" y="6583649"/>
            <a:ext cx="2484975" cy="27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en-US" altLang="zh-CN" sz="100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Central South University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089650" y="1329054"/>
            <a:ext cx="5429250" cy="914016"/>
            <a:chOff x="422295" y="2048993"/>
            <a:chExt cx="3585472" cy="306053"/>
          </a:xfrm>
        </p:grpSpPr>
        <p:sp>
          <p:nvSpPr>
            <p:cNvPr id="60" name="文本框 70"/>
            <p:cNvSpPr txBox="1"/>
            <p:nvPr/>
          </p:nvSpPr>
          <p:spPr>
            <a:xfrm>
              <a:off x="422295" y="2149953"/>
              <a:ext cx="3288101" cy="205093"/>
            </a:xfrm>
            <a:prstGeom prst="rect">
              <a:avLst/>
            </a:prstGeom>
            <a:noFill/>
          </p:spPr>
          <p:txBody>
            <a:bodyPr wrap="square" lIns="54000" tIns="0" rIns="54000" bIns="0">
              <a:noAutofit/>
            </a:bodyPr>
            <a:lstStyle/>
            <a:p>
              <a:pPr defTabSz="685800">
                <a:lnSpc>
                  <a:spcPct val="13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佛系消费：</a:t>
              </a: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反对虚荣的消费行为；对养生话题开始关注</a:t>
              </a:r>
              <a:endPara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54000" tIns="0" rIns="54000" bIns="0">
              <a:noAutofit/>
            </a:bodyPr>
            <a:lstStyle/>
            <a:p>
              <a:pPr algn="r" defTabSz="685800">
                <a:lnSpc>
                  <a:spcPct val="130000"/>
                </a:lnSpc>
                <a:spcBef>
                  <a:spcPct val="0"/>
                </a:spcBef>
                <a:defRPr/>
              </a:pPr>
              <a:endParaRPr lang="zh-CN" altLang="en-US" sz="2000" b="1" dirty="0">
                <a:solidFill>
                  <a:srgbClr val="85503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" name="文本框 68"/>
          <p:cNvSpPr txBox="1"/>
          <p:nvPr/>
        </p:nvSpPr>
        <p:spPr>
          <a:xfrm>
            <a:off x="6096000" y="2731190"/>
            <a:ext cx="5029200" cy="735330"/>
          </a:xfrm>
          <a:prstGeom prst="rect">
            <a:avLst/>
          </a:prstGeom>
          <a:noFill/>
        </p:spPr>
        <p:txBody>
          <a:bodyPr wrap="square" lIns="54000" tIns="0" rIns="54000" bIns="0">
            <a:noAutofit/>
          </a:bodyPr>
          <a:lstStyle/>
          <a:p>
            <a:pPr defTabSz="685800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佛系社交：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defTabSz="685800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外向型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佛系青年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会主动结交新朋友；而占大多数比例的内向型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佛系青年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会社交恐惧，独来独往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089650" y="4476115"/>
            <a:ext cx="5170805" cy="895350"/>
          </a:xfrm>
          <a:prstGeom prst="rect">
            <a:avLst/>
          </a:prstGeom>
          <a:noFill/>
        </p:spPr>
        <p:txBody>
          <a:bodyPr wrap="square" lIns="54000" tIns="0" rIns="54000" bIns="0">
            <a:noAutofit/>
          </a:bodyPr>
          <a:lstStyle/>
          <a:p>
            <a:pPr defTabSz="685800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佛系婚恋：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消极婚恋，消极生育观念；追求个体自由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5665995" y="1710283"/>
            <a:ext cx="290833" cy="292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0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Oval 5"/>
          <p:cNvSpPr>
            <a:spLocks noChangeArrowheads="1"/>
          </p:cNvSpPr>
          <p:nvPr/>
        </p:nvSpPr>
        <p:spPr bwMode="auto">
          <a:xfrm>
            <a:off x="5662134" y="2807390"/>
            <a:ext cx="290833" cy="292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Oval 5"/>
          <p:cNvSpPr>
            <a:spLocks noChangeArrowheads="1"/>
          </p:cNvSpPr>
          <p:nvPr/>
        </p:nvSpPr>
        <p:spPr bwMode="auto">
          <a:xfrm>
            <a:off x="5667375" y="4534535"/>
            <a:ext cx="297327" cy="2920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Freeform: Shape 19"/>
          <p:cNvSpPr/>
          <p:nvPr/>
        </p:nvSpPr>
        <p:spPr bwMode="auto">
          <a:xfrm>
            <a:off x="6489065" y="5256530"/>
            <a:ext cx="279400" cy="229870"/>
          </a:xfrm>
          <a:custGeom>
            <a:avLst/>
            <a:gdLst>
              <a:gd name="T0" fmla="*/ 104 w 120"/>
              <a:gd name="T1" fmla="*/ 0 h 128"/>
              <a:gd name="T2" fmla="*/ 16 w 120"/>
              <a:gd name="T3" fmla="*/ 0 h 128"/>
              <a:gd name="T4" fmla="*/ 0 w 120"/>
              <a:gd name="T5" fmla="*/ 16 h 128"/>
              <a:gd name="T6" fmla="*/ 0 w 120"/>
              <a:gd name="T7" fmla="*/ 112 h 128"/>
              <a:gd name="T8" fmla="*/ 16 w 120"/>
              <a:gd name="T9" fmla="*/ 128 h 128"/>
              <a:gd name="T10" fmla="*/ 104 w 120"/>
              <a:gd name="T11" fmla="*/ 128 h 128"/>
              <a:gd name="T12" fmla="*/ 120 w 120"/>
              <a:gd name="T13" fmla="*/ 112 h 128"/>
              <a:gd name="T14" fmla="*/ 120 w 120"/>
              <a:gd name="T15" fmla="*/ 16 h 128"/>
              <a:gd name="T16" fmla="*/ 104 w 120"/>
              <a:gd name="T17" fmla="*/ 0 h 128"/>
              <a:gd name="T18" fmla="*/ 112 w 120"/>
              <a:gd name="T19" fmla="*/ 112 h 128"/>
              <a:gd name="T20" fmla="*/ 104 w 120"/>
              <a:gd name="T21" fmla="*/ 120 h 128"/>
              <a:gd name="T22" fmla="*/ 16 w 120"/>
              <a:gd name="T23" fmla="*/ 120 h 128"/>
              <a:gd name="T24" fmla="*/ 8 w 120"/>
              <a:gd name="T25" fmla="*/ 112 h 128"/>
              <a:gd name="T26" fmla="*/ 8 w 120"/>
              <a:gd name="T27" fmla="*/ 16 h 128"/>
              <a:gd name="T28" fmla="*/ 16 w 120"/>
              <a:gd name="T29" fmla="*/ 8 h 128"/>
              <a:gd name="T30" fmla="*/ 104 w 120"/>
              <a:gd name="T31" fmla="*/ 8 h 128"/>
              <a:gd name="T32" fmla="*/ 112 w 120"/>
              <a:gd name="T33" fmla="*/ 16 h 128"/>
              <a:gd name="T34" fmla="*/ 112 w 120"/>
              <a:gd name="T35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0" h="128"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3" y="128"/>
                  <a:pt x="120" y="121"/>
                  <a:pt x="120" y="112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lose/>
                <a:moveTo>
                  <a:pt x="112" y="112"/>
                </a:moveTo>
                <a:cubicBezTo>
                  <a:pt x="112" y="116"/>
                  <a:pt x="109" y="120"/>
                  <a:pt x="10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2" y="8"/>
                  <a:pt x="1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1"/>
                  <a:pt x="112" y="16"/>
                </a:cubicBezTo>
                <a:lnTo>
                  <a:pt x="112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Freeform: Shape 20"/>
          <p:cNvSpPr/>
          <p:nvPr/>
        </p:nvSpPr>
        <p:spPr bwMode="auto">
          <a:xfrm>
            <a:off x="6518275" y="5285105"/>
            <a:ext cx="205105" cy="143510"/>
          </a:xfrm>
          <a:custGeom>
            <a:avLst/>
            <a:gdLst>
              <a:gd name="T0" fmla="*/ 84 w 88"/>
              <a:gd name="T1" fmla="*/ 0 h 80"/>
              <a:gd name="T2" fmla="*/ 4 w 88"/>
              <a:gd name="T3" fmla="*/ 0 h 80"/>
              <a:gd name="T4" fmla="*/ 0 w 88"/>
              <a:gd name="T5" fmla="*/ 4 h 80"/>
              <a:gd name="T6" fmla="*/ 0 w 88"/>
              <a:gd name="T7" fmla="*/ 76 h 80"/>
              <a:gd name="T8" fmla="*/ 4 w 88"/>
              <a:gd name="T9" fmla="*/ 80 h 80"/>
              <a:gd name="T10" fmla="*/ 84 w 88"/>
              <a:gd name="T11" fmla="*/ 80 h 80"/>
              <a:gd name="T12" fmla="*/ 88 w 88"/>
              <a:gd name="T13" fmla="*/ 76 h 80"/>
              <a:gd name="T14" fmla="*/ 88 w 88"/>
              <a:gd name="T15" fmla="*/ 4 h 80"/>
              <a:gd name="T16" fmla="*/ 84 w 88"/>
              <a:gd name="T17" fmla="*/ 0 h 80"/>
              <a:gd name="T18" fmla="*/ 84 w 88"/>
              <a:gd name="T19" fmla="*/ 4 h 80"/>
              <a:gd name="T20" fmla="*/ 84 w 88"/>
              <a:gd name="T21" fmla="*/ 59 h 80"/>
              <a:gd name="T22" fmla="*/ 71 w 88"/>
              <a:gd name="T23" fmla="*/ 45 h 80"/>
              <a:gd name="T24" fmla="*/ 68 w 88"/>
              <a:gd name="T25" fmla="*/ 44 h 80"/>
              <a:gd name="T26" fmla="*/ 65 w 88"/>
              <a:gd name="T27" fmla="*/ 45 h 80"/>
              <a:gd name="T28" fmla="*/ 55 w 88"/>
              <a:gd name="T29" fmla="*/ 57 h 80"/>
              <a:gd name="T30" fmla="*/ 23 w 88"/>
              <a:gd name="T31" fmla="*/ 21 h 80"/>
              <a:gd name="T32" fmla="*/ 20 w 88"/>
              <a:gd name="T33" fmla="*/ 20 h 80"/>
              <a:gd name="T34" fmla="*/ 17 w 88"/>
              <a:gd name="T35" fmla="*/ 21 h 80"/>
              <a:gd name="T36" fmla="*/ 4 w 88"/>
              <a:gd name="T37" fmla="*/ 36 h 80"/>
              <a:gd name="T38" fmla="*/ 4 w 88"/>
              <a:gd name="T39" fmla="*/ 4 h 80"/>
              <a:gd name="T40" fmla="*/ 84 w 88"/>
              <a:gd name="T41" fmla="*/ 4 h 80"/>
              <a:gd name="T42" fmla="*/ 4 w 88"/>
              <a:gd name="T43" fmla="*/ 42 h 80"/>
              <a:gd name="T44" fmla="*/ 20 w 88"/>
              <a:gd name="T45" fmla="*/ 24 h 80"/>
              <a:gd name="T46" fmla="*/ 53 w 88"/>
              <a:gd name="T47" fmla="*/ 60 h 80"/>
              <a:gd name="T48" fmla="*/ 55 w 88"/>
              <a:gd name="T49" fmla="*/ 63 h 80"/>
              <a:gd name="T50" fmla="*/ 66 w 88"/>
              <a:gd name="T51" fmla="*/ 76 h 80"/>
              <a:gd name="T52" fmla="*/ 4 w 88"/>
              <a:gd name="T53" fmla="*/ 76 h 80"/>
              <a:gd name="T54" fmla="*/ 4 w 88"/>
              <a:gd name="T55" fmla="*/ 42 h 80"/>
              <a:gd name="T56" fmla="*/ 71 w 88"/>
              <a:gd name="T57" fmla="*/ 76 h 80"/>
              <a:gd name="T58" fmla="*/ 58 w 88"/>
              <a:gd name="T59" fmla="*/ 60 h 80"/>
              <a:gd name="T60" fmla="*/ 68 w 88"/>
              <a:gd name="T61" fmla="*/ 48 h 80"/>
              <a:gd name="T62" fmla="*/ 84 w 88"/>
              <a:gd name="T63" fmla="*/ 65 h 80"/>
              <a:gd name="T64" fmla="*/ 84 w 88"/>
              <a:gd name="T65" fmla="*/ 76 h 80"/>
              <a:gd name="T66" fmla="*/ 71 w 88"/>
              <a:gd name="T67" fmla="*/ 7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80">
                <a:moveTo>
                  <a:pt x="8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84" y="80"/>
                  <a:pt x="84" y="80"/>
                  <a:pt x="84" y="80"/>
                </a:cubicBezTo>
                <a:cubicBezTo>
                  <a:pt x="87" y="80"/>
                  <a:pt x="88" y="78"/>
                  <a:pt x="88" y="76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2"/>
                  <a:pt x="87" y="0"/>
                  <a:pt x="84" y="0"/>
                </a:cubicBezTo>
                <a:close/>
                <a:moveTo>
                  <a:pt x="84" y="4"/>
                </a:moveTo>
                <a:cubicBezTo>
                  <a:pt x="84" y="59"/>
                  <a:pt x="84" y="59"/>
                  <a:pt x="84" y="59"/>
                </a:cubicBezTo>
                <a:cubicBezTo>
                  <a:pt x="71" y="45"/>
                  <a:pt x="71" y="45"/>
                  <a:pt x="71" y="45"/>
                </a:cubicBezTo>
                <a:cubicBezTo>
                  <a:pt x="71" y="44"/>
                  <a:pt x="70" y="44"/>
                  <a:pt x="68" y="44"/>
                </a:cubicBezTo>
                <a:cubicBezTo>
                  <a:pt x="67" y="44"/>
                  <a:pt x="66" y="44"/>
                  <a:pt x="65" y="45"/>
                </a:cubicBezTo>
                <a:cubicBezTo>
                  <a:pt x="55" y="57"/>
                  <a:pt x="55" y="57"/>
                  <a:pt x="55" y="57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2" y="20"/>
                  <a:pt x="20" y="20"/>
                </a:cubicBezTo>
                <a:cubicBezTo>
                  <a:pt x="19" y="20"/>
                  <a:pt x="18" y="20"/>
                  <a:pt x="17" y="21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"/>
                  <a:pt x="4" y="4"/>
                  <a:pt x="4" y="4"/>
                </a:cubicBezTo>
                <a:lnTo>
                  <a:pt x="84" y="4"/>
                </a:lnTo>
                <a:close/>
                <a:moveTo>
                  <a:pt x="4" y="42"/>
                </a:moveTo>
                <a:cubicBezTo>
                  <a:pt x="20" y="24"/>
                  <a:pt x="20" y="24"/>
                  <a:pt x="20" y="24"/>
                </a:cubicBezTo>
                <a:cubicBezTo>
                  <a:pt x="53" y="60"/>
                  <a:pt x="53" y="60"/>
                  <a:pt x="53" y="60"/>
                </a:cubicBezTo>
                <a:cubicBezTo>
                  <a:pt x="55" y="63"/>
                  <a:pt x="55" y="63"/>
                  <a:pt x="55" y="63"/>
                </a:cubicBezTo>
                <a:cubicBezTo>
                  <a:pt x="66" y="76"/>
                  <a:pt x="66" y="76"/>
                  <a:pt x="66" y="76"/>
                </a:cubicBezTo>
                <a:cubicBezTo>
                  <a:pt x="4" y="76"/>
                  <a:pt x="4" y="76"/>
                  <a:pt x="4" y="76"/>
                </a:cubicBezTo>
                <a:lnTo>
                  <a:pt x="4" y="42"/>
                </a:lnTo>
                <a:close/>
                <a:moveTo>
                  <a:pt x="71" y="76"/>
                </a:moveTo>
                <a:cubicBezTo>
                  <a:pt x="58" y="60"/>
                  <a:pt x="58" y="60"/>
                  <a:pt x="58" y="60"/>
                </a:cubicBezTo>
                <a:cubicBezTo>
                  <a:pt x="68" y="48"/>
                  <a:pt x="68" y="48"/>
                  <a:pt x="68" y="48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76"/>
                  <a:pt x="84" y="76"/>
                  <a:pt x="84" y="76"/>
                </a:cubicBezTo>
                <a:lnTo>
                  <a:pt x="71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Freeform: Shape 21"/>
          <p:cNvSpPr/>
          <p:nvPr/>
        </p:nvSpPr>
        <p:spPr bwMode="auto">
          <a:xfrm>
            <a:off x="5904865" y="5307330"/>
            <a:ext cx="76200" cy="76200"/>
          </a:xfrm>
          <a:custGeom>
            <a:avLst/>
            <a:gdLst>
              <a:gd name="T0" fmla="*/ 12 w 24"/>
              <a:gd name="T1" fmla="*/ 24 h 24"/>
              <a:gd name="T2" fmla="*/ 24 w 24"/>
              <a:gd name="T3" fmla="*/ 12 h 24"/>
              <a:gd name="T4" fmla="*/ 12 w 24"/>
              <a:gd name="T5" fmla="*/ 0 h 24"/>
              <a:gd name="T6" fmla="*/ 0 w 24"/>
              <a:gd name="T7" fmla="*/ 12 h 24"/>
              <a:gd name="T8" fmla="*/ 12 w 24"/>
              <a:gd name="T9" fmla="*/ 24 h 24"/>
              <a:gd name="T10" fmla="*/ 12 w 24"/>
              <a:gd name="T11" fmla="*/ 4 h 24"/>
              <a:gd name="T12" fmla="*/ 20 w 24"/>
              <a:gd name="T13" fmla="*/ 12 h 24"/>
              <a:gd name="T14" fmla="*/ 12 w 24"/>
              <a:gd name="T15" fmla="*/ 20 h 24"/>
              <a:gd name="T16" fmla="*/ 4 w 24"/>
              <a:gd name="T17" fmla="*/ 12 h 24"/>
              <a:gd name="T18" fmla="*/ 12 w 24"/>
              <a:gd name="T19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19" y="24"/>
                  <a:pt x="24" y="19"/>
                  <a:pt x="24" y="12"/>
                </a:cubicBezTo>
                <a:cubicBezTo>
                  <a:pt x="24" y="5"/>
                  <a:pt x="19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9"/>
                  <a:pt x="6" y="24"/>
                  <a:pt x="12" y="24"/>
                </a:cubicBezTo>
                <a:close/>
                <a:moveTo>
                  <a:pt x="12" y="4"/>
                </a:moveTo>
                <a:cubicBezTo>
                  <a:pt x="17" y="4"/>
                  <a:pt x="20" y="7"/>
                  <a:pt x="20" y="12"/>
                </a:cubicBezTo>
                <a:cubicBezTo>
                  <a:pt x="20" y="16"/>
                  <a:pt x="17" y="20"/>
                  <a:pt x="12" y="20"/>
                </a:cubicBezTo>
                <a:cubicBezTo>
                  <a:pt x="8" y="20"/>
                  <a:pt x="4" y="16"/>
                  <a:pt x="4" y="12"/>
                </a:cubicBezTo>
                <a:cubicBezTo>
                  <a:pt x="4" y="7"/>
                  <a:pt x="8" y="4"/>
                  <a:pt x="12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文本框 4"/>
          <p:cNvSpPr txBox="1"/>
          <p:nvPr/>
        </p:nvSpPr>
        <p:spPr>
          <a:xfrm>
            <a:off x="4989195" y="6160135"/>
            <a:ext cx="6938645" cy="424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标题占位符 1"/>
          <p:cNvSpPr txBox="1"/>
          <p:nvPr/>
        </p:nvSpPr>
        <p:spPr>
          <a:xfrm>
            <a:off x="1050660" y="90918"/>
            <a:ext cx="5435600" cy="5411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原因分析</a:t>
            </a:r>
            <a:r>
              <a:rPr lang="en-US" altLang="zh-CN" sz="2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佛系青年的特征</a:t>
            </a:r>
            <a:endParaRPr lang="zh-CN" altLang="en-US" sz="2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95" y="1560513"/>
            <a:ext cx="3644900" cy="3771900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sp>
        <p:nvSpPr>
          <p:cNvPr id="59" name="文本框 58"/>
          <p:cNvSpPr txBox="1"/>
          <p:nvPr/>
        </p:nvSpPr>
        <p:spPr>
          <a:xfrm>
            <a:off x="660400" y="6583649"/>
            <a:ext cx="1941557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自强不息 厚德载物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62" name="矩形 6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94090" y="6583649"/>
            <a:ext cx="2031325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知行合一、经世致用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137792" y="6583649"/>
            <a:ext cx="2484975" cy="27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30000"/>
              </a:lnSpc>
              <a:defRPr/>
            </a:pPr>
            <a:r>
              <a:rPr lang="en-US" altLang="zh-CN" sz="100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Central South University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1325485" y="1493310"/>
            <a:ext cx="2156487" cy="2156487"/>
            <a:chOff x="1766094" y="2627734"/>
            <a:chExt cx="2610644" cy="2610644"/>
          </a:xfrm>
        </p:grpSpPr>
        <p:sp>
          <p:nvSpPr>
            <p:cNvPr id="90" name="椭圆 89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任意多边形 11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" name="TextBox 30"/>
          <p:cNvSpPr txBox="1"/>
          <p:nvPr/>
        </p:nvSpPr>
        <p:spPr>
          <a:xfrm>
            <a:off x="2234236" y="2185716"/>
            <a:ext cx="728462" cy="860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spc="22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2800" spc="225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1325485" y="1492040"/>
            <a:ext cx="2156487" cy="2156487"/>
            <a:chOff x="1766094" y="2627734"/>
            <a:chExt cx="2610644" cy="2610644"/>
          </a:xfrm>
        </p:grpSpPr>
        <p:sp>
          <p:nvSpPr>
            <p:cNvPr id="94" name="弧形 93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758092"/>
              </a:avLst>
            </a:prstGeom>
            <a:ln w="330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6" name="TextBox 30"/>
          <p:cNvSpPr txBox="1"/>
          <p:nvPr/>
        </p:nvSpPr>
        <p:spPr>
          <a:xfrm>
            <a:off x="1325245" y="4072890"/>
            <a:ext cx="1871345" cy="433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1B62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从符号互动论</a:t>
            </a:r>
            <a:endParaRPr lang="zh-CN" altLang="en-US" sz="2400" b="1" dirty="0">
              <a:solidFill>
                <a:srgbClr val="1B62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Box 30"/>
          <p:cNvSpPr txBox="1"/>
          <p:nvPr/>
        </p:nvSpPr>
        <p:spPr>
          <a:xfrm>
            <a:off x="4636135" y="4072890"/>
            <a:ext cx="2587625" cy="433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1B629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</a:t>
            </a:r>
            <a:r>
              <a:rPr lang="en-US" altLang="zh-CN" sz="2400" b="1" dirty="0">
                <a:solidFill>
                  <a:srgbClr val="1B629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1B629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镜中我</a:t>
            </a:r>
            <a:r>
              <a:rPr lang="en-US" altLang="zh-CN" sz="2400" b="1" dirty="0">
                <a:solidFill>
                  <a:srgbClr val="1B629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rgbClr val="1B629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理论</a:t>
            </a:r>
            <a:endParaRPr lang="zh-CN" altLang="en-US" sz="2400" b="1" dirty="0">
              <a:solidFill>
                <a:srgbClr val="1B629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TextBox 30"/>
          <p:cNvSpPr txBox="1"/>
          <p:nvPr/>
        </p:nvSpPr>
        <p:spPr>
          <a:xfrm>
            <a:off x="8662551" y="4073117"/>
            <a:ext cx="2044472" cy="433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从标签理论</a:t>
            </a: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TextBox 29"/>
          <p:cNvSpPr txBox="1"/>
          <p:nvPr/>
        </p:nvSpPr>
        <p:spPr>
          <a:xfrm>
            <a:off x="1050660" y="4644430"/>
            <a:ext cx="2682786" cy="7612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佛系青年现象是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符号互动的行为结果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TextBox 29"/>
          <p:cNvSpPr txBox="1"/>
          <p:nvPr/>
        </p:nvSpPr>
        <p:spPr>
          <a:xfrm>
            <a:off x="4165223" y="4646683"/>
            <a:ext cx="3366135" cy="7612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佛系青年现象是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符号互动的生动体现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TextBox 29"/>
          <p:cNvSpPr txBox="1"/>
          <p:nvPr/>
        </p:nvSpPr>
        <p:spPr>
          <a:xfrm>
            <a:off x="8192595" y="4646683"/>
            <a:ext cx="3064636" cy="80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佛系青年现象是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标签理论的产物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4802093" y="1492040"/>
            <a:ext cx="2092396" cy="2092396"/>
            <a:chOff x="1766094" y="2627734"/>
            <a:chExt cx="2610644" cy="2610644"/>
          </a:xfrm>
        </p:grpSpPr>
        <p:sp>
          <p:nvSpPr>
            <p:cNvPr id="103" name="椭圆 102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任意多边形 25"/>
            <p:cNvSpPr/>
            <p:nvPr/>
          </p:nvSpPr>
          <p:spPr>
            <a:xfrm>
              <a:off x="1856582" y="2717375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5" name="TextBox 30"/>
          <p:cNvSpPr txBox="1"/>
          <p:nvPr/>
        </p:nvSpPr>
        <p:spPr>
          <a:xfrm>
            <a:off x="5728777" y="2164662"/>
            <a:ext cx="692017" cy="860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spc="2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4800" spc="225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4803998" y="1492675"/>
            <a:ext cx="2092396" cy="2092396"/>
            <a:chOff x="1766094" y="2627734"/>
            <a:chExt cx="2610644" cy="2610644"/>
          </a:xfrm>
        </p:grpSpPr>
        <p:sp>
          <p:nvSpPr>
            <p:cNvPr id="107" name="弧形 106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758092"/>
              </a:avLst>
            </a:prstGeom>
            <a:ln w="330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8428931" y="1461699"/>
            <a:ext cx="2112716" cy="2112716"/>
            <a:chOff x="1766094" y="2627734"/>
            <a:chExt cx="2610644" cy="2610644"/>
          </a:xfrm>
        </p:grpSpPr>
        <p:sp>
          <p:nvSpPr>
            <p:cNvPr id="110" name="椭圆 109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任意多边形 32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TextBox 30"/>
          <p:cNvSpPr txBox="1"/>
          <p:nvPr/>
        </p:nvSpPr>
        <p:spPr>
          <a:xfrm>
            <a:off x="9388769" y="2148725"/>
            <a:ext cx="592036" cy="860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spc="2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4800" spc="225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8430836" y="1462334"/>
            <a:ext cx="2112716" cy="2112716"/>
            <a:chOff x="1766094" y="2627734"/>
            <a:chExt cx="2610644" cy="2610644"/>
          </a:xfrm>
        </p:grpSpPr>
        <p:sp>
          <p:nvSpPr>
            <p:cNvPr id="114" name="弧形 113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3557642"/>
              </a:avLst>
            </a:prstGeom>
            <a:ln w="330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占位符 1"/>
          <p:cNvSpPr txBox="1"/>
          <p:nvPr/>
        </p:nvSpPr>
        <p:spPr>
          <a:xfrm>
            <a:off x="1050660" y="90918"/>
            <a:ext cx="5435600" cy="5411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rmAutofit fontScale="8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665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原因分析</a:t>
            </a:r>
            <a:r>
              <a:rPr lang="en-US" altLang="zh-CN" sz="2665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665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佛系青年现象产生的原因分析</a:t>
            </a:r>
            <a:endParaRPr lang="zh-CN" altLang="en-US" sz="2665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46" name="椭圆 45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30876" y="233483"/>
              <a:ext cx="673100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660400" y="6583649"/>
            <a:ext cx="1941557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自强不息 厚德载物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729026" y="6583649"/>
            <a:ext cx="2893741" cy="27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Tsinghua University of China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60400" y="6583649"/>
            <a:ext cx="1941557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自强不息 厚德载物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94090" y="6583649"/>
            <a:ext cx="2031325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知行合一、经世致用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137792" y="6583649"/>
            <a:ext cx="2484975" cy="27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lnSpc>
                <a:spcPct val="130000"/>
              </a:lnSpc>
              <a:defRPr/>
            </a:pPr>
            <a:r>
              <a:rPr lang="en-US" altLang="zh-CN" sz="100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Central South University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105" name="组合 104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106" name="椭圆 105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230876" y="233483"/>
              <a:ext cx="673100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9" name="图片 10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55" name="任意多边形 7"/>
          <p:cNvSpPr/>
          <p:nvPr/>
        </p:nvSpPr>
        <p:spPr>
          <a:xfrm flipV="1">
            <a:off x="5662062" y="1371218"/>
            <a:ext cx="2159080" cy="45719"/>
          </a:xfrm>
          <a:custGeom>
            <a:avLst/>
            <a:gdLst>
              <a:gd name="connsiteX0" fmla="*/ 2423160 w 2423160"/>
              <a:gd name="connsiteY0" fmla="*/ 0 h 0"/>
              <a:gd name="connsiteX1" fmla="*/ 0 w 24231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3160">
                <a:moveTo>
                  <a:pt x="242316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BE9857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任意多边形 9"/>
          <p:cNvSpPr/>
          <p:nvPr/>
        </p:nvSpPr>
        <p:spPr>
          <a:xfrm>
            <a:off x="4888644" y="2606820"/>
            <a:ext cx="1055192" cy="45719"/>
          </a:xfrm>
          <a:custGeom>
            <a:avLst/>
            <a:gdLst>
              <a:gd name="connsiteX0" fmla="*/ 1040130 w 1040130"/>
              <a:gd name="connsiteY0" fmla="*/ 0 h 171450"/>
              <a:gd name="connsiteX1" fmla="*/ 1040130 w 1040130"/>
              <a:gd name="connsiteY1" fmla="*/ 171450 h 171450"/>
              <a:gd name="connsiteX2" fmla="*/ 0 w 104013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0130" h="171450">
                <a:moveTo>
                  <a:pt x="1040130" y="0"/>
                </a:moveTo>
                <a:lnTo>
                  <a:pt x="1040130" y="171450"/>
                </a:lnTo>
                <a:lnTo>
                  <a:pt x="0" y="171450"/>
                </a:lnTo>
              </a:path>
            </a:pathLst>
          </a:custGeom>
          <a:noFill/>
          <a:ln w="12700">
            <a:solidFill>
              <a:srgbClr val="A57331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任意多边形 11"/>
          <p:cNvSpPr/>
          <p:nvPr/>
        </p:nvSpPr>
        <p:spPr>
          <a:xfrm>
            <a:off x="4574954" y="4679988"/>
            <a:ext cx="969783" cy="61588"/>
          </a:xfrm>
          <a:custGeom>
            <a:avLst/>
            <a:gdLst>
              <a:gd name="connsiteX0" fmla="*/ 731520 w 731520"/>
              <a:gd name="connsiteY0" fmla="*/ 0 h 0"/>
              <a:gd name="connsiteX1" fmla="*/ 0 w 7315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1520">
                <a:moveTo>
                  <a:pt x="73152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85503C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7531949" y="1420509"/>
            <a:ext cx="1097553" cy="853653"/>
            <a:chOff x="5756169" y="1497559"/>
            <a:chExt cx="1057275" cy="822325"/>
          </a:xfrm>
        </p:grpSpPr>
        <p:sp>
          <p:nvSpPr>
            <p:cNvPr id="119" name="Freeform 9"/>
            <p:cNvSpPr/>
            <p:nvPr/>
          </p:nvSpPr>
          <p:spPr bwMode="auto">
            <a:xfrm rot="20700000">
              <a:off x="5756169" y="1497559"/>
              <a:ext cx="1057275" cy="822325"/>
            </a:xfrm>
            <a:custGeom>
              <a:avLst/>
              <a:gdLst>
                <a:gd name="T0" fmla="*/ 373 w 391"/>
                <a:gd name="T1" fmla="*/ 260 h 304"/>
                <a:gd name="T2" fmla="*/ 390 w 391"/>
                <a:gd name="T3" fmla="*/ 24 h 304"/>
                <a:gd name="T4" fmla="*/ 373 w 391"/>
                <a:gd name="T5" fmla="*/ 8 h 304"/>
                <a:gd name="T6" fmla="*/ 14 w 391"/>
                <a:gd name="T7" fmla="*/ 53 h 304"/>
                <a:gd name="T8" fmla="*/ 6 w 391"/>
                <a:gd name="T9" fmla="*/ 71 h 304"/>
                <a:gd name="T10" fmla="*/ 92 w 391"/>
                <a:gd name="T11" fmla="*/ 297 h 304"/>
                <a:gd name="T12" fmla="*/ 105 w 391"/>
                <a:gd name="T13" fmla="*/ 302 h 304"/>
                <a:gd name="T14" fmla="*/ 357 w 391"/>
                <a:gd name="T15" fmla="*/ 273 h 304"/>
                <a:gd name="T16" fmla="*/ 373 w 391"/>
                <a:gd name="T17" fmla="*/ 26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04">
                  <a:moveTo>
                    <a:pt x="373" y="260"/>
                  </a:moveTo>
                  <a:cubicBezTo>
                    <a:pt x="390" y="24"/>
                    <a:pt x="390" y="24"/>
                    <a:pt x="390" y="24"/>
                  </a:cubicBezTo>
                  <a:cubicBezTo>
                    <a:pt x="391" y="9"/>
                    <a:pt x="384" y="9"/>
                    <a:pt x="373" y="8"/>
                  </a:cubicBezTo>
                  <a:cubicBezTo>
                    <a:pt x="305" y="3"/>
                    <a:pt x="164" y="0"/>
                    <a:pt x="14" y="53"/>
                  </a:cubicBezTo>
                  <a:cubicBezTo>
                    <a:pt x="0" y="58"/>
                    <a:pt x="6" y="71"/>
                    <a:pt x="6" y="71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4" y="301"/>
                    <a:pt x="97" y="304"/>
                    <a:pt x="105" y="302"/>
                  </a:cubicBezTo>
                  <a:cubicBezTo>
                    <a:pt x="203" y="274"/>
                    <a:pt x="300" y="271"/>
                    <a:pt x="357" y="273"/>
                  </a:cubicBezTo>
                  <a:cubicBezTo>
                    <a:pt x="370" y="274"/>
                    <a:pt x="372" y="270"/>
                    <a:pt x="373" y="26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5894249" y="1650948"/>
              <a:ext cx="890516" cy="45151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artika" panose="02020503030404060203" pitchFamily="18" charset="0"/>
                  <a:sym typeface="Arial" panose="020B0604020202020204" pitchFamily="34" charset="0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Kartika" panose="02020503030404060203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177532" y="2283164"/>
            <a:ext cx="1128865" cy="1054705"/>
            <a:chOff x="4445808" y="2352861"/>
            <a:chExt cx="1087438" cy="1016000"/>
          </a:xfrm>
        </p:grpSpPr>
        <p:sp>
          <p:nvSpPr>
            <p:cNvPr id="122" name="Freeform 10"/>
            <p:cNvSpPr/>
            <p:nvPr/>
          </p:nvSpPr>
          <p:spPr bwMode="auto">
            <a:xfrm rot="20700000">
              <a:off x="4445808" y="2352861"/>
              <a:ext cx="1087438" cy="1016000"/>
            </a:xfrm>
            <a:custGeom>
              <a:avLst/>
              <a:gdLst>
                <a:gd name="T0" fmla="*/ 14 w 402"/>
                <a:gd name="T1" fmla="*/ 233 h 376"/>
                <a:gd name="T2" fmla="*/ 198 w 402"/>
                <a:gd name="T3" fmla="*/ 367 h 376"/>
                <a:gd name="T4" fmla="*/ 221 w 402"/>
                <a:gd name="T5" fmla="*/ 366 h 376"/>
                <a:gd name="T6" fmla="*/ 387 w 402"/>
                <a:gd name="T7" fmla="*/ 239 h 376"/>
                <a:gd name="T8" fmla="*/ 396 w 402"/>
                <a:gd name="T9" fmla="*/ 214 h 376"/>
                <a:gd name="T10" fmla="*/ 290 w 402"/>
                <a:gd name="T11" fmla="*/ 10 h 376"/>
                <a:gd name="T12" fmla="*/ 263 w 402"/>
                <a:gd name="T13" fmla="*/ 6 h 376"/>
                <a:gd name="T14" fmla="*/ 32 w 402"/>
                <a:gd name="T15" fmla="*/ 178 h 376"/>
                <a:gd name="T16" fmla="*/ 10 w 402"/>
                <a:gd name="T17" fmla="*/ 202 h 376"/>
                <a:gd name="T18" fmla="*/ 14 w 402"/>
                <a:gd name="T19" fmla="*/ 23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376">
                  <a:moveTo>
                    <a:pt x="14" y="233"/>
                  </a:moveTo>
                  <a:cubicBezTo>
                    <a:pt x="198" y="367"/>
                    <a:pt x="198" y="367"/>
                    <a:pt x="198" y="367"/>
                  </a:cubicBezTo>
                  <a:cubicBezTo>
                    <a:pt x="204" y="372"/>
                    <a:pt x="212" y="376"/>
                    <a:pt x="221" y="366"/>
                  </a:cubicBezTo>
                  <a:cubicBezTo>
                    <a:pt x="273" y="309"/>
                    <a:pt x="329" y="271"/>
                    <a:pt x="387" y="239"/>
                  </a:cubicBezTo>
                  <a:cubicBezTo>
                    <a:pt x="401" y="232"/>
                    <a:pt x="402" y="226"/>
                    <a:pt x="396" y="214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86" y="3"/>
                    <a:pt x="276" y="0"/>
                    <a:pt x="263" y="6"/>
                  </a:cubicBezTo>
                  <a:cubicBezTo>
                    <a:pt x="174" y="47"/>
                    <a:pt x="98" y="108"/>
                    <a:pt x="32" y="178"/>
                  </a:cubicBezTo>
                  <a:cubicBezTo>
                    <a:pt x="25" y="186"/>
                    <a:pt x="17" y="194"/>
                    <a:pt x="10" y="202"/>
                  </a:cubicBezTo>
                  <a:cubicBezTo>
                    <a:pt x="0" y="214"/>
                    <a:pt x="3" y="225"/>
                    <a:pt x="14" y="2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4562548" y="2660480"/>
              <a:ext cx="890515" cy="45151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1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artika" panose="02020503030404060203" pitchFamily="18" charset="0"/>
                  <a:sym typeface="Arial" panose="020B0604020202020204" pitchFamily="34" charset="0"/>
                </a:rPr>
                <a:t>02</a:t>
              </a:r>
              <a:endParaRPr lang="zh-CN" altLang="en-US" sz="2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Kartika" panose="02020503030404060203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5736865" y="3664497"/>
            <a:ext cx="1440330" cy="2092929"/>
            <a:chOff x="3875769" y="3746766"/>
            <a:chExt cx="1387475" cy="2016125"/>
          </a:xfrm>
        </p:grpSpPr>
        <p:sp>
          <p:nvSpPr>
            <p:cNvPr id="125" name="Freeform 11"/>
            <p:cNvSpPr/>
            <p:nvPr/>
          </p:nvSpPr>
          <p:spPr bwMode="auto">
            <a:xfrm rot="20700000">
              <a:off x="3875769" y="3746766"/>
              <a:ext cx="1387475" cy="2016125"/>
            </a:xfrm>
            <a:custGeom>
              <a:avLst/>
              <a:gdLst>
                <a:gd name="T0" fmla="*/ 109 w 513"/>
                <a:gd name="T1" fmla="*/ 277 h 745"/>
                <a:gd name="T2" fmla="*/ 19 w 513"/>
                <a:gd name="T3" fmla="*/ 262 h 745"/>
                <a:gd name="T4" fmla="*/ 5 w 513"/>
                <a:gd name="T5" fmla="*/ 277 h 745"/>
                <a:gd name="T6" fmla="*/ 92 w 513"/>
                <a:gd name="T7" fmla="*/ 504 h 745"/>
                <a:gd name="T8" fmla="*/ 175 w 513"/>
                <a:gd name="T9" fmla="*/ 722 h 745"/>
                <a:gd name="T10" fmla="*/ 204 w 513"/>
                <a:gd name="T11" fmla="*/ 725 h 745"/>
                <a:gd name="T12" fmla="*/ 351 w 513"/>
                <a:gd name="T13" fmla="*/ 546 h 745"/>
                <a:gd name="T14" fmla="*/ 500 w 513"/>
                <a:gd name="T15" fmla="*/ 362 h 745"/>
                <a:gd name="T16" fmla="*/ 497 w 513"/>
                <a:gd name="T17" fmla="*/ 339 h 745"/>
                <a:gd name="T18" fmla="*/ 387 w 513"/>
                <a:gd name="T19" fmla="*/ 321 h 745"/>
                <a:gd name="T20" fmla="*/ 445 w 513"/>
                <a:gd name="T21" fmla="*/ 122 h 745"/>
                <a:gd name="T22" fmla="*/ 437 w 513"/>
                <a:gd name="T23" fmla="*/ 100 h 745"/>
                <a:gd name="T24" fmla="*/ 227 w 513"/>
                <a:gd name="T25" fmla="*/ 8 h 745"/>
                <a:gd name="T26" fmla="*/ 200 w 513"/>
                <a:gd name="T27" fmla="*/ 17 h 745"/>
                <a:gd name="T28" fmla="*/ 126 w 513"/>
                <a:gd name="T29" fmla="*/ 264 h 745"/>
                <a:gd name="T30" fmla="*/ 124 w 513"/>
                <a:gd name="T31" fmla="*/ 279 h 745"/>
                <a:gd name="T32" fmla="*/ 109 w 513"/>
                <a:gd name="T33" fmla="*/ 277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3" h="745">
                  <a:moveTo>
                    <a:pt x="109" y="277"/>
                  </a:moveTo>
                  <a:cubicBezTo>
                    <a:pt x="19" y="262"/>
                    <a:pt x="19" y="262"/>
                    <a:pt x="19" y="262"/>
                  </a:cubicBezTo>
                  <a:cubicBezTo>
                    <a:pt x="1" y="259"/>
                    <a:pt x="0" y="261"/>
                    <a:pt x="5" y="277"/>
                  </a:cubicBezTo>
                  <a:cubicBezTo>
                    <a:pt x="92" y="504"/>
                    <a:pt x="92" y="504"/>
                    <a:pt x="92" y="504"/>
                  </a:cubicBezTo>
                  <a:cubicBezTo>
                    <a:pt x="175" y="722"/>
                    <a:pt x="175" y="722"/>
                    <a:pt x="175" y="722"/>
                  </a:cubicBezTo>
                  <a:cubicBezTo>
                    <a:pt x="184" y="745"/>
                    <a:pt x="197" y="735"/>
                    <a:pt x="204" y="725"/>
                  </a:cubicBezTo>
                  <a:cubicBezTo>
                    <a:pt x="351" y="546"/>
                    <a:pt x="351" y="546"/>
                    <a:pt x="351" y="546"/>
                  </a:cubicBezTo>
                  <a:cubicBezTo>
                    <a:pt x="500" y="362"/>
                    <a:pt x="500" y="362"/>
                    <a:pt x="500" y="362"/>
                  </a:cubicBezTo>
                  <a:cubicBezTo>
                    <a:pt x="513" y="347"/>
                    <a:pt x="511" y="341"/>
                    <a:pt x="497" y="339"/>
                  </a:cubicBezTo>
                  <a:cubicBezTo>
                    <a:pt x="387" y="321"/>
                    <a:pt x="387" y="321"/>
                    <a:pt x="387" y="321"/>
                  </a:cubicBezTo>
                  <a:cubicBezTo>
                    <a:pt x="398" y="247"/>
                    <a:pt x="420" y="178"/>
                    <a:pt x="445" y="122"/>
                  </a:cubicBezTo>
                  <a:cubicBezTo>
                    <a:pt x="450" y="111"/>
                    <a:pt x="447" y="106"/>
                    <a:pt x="437" y="100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11" y="1"/>
                    <a:pt x="208" y="0"/>
                    <a:pt x="200" y="17"/>
                  </a:cubicBezTo>
                  <a:cubicBezTo>
                    <a:pt x="165" y="95"/>
                    <a:pt x="141" y="174"/>
                    <a:pt x="126" y="264"/>
                  </a:cubicBezTo>
                  <a:cubicBezTo>
                    <a:pt x="124" y="279"/>
                    <a:pt x="124" y="279"/>
                    <a:pt x="124" y="279"/>
                  </a:cubicBezTo>
                  <a:lnTo>
                    <a:pt x="109" y="27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4075737" y="4578835"/>
              <a:ext cx="890516" cy="451518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Kartika" panose="02020503030404060203" pitchFamily="18" charset="0"/>
                  <a:sym typeface="Arial" panose="020B0604020202020204" pitchFamily="34" charset="0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Kartika" panose="02020503030404060203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27" name="矩形 47"/>
          <p:cNvSpPr>
            <a:spLocks noChangeArrowheads="1"/>
          </p:cNvSpPr>
          <p:nvPr/>
        </p:nvSpPr>
        <p:spPr bwMode="auto">
          <a:xfrm>
            <a:off x="4005347" y="1175383"/>
            <a:ext cx="1656715" cy="4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2E2E2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认识你自己</a:t>
            </a:r>
            <a:endParaRPr lang="zh-CN" altLang="en-US" sz="2000" dirty="0">
              <a:solidFill>
                <a:srgbClr val="2E2E2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8" name="矩形 47"/>
          <p:cNvSpPr>
            <a:spLocks noChangeArrowheads="1"/>
          </p:cNvSpPr>
          <p:nvPr/>
        </p:nvSpPr>
        <p:spPr bwMode="auto">
          <a:xfrm>
            <a:off x="3060700" y="2319020"/>
            <a:ext cx="1668780" cy="83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2E2E2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正确看待</a:t>
            </a:r>
            <a:endParaRPr lang="en-US" altLang="zh-CN" sz="2000" dirty="0">
              <a:solidFill>
                <a:srgbClr val="2E2E2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2E2E2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自己的优劣势</a:t>
            </a:r>
            <a:endParaRPr lang="zh-CN" altLang="en-US" sz="2000" dirty="0">
              <a:solidFill>
                <a:srgbClr val="2E2E2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9" name="矩形 47"/>
          <p:cNvSpPr>
            <a:spLocks noChangeArrowheads="1"/>
          </p:cNvSpPr>
          <p:nvPr/>
        </p:nvSpPr>
        <p:spPr bwMode="auto">
          <a:xfrm>
            <a:off x="2820779" y="4292865"/>
            <a:ext cx="1459892" cy="83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2E2E2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始终保持对自己的信心</a:t>
            </a:r>
            <a:endParaRPr lang="zh-CN" altLang="en-US" sz="2000" dirty="0">
              <a:solidFill>
                <a:srgbClr val="2E2E2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7567305" y="2815567"/>
            <a:ext cx="1860565" cy="1860564"/>
            <a:chOff x="5045997" y="3342168"/>
            <a:chExt cx="1792288" cy="1792287"/>
          </a:xfrm>
        </p:grpSpPr>
        <p:sp>
          <p:nvSpPr>
            <p:cNvPr id="134" name="Oval 8"/>
            <p:cNvSpPr>
              <a:spLocks noChangeArrowheads="1"/>
            </p:cNvSpPr>
            <p:nvPr/>
          </p:nvSpPr>
          <p:spPr bwMode="auto">
            <a:xfrm rot="20700000">
              <a:off x="5045997" y="3342168"/>
              <a:ext cx="1792288" cy="179228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Freeform 22"/>
            <p:cNvSpPr>
              <a:spLocks noEditPoints="1"/>
            </p:cNvSpPr>
            <p:nvPr/>
          </p:nvSpPr>
          <p:spPr bwMode="auto">
            <a:xfrm>
              <a:off x="5642001" y="3835084"/>
              <a:ext cx="608790" cy="71492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1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占位符 1"/>
          <p:cNvSpPr txBox="1"/>
          <p:nvPr/>
        </p:nvSpPr>
        <p:spPr>
          <a:xfrm>
            <a:off x="1279525" y="90805"/>
            <a:ext cx="7441565" cy="54102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解决方案参考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自己</a:t>
            </a:r>
            <a:endParaRPr lang="zh-CN" altLang="en-US" sz="24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05"/>
          <p:cNvSpPr txBox="1"/>
          <p:nvPr/>
        </p:nvSpPr>
        <p:spPr>
          <a:xfrm>
            <a:off x="5314171" y="2115356"/>
            <a:ext cx="5897116" cy="285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charset="0"/>
              <a:buChar char="p"/>
            </a:pPr>
            <a:r>
              <a:rPr lang="zh-CN" altLang="en-US" sz="2000" dirty="0">
                <a:solidFill>
                  <a:srgbClr val="2E2E2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“人最宝贵的是生命，生命对于每个人来说仅有一次。一个人的一生应该是这样度过的：当他回首往事的时候，他不会因为虚度年华而悔恨，也不会因为碌碌无为而羞耻。”</a:t>
            </a:r>
            <a:endParaRPr lang="zh-CN" altLang="en-US" sz="2000" dirty="0">
              <a:solidFill>
                <a:srgbClr val="2E2E2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algn="just">
              <a:lnSpc>
                <a:spcPct val="130000"/>
              </a:lnSpc>
              <a:buFont typeface="Wingdings" panose="05000000000000000000" charset="0"/>
              <a:buNone/>
            </a:pPr>
            <a:endParaRPr lang="zh-CN" altLang="en-US" sz="2000" dirty="0">
              <a:solidFill>
                <a:srgbClr val="2E2E2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buFont typeface="Wingdings" panose="05000000000000000000" charset="0"/>
              <a:buChar char="p"/>
            </a:pPr>
            <a:r>
              <a:rPr lang="zh-CN" altLang="en-US" sz="2000" dirty="0">
                <a:solidFill>
                  <a:srgbClr val="2E2E2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奋斗的青春，心中要有目标；奋斗的青春，脚下要有力量。</a:t>
            </a:r>
            <a:endParaRPr lang="zh-CN" altLang="en-US" sz="2000" dirty="0">
              <a:solidFill>
                <a:srgbClr val="2E2E2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14" name="椭圆 13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06"/>
            <p:cNvSpPr txBox="1"/>
            <p:nvPr/>
          </p:nvSpPr>
          <p:spPr>
            <a:xfrm>
              <a:off x="230876" y="233483"/>
              <a:ext cx="673100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18" name="标题占位符 1"/>
          <p:cNvSpPr txBox="1"/>
          <p:nvPr/>
        </p:nvSpPr>
        <p:spPr>
          <a:xfrm>
            <a:off x="1298309" y="90918"/>
            <a:ext cx="8423541" cy="5411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解决方案参考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心中有光，才会发光</a:t>
            </a:r>
            <a:endParaRPr lang="zh-CN" altLang="en-US" sz="24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4090" y="6583649"/>
            <a:ext cx="2031325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知行合一、经世致用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52" y="1643799"/>
            <a:ext cx="3498475" cy="3971087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660400" y="6583649"/>
            <a:ext cx="1941557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自强不息 厚德载物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729026" y="6583649"/>
            <a:ext cx="2893741" cy="27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r" defTabSz="914400" fontAlgn="auto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1000" b="0" i="0" kern="1200" cap="none" spc="30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Tsinghua University of China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45" name="组合 44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46" name="椭圆 45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30876" y="233483"/>
              <a:ext cx="673100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660400" y="6583649"/>
            <a:ext cx="1941557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自强不息 厚德载物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94090" y="6583649"/>
            <a:ext cx="2031325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知行合一、经世致用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137792" y="6583649"/>
            <a:ext cx="2484975" cy="27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en-US" altLang="zh-CN" sz="100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Central South University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标题占位符 1"/>
          <p:cNvSpPr txBox="1"/>
          <p:nvPr/>
        </p:nvSpPr>
        <p:spPr>
          <a:xfrm>
            <a:off x="1050660" y="90918"/>
            <a:ext cx="5435600" cy="5411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解决方案参考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艰难困苦，玉汝于成</a:t>
            </a:r>
            <a:endParaRPr lang="zh-CN" altLang="en-US" sz="24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iṩľïḓe"/>
          <p:cNvSpPr txBox="1"/>
          <p:nvPr/>
        </p:nvSpPr>
        <p:spPr>
          <a:xfrm>
            <a:off x="725805" y="2063115"/>
            <a:ext cx="4279900" cy="60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kern="9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苦难是人生最好的试金石</a:t>
            </a:r>
            <a:endParaRPr lang="zh-CN" altLang="en-US" sz="2800" b="1" kern="9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1768" y="3243958"/>
            <a:ext cx="4522806" cy="2053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zh-CN" sz="20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古往今来成就大事者，</a:t>
            </a:r>
            <a:endParaRPr lang="en-US" altLang="zh-CN" sz="20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zh-CN" sz="20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无不经过一番痛彻心扉的苦难。</a:t>
            </a:r>
            <a:endParaRPr lang="zh-CN" altLang="zh-CN" sz="20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ct val="130000"/>
              </a:lnSpc>
            </a:pPr>
            <a:endParaRPr lang="zh-CN" altLang="en-US" sz="20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我们的习总书记青年时候</a:t>
            </a:r>
            <a:endParaRPr lang="en-US" altLang="zh-CN" sz="20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也经历了一番苦难的磨炼。</a:t>
            </a:r>
            <a:endParaRPr lang="zh-CN" altLang="en-US" sz="20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135" y="1463040"/>
            <a:ext cx="3258820" cy="4765040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660400" y="6583649"/>
            <a:ext cx="1941557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自强不息 厚德载物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729026" y="6583649"/>
            <a:ext cx="2893741" cy="27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r" defTabSz="914400" fontAlgn="auto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1000" b="0" i="0" kern="1200" cap="none" spc="30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Tsinghua University of China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45" name="组合 44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46" name="椭圆 45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30876" y="233483"/>
              <a:ext cx="673100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660400" y="6583649"/>
            <a:ext cx="1941557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自强不息 厚德载物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94090" y="6583649"/>
            <a:ext cx="2031325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知行合一、经世致用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137792" y="6583649"/>
            <a:ext cx="2484975" cy="27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en-US" altLang="zh-CN" sz="100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Central South University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标题占位符 1"/>
          <p:cNvSpPr txBox="1"/>
          <p:nvPr/>
        </p:nvSpPr>
        <p:spPr>
          <a:xfrm>
            <a:off x="1050660" y="87108"/>
            <a:ext cx="5435600" cy="5411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解决方案参考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生活要有诗和远方</a:t>
            </a:r>
            <a:endParaRPr lang="zh-CN" altLang="en-US" sz="24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iṩľïḓe"/>
          <p:cNvSpPr txBox="1"/>
          <p:nvPr/>
        </p:nvSpPr>
        <p:spPr>
          <a:xfrm>
            <a:off x="6486750" y="2090267"/>
            <a:ext cx="4091354" cy="60837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</a:pPr>
            <a:r>
              <a:rPr lang="zh-CN" altLang="en-US" sz="2800" b="1" kern="9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生活要有诗和远方</a:t>
            </a:r>
            <a:endParaRPr lang="zh-CN" altLang="en-US" sz="2800" b="1" kern="9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87723" y="3243970"/>
            <a:ext cx="3657976" cy="234628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青年大学生应该要追求的是豁达乐观的人生态度，追求的是热爱生活的恬淡平静，这才是真正的“诗和远方”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0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25" y="1715770"/>
            <a:ext cx="4848225" cy="3765550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tags/tag1.xml><?xml version="1.0" encoding="utf-8"?>
<p:tagLst xmlns:p="http://schemas.openxmlformats.org/presentationml/2006/main">
  <p:tag name="ISLIDE.ICON" val="#168373;#168119;"/>
</p:tagLst>
</file>

<file path=ppt/tags/tag2.xml><?xml version="1.0" encoding="utf-8"?>
<p:tagLst xmlns:p="http://schemas.openxmlformats.org/presentationml/2006/main">
  <p:tag name="ISLIDE.DIAGRAM" val="#478813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自定义 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91B89"/>
      </a:accent1>
      <a:accent2>
        <a:srgbClr val="EEB51A"/>
      </a:accent2>
      <a:accent3>
        <a:srgbClr val="591B89"/>
      </a:accent3>
      <a:accent4>
        <a:srgbClr val="EEB51A"/>
      </a:accent4>
      <a:accent5>
        <a:srgbClr val="591B89"/>
      </a:accent5>
      <a:accent6>
        <a:srgbClr val="EEB51A"/>
      </a:accent6>
      <a:hlink>
        <a:srgbClr val="591B89"/>
      </a:hlink>
      <a:folHlink>
        <a:srgbClr val="EEB51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1227</Words>
  <Application>WPS 演示</Application>
  <PresentationFormat>宽屏</PresentationFormat>
  <Paragraphs>181</Paragraphs>
  <Slides>9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等线</vt:lpstr>
      <vt:lpstr>Kartika</vt:lpstr>
      <vt:lpstr>Segoe Print</vt:lpstr>
      <vt:lpstr>Calibri</vt:lpstr>
      <vt:lpstr>Segoe UI</vt:lpstr>
      <vt:lpstr>Wingdings</vt:lpstr>
      <vt:lpstr>Arial Unicode MS</vt:lpstr>
      <vt:lpstr>等线 Light</vt:lpstr>
      <vt:lpstr>Calibri Light</vt:lpstr>
      <vt:lpstr>1_Office 主题​​</vt:lpstr>
      <vt:lpstr>2_Office 主题​​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紫色沉稳简约毕业答辩毕业论文答辩PPT</dc:title>
  <dc:creator>lenovo</dc:creator>
  <cp:lastModifiedBy>鲸鱼和岛</cp:lastModifiedBy>
  <cp:revision>107</cp:revision>
  <dcterms:created xsi:type="dcterms:W3CDTF">2019-03-09T08:01:00Z</dcterms:created>
  <dcterms:modified xsi:type="dcterms:W3CDTF">2021-01-15T09:19:42Z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