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58" r:id="rId4"/>
    <p:sldId id="259" r:id="rId5"/>
    <p:sldId id="261" r:id="rId6"/>
    <p:sldId id="260" r:id="rId7"/>
    <p:sldId id="262" r:id="rId8"/>
    <p:sldId id="263" r:id="rId9"/>
    <p:sldId id="264" r:id="rId10"/>
    <p:sldId id="265" r:id="rId11"/>
    <p:sldId id="266"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58B7"/>
    <a:srgbClr val="355EBC"/>
    <a:srgbClr val="2979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8" d="100"/>
          <a:sy n="48" d="100"/>
        </p:scale>
        <p:origin x="-96" y="-954"/>
      </p:cViewPr>
      <p:guideLst>
        <p:guide orient="horz" pos="2160"/>
        <p:guide pos="384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550E6F-A284-41BB-A021-C7959DE4F4B6}" type="datetimeFigureOut">
              <a:rPr lang="zh-CN" altLang="en-US" smtClean="0"/>
              <a:t>2021/1/18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9F05D5-7209-454B-859A-0F74BB6E907C}" type="slidenum">
              <a:rPr lang="zh-CN" altLang="en-US" smtClean="0"/>
              <a:t>‹#›</a:t>
            </a:fld>
            <a:endParaRPr lang="zh-CN" altLang="en-US"/>
          </a:p>
        </p:txBody>
      </p:sp>
    </p:spTree>
    <p:extLst>
      <p:ext uri="{BB962C8B-B14F-4D97-AF65-F5344CB8AC3E}">
        <p14:creationId xmlns:p14="http://schemas.microsoft.com/office/powerpoint/2010/main" val="2432361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70C8F95-E228-41DB-B485-5A1F61B25D19}" type="datetimeFigureOut">
              <a:rPr lang="zh-CN" altLang="en-US" smtClean="0"/>
              <a:t>2021/1/18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509F8F-8516-42D8-8E39-4A882E0B6018}"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70C8F95-E228-41DB-B485-5A1F61B25D19}" type="datetimeFigureOut">
              <a:rPr lang="zh-CN" altLang="en-US" smtClean="0"/>
              <a:t>2021/1/18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509F8F-8516-42D8-8E39-4A882E0B6018}"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70C8F95-E228-41DB-B485-5A1F61B25D19}" type="datetimeFigureOut">
              <a:rPr lang="zh-CN" altLang="en-US" smtClean="0"/>
              <a:t>2021/1/18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509F8F-8516-42D8-8E39-4A882E0B6018}"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过渡页">
    <p:bg>
      <p:bgPr>
        <a:solidFill>
          <a:schemeClr val="bg1"/>
        </a:solidFill>
        <a:effectLst/>
      </p:bgPr>
    </p:bg>
    <p:spTree>
      <p:nvGrpSpPr>
        <p:cNvPr id="1" name=""/>
        <p:cNvGrpSpPr/>
        <p:nvPr/>
      </p:nvGrpSpPr>
      <p:grpSpPr>
        <a:xfrm>
          <a:off x="0" y="0"/>
          <a:ext cx="0" cy="0"/>
          <a:chOff x="0" y="0"/>
          <a:chExt cx="0" cy="0"/>
        </a:xfrm>
      </p:grpSpPr>
      <p:sp>
        <p:nvSpPr>
          <p:cNvPr id="6" name="ïśḻíḋê"/>
          <p:cNvSpPr/>
          <p:nvPr userDrawn="1"/>
        </p:nvSpPr>
        <p:spPr>
          <a:xfrm>
            <a:off x="0" y="0"/>
            <a:ext cx="12192000" cy="6858000"/>
          </a:xfrm>
          <a:prstGeom prst="rect">
            <a:avLst/>
          </a:prstGeom>
          <a:gradFill flip="none" rotWithShape="1">
            <a:gsLst>
              <a:gs pos="0">
                <a:srgbClr val="1D7FD9"/>
              </a:gs>
              <a:gs pos="100000">
                <a:srgbClr val="3A2E9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3" name="íş1îḋe"/>
          <p:cNvSpPr/>
          <p:nvPr userDrawn="1"/>
        </p:nvSpPr>
        <p:spPr>
          <a:xfrm>
            <a:off x="7357347" y="1692348"/>
            <a:ext cx="3684663" cy="3621926"/>
          </a:xfrm>
          <a:prstGeom prst="ellipse">
            <a:avLst/>
          </a:prstGeom>
          <a:gradFill flip="none" rotWithShape="1">
            <a:gsLst>
              <a:gs pos="0">
                <a:srgbClr val="3A389B">
                  <a:alpha val="20000"/>
                </a:srgbClr>
              </a:gs>
              <a:gs pos="100000">
                <a:srgbClr val="257CD7"/>
              </a:gs>
            </a:gsLst>
            <a:lin ang="27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î$líḑe"/>
          <p:cNvSpPr/>
          <p:nvPr userDrawn="1"/>
        </p:nvSpPr>
        <p:spPr>
          <a:xfrm>
            <a:off x="9891938" y="1765543"/>
            <a:ext cx="1283704" cy="1261847"/>
          </a:xfrm>
          <a:prstGeom prst="ellipse">
            <a:avLst/>
          </a:prstGeom>
          <a:solidFill>
            <a:srgbClr val="B7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íśḷïďè"/>
          <p:cNvSpPr/>
          <p:nvPr userDrawn="1"/>
        </p:nvSpPr>
        <p:spPr>
          <a:xfrm>
            <a:off x="9317053" y="2175981"/>
            <a:ext cx="761470" cy="748505"/>
          </a:xfrm>
          <a:prstGeom prst="ellipse">
            <a:avLst/>
          </a:prstGeom>
          <a:solidFill>
            <a:srgbClr val="6AC0FA">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ï$ḷidê"/>
          <p:cNvSpPr/>
          <p:nvPr userDrawn="1"/>
        </p:nvSpPr>
        <p:spPr>
          <a:xfrm>
            <a:off x="7524286" y="4414138"/>
            <a:ext cx="796987" cy="783418"/>
          </a:xfrm>
          <a:prstGeom prst="ellipse">
            <a:avLst/>
          </a:prstGeom>
          <a:solidFill>
            <a:srgbClr val="B7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iSļíḍê"/>
          <p:cNvSpPr/>
          <p:nvPr userDrawn="1"/>
        </p:nvSpPr>
        <p:spPr>
          <a:xfrm>
            <a:off x="7199685" y="4699392"/>
            <a:ext cx="448368" cy="440734"/>
          </a:xfrm>
          <a:prstGeom prst="ellipse">
            <a:avLst/>
          </a:prstGeom>
          <a:solidFill>
            <a:srgbClr val="6AC0FA">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灯片编号占位符 4"/>
          <p:cNvSpPr>
            <a:spLocks noGrp="1"/>
          </p:cNvSpPr>
          <p:nvPr>
            <p:ph type="sldNum" sz="quarter" idx="13"/>
          </p:nvPr>
        </p:nvSpPr>
        <p:spPr>
          <a:xfrm>
            <a:off x="8742589" y="6381750"/>
            <a:ext cx="2743200" cy="365125"/>
          </a:xfrm>
        </p:spPr>
        <p:txBody>
          <a:bodyPr/>
          <a:lstStyle/>
          <a:p>
            <a:fld id="{9499C257-6A79-4F8D-84DC-DB8686994C02}" type="slidenum">
              <a:rPr lang="zh-CN" altLang="en-US" smtClean="0"/>
              <a:t>‹#›</a:t>
            </a:fld>
            <a:endParaRPr lang="zh-CN" altLang="en-US" dirty="0"/>
          </a:p>
        </p:txBody>
      </p:sp>
      <p:sp>
        <p:nvSpPr>
          <p:cNvPr id="7" name="ïŝľiḑe"/>
          <p:cNvSpPr/>
          <p:nvPr userDrawn="1"/>
        </p:nvSpPr>
        <p:spPr>
          <a:xfrm>
            <a:off x="9891938" y="704262"/>
            <a:ext cx="1593851" cy="311738"/>
          </a:xfrm>
          <a:prstGeom prst="rect">
            <a:avLst/>
          </a:prstGeom>
          <a: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Effect>
                        <a14:colorTemperature colorTemp="1500"/>
                      </a14:imgEffect>
                      <a14:imgEffect>
                        <a14:saturation sat="400000"/>
                      </a14:imgEffect>
                    </a14:imgLayer>
                  </a14:imgProps>
                </a:ext>
              </a:extLst>
            </a:blip>
            <a:stretch>
              <a:fillRect/>
            </a:stretch>
          </a:blipFill>
        </p:spPr>
        <p:txBody>
          <a:bodyPr wrap="square" lIns="0" tIns="0" rIns="0" bIns="0" rtlCol="0"/>
          <a:lstStyle/>
          <a:p>
            <a:endParaRPr sz="1350">
              <a:solidFill>
                <a:schemeClr val="accent3"/>
              </a:solidFill>
            </a:endParaRPr>
          </a:p>
        </p:txBody>
      </p:sp>
      <p:grpSp>
        <p:nvGrpSpPr>
          <p:cNvPr id="113" name="组合 112"/>
          <p:cNvGrpSpPr/>
          <p:nvPr userDrawn="1"/>
        </p:nvGrpSpPr>
        <p:grpSpPr>
          <a:xfrm>
            <a:off x="6574882" y="2667380"/>
            <a:ext cx="4621139" cy="1909492"/>
            <a:chOff x="5414962" y="2318543"/>
            <a:chExt cx="6081713" cy="2513013"/>
          </a:xfrm>
        </p:grpSpPr>
        <p:sp>
          <p:nvSpPr>
            <p:cNvPr id="8" name="iṣ1íďe"/>
            <p:cNvSpPr>
              <a:spLocks noChangeArrowheads="1"/>
            </p:cNvSpPr>
            <p:nvPr userDrawn="1"/>
          </p:nvSpPr>
          <p:spPr bwMode="auto">
            <a:xfrm>
              <a:off x="6157912" y="3047206"/>
              <a:ext cx="465138" cy="1671638"/>
            </a:xfrm>
            <a:prstGeom prst="rect">
              <a:avLst/>
            </a:prstGeom>
            <a:solidFill>
              <a:srgbClr val="B7DEFF"/>
            </a:solidFill>
            <a:ln>
              <a:noFill/>
            </a:ln>
          </p:spPr>
          <p:txBody>
            <a:bodyPr vert="horz" wrap="square" lIns="91440" tIns="45720" rIns="91440" bIns="45720" numCol="1" anchor="t" anchorCtr="0" compatLnSpc="1"/>
            <a:lstStyle/>
            <a:p>
              <a:endParaRPr lang="zh-CN" altLang="en-US" dirty="0"/>
            </a:p>
          </p:txBody>
        </p:sp>
        <p:sp>
          <p:nvSpPr>
            <p:cNvPr id="13" name="íŝḻïḓê"/>
            <p:cNvSpPr>
              <a:spLocks noChangeArrowheads="1"/>
            </p:cNvSpPr>
            <p:nvPr userDrawn="1"/>
          </p:nvSpPr>
          <p:spPr bwMode="auto">
            <a:xfrm>
              <a:off x="6623050" y="3047206"/>
              <a:ext cx="465138" cy="1671638"/>
            </a:xfrm>
            <a:prstGeom prst="rect">
              <a:avLst/>
            </a:prstGeom>
            <a:solidFill>
              <a:srgbClr val="B7DEFF"/>
            </a:solidFill>
            <a:ln>
              <a:noFill/>
            </a:ln>
          </p:spPr>
          <p:txBody>
            <a:bodyPr vert="horz" wrap="square" lIns="91440" tIns="45720" rIns="91440" bIns="45720" numCol="1" anchor="t" anchorCtr="0" compatLnSpc="1"/>
            <a:lstStyle/>
            <a:p>
              <a:endParaRPr lang="zh-CN" altLang="en-US" dirty="0"/>
            </a:p>
          </p:txBody>
        </p:sp>
        <p:sp>
          <p:nvSpPr>
            <p:cNvPr id="19" name="í$ľîḑê"/>
            <p:cNvSpPr/>
            <p:nvPr userDrawn="1"/>
          </p:nvSpPr>
          <p:spPr bwMode="auto">
            <a:xfrm>
              <a:off x="6623050" y="3047206"/>
              <a:ext cx="465138" cy="1671638"/>
            </a:xfrm>
            <a:custGeom>
              <a:avLst/>
              <a:gdLst>
                <a:gd name="T0" fmla="*/ 219 w 293"/>
                <a:gd name="T1" fmla="*/ 845 h 1053"/>
                <a:gd name="T2" fmla="*/ 99 w 293"/>
                <a:gd name="T3" fmla="*/ 965 h 1053"/>
                <a:gd name="T4" fmla="*/ 0 w 293"/>
                <a:gd name="T5" fmla="*/ 965 h 1053"/>
                <a:gd name="T6" fmla="*/ 0 w 293"/>
                <a:gd name="T7" fmla="*/ 1053 h 1053"/>
                <a:gd name="T8" fmla="*/ 293 w 293"/>
                <a:gd name="T9" fmla="*/ 1053 h 1053"/>
                <a:gd name="T10" fmla="*/ 293 w 293"/>
                <a:gd name="T11" fmla="*/ 0 h 1053"/>
                <a:gd name="T12" fmla="*/ 219 w 293"/>
                <a:gd name="T13" fmla="*/ 0 h 1053"/>
                <a:gd name="T14" fmla="*/ 219 w 293"/>
                <a:gd name="T15" fmla="*/ 845 h 10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3" h="1053">
                  <a:moveTo>
                    <a:pt x="219" y="845"/>
                  </a:moveTo>
                  <a:cubicBezTo>
                    <a:pt x="219" y="911"/>
                    <a:pt x="165" y="965"/>
                    <a:pt x="99" y="965"/>
                  </a:cubicBezTo>
                  <a:cubicBezTo>
                    <a:pt x="0" y="965"/>
                    <a:pt x="0" y="965"/>
                    <a:pt x="0" y="965"/>
                  </a:cubicBezTo>
                  <a:cubicBezTo>
                    <a:pt x="0" y="1053"/>
                    <a:pt x="0" y="1053"/>
                    <a:pt x="0" y="1053"/>
                  </a:cubicBezTo>
                  <a:cubicBezTo>
                    <a:pt x="293" y="1053"/>
                    <a:pt x="293" y="1053"/>
                    <a:pt x="293" y="1053"/>
                  </a:cubicBezTo>
                  <a:cubicBezTo>
                    <a:pt x="293" y="0"/>
                    <a:pt x="293" y="0"/>
                    <a:pt x="293" y="0"/>
                  </a:cubicBezTo>
                  <a:cubicBezTo>
                    <a:pt x="219" y="0"/>
                    <a:pt x="219" y="0"/>
                    <a:pt x="219" y="0"/>
                  </a:cubicBezTo>
                  <a:lnTo>
                    <a:pt x="219" y="845"/>
                  </a:lnTo>
                  <a:close/>
                </a:path>
              </a:pathLst>
            </a:custGeom>
            <a:solidFill>
              <a:srgbClr val="8BCAFF"/>
            </a:solidFill>
            <a:ln>
              <a:noFill/>
            </a:ln>
          </p:spPr>
          <p:txBody>
            <a:bodyPr vert="horz" wrap="square" lIns="91440" tIns="45720" rIns="91440" bIns="45720" numCol="1" anchor="t" anchorCtr="0" compatLnSpc="1"/>
            <a:lstStyle/>
            <a:p>
              <a:endParaRPr lang="zh-CN" altLang="en-US"/>
            </a:p>
          </p:txBody>
        </p:sp>
        <p:sp>
          <p:nvSpPr>
            <p:cNvPr id="21" name="iṡḻiḍe"/>
            <p:cNvSpPr/>
            <p:nvPr userDrawn="1"/>
          </p:nvSpPr>
          <p:spPr bwMode="auto">
            <a:xfrm>
              <a:off x="6157912" y="3047206"/>
              <a:ext cx="465138" cy="1671638"/>
            </a:xfrm>
            <a:custGeom>
              <a:avLst/>
              <a:gdLst>
                <a:gd name="T0" fmla="*/ 220 w 293"/>
                <a:gd name="T1" fmla="*/ 845 h 1053"/>
                <a:gd name="T2" fmla="*/ 100 w 293"/>
                <a:gd name="T3" fmla="*/ 965 h 1053"/>
                <a:gd name="T4" fmla="*/ 0 w 293"/>
                <a:gd name="T5" fmla="*/ 965 h 1053"/>
                <a:gd name="T6" fmla="*/ 0 w 293"/>
                <a:gd name="T7" fmla="*/ 1053 h 1053"/>
                <a:gd name="T8" fmla="*/ 293 w 293"/>
                <a:gd name="T9" fmla="*/ 1053 h 1053"/>
                <a:gd name="T10" fmla="*/ 293 w 293"/>
                <a:gd name="T11" fmla="*/ 0 h 1053"/>
                <a:gd name="T12" fmla="*/ 220 w 293"/>
                <a:gd name="T13" fmla="*/ 0 h 1053"/>
                <a:gd name="T14" fmla="*/ 220 w 293"/>
                <a:gd name="T15" fmla="*/ 845 h 10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3" h="1053">
                  <a:moveTo>
                    <a:pt x="220" y="845"/>
                  </a:moveTo>
                  <a:cubicBezTo>
                    <a:pt x="220" y="911"/>
                    <a:pt x="166" y="965"/>
                    <a:pt x="100" y="965"/>
                  </a:cubicBezTo>
                  <a:cubicBezTo>
                    <a:pt x="0" y="965"/>
                    <a:pt x="0" y="965"/>
                    <a:pt x="0" y="965"/>
                  </a:cubicBezTo>
                  <a:cubicBezTo>
                    <a:pt x="0" y="1053"/>
                    <a:pt x="0" y="1053"/>
                    <a:pt x="0" y="1053"/>
                  </a:cubicBezTo>
                  <a:cubicBezTo>
                    <a:pt x="293" y="1053"/>
                    <a:pt x="293" y="1053"/>
                    <a:pt x="293" y="1053"/>
                  </a:cubicBezTo>
                  <a:cubicBezTo>
                    <a:pt x="293" y="0"/>
                    <a:pt x="293" y="0"/>
                    <a:pt x="293" y="0"/>
                  </a:cubicBezTo>
                  <a:cubicBezTo>
                    <a:pt x="220" y="0"/>
                    <a:pt x="220" y="0"/>
                    <a:pt x="220" y="0"/>
                  </a:cubicBezTo>
                  <a:lnTo>
                    <a:pt x="220" y="845"/>
                  </a:lnTo>
                  <a:close/>
                </a:path>
              </a:pathLst>
            </a:custGeom>
            <a:solidFill>
              <a:schemeClr val="accent3">
                <a:lumMod val="90000"/>
              </a:schemeClr>
            </a:solidFill>
            <a:ln>
              <a:noFill/>
            </a:ln>
          </p:spPr>
          <p:txBody>
            <a:bodyPr vert="horz" wrap="square" lIns="91440" tIns="45720" rIns="91440" bIns="45720" numCol="1" anchor="t" anchorCtr="0" compatLnSpc="1"/>
            <a:lstStyle/>
            <a:p>
              <a:endParaRPr lang="zh-CN" altLang="en-US"/>
            </a:p>
          </p:txBody>
        </p:sp>
        <p:sp>
          <p:nvSpPr>
            <p:cNvPr id="23" name="î$ḷíḍê"/>
            <p:cNvSpPr/>
            <p:nvPr userDrawn="1"/>
          </p:nvSpPr>
          <p:spPr bwMode="auto">
            <a:xfrm>
              <a:off x="5583237" y="3047206"/>
              <a:ext cx="574675" cy="1671638"/>
            </a:xfrm>
            <a:custGeom>
              <a:avLst/>
              <a:gdLst>
                <a:gd name="T0" fmla="*/ 0 w 362"/>
                <a:gd name="T1" fmla="*/ 1023 h 1053"/>
                <a:gd name="T2" fmla="*/ 98 w 362"/>
                <a:gd name="T3" fmla="*/ 1053 h 1053"/>
                <a:gd name="T4" fmla="*/ 362 w 362"/>
                <a:gd name="T5" fmla="*/ 31 h 1053"/>
                <a:gd name="T6" fmla="*/ 264 w 362"/>
                <a:gd name="T7" fmla="*/ 0 h 1053"/>
                <a:gd name="T8" fmla="*/ 257 w 362"/>
                <a:gd name="T9" fmla="*/ 31 h 1053"/>
                <a:gd name="T10" fmla="*/ 0 w 362"/>
                <a:gd name="T11" fmla="*/ 1023 h 1053"/>
              </a:gdLst>
              <a:ahLst/>
              <a:cxnLst>
                <a:cxn ang="0">
                  <a:pos x="T0" y="T1"/>
                </a:cxn>
                <a:cxn ang="0">
                  <a:pos x="T2" y="T3"/>
                </a:cxn>
                <a:cxn ang="0">
                  <a:pos x="T4" y="T5"/>
                </a:cxn>
                <a:cxn ang="0">
                  <a:pos x="T6" y="T7"/>
                </a:cxn>
                <a:cxn ang="0">
                  <a:pos x="T8" y="T9"/>
                </a:cxn>
                <a:cxn ang="0">
                  <a:pos x="T10" y="T11"/>
                </a:cxn>
              </a:cxnLst>
              <a:rect l="0" t="0" r="r" b="b"/>
              <a:pathLst>
                <a:path w="362" h="1053">
                  <a:moveTo>
                    <a:pt x="0" y="1023"/>
                  </a:moveTo>
                  <a:lnTo>
                    <a:pt x="98" y="1053"/>
                  </a:lnTo>
                  <a:lnTo>
                    <a:pt x="362" y="31"/>
                  </a:lnTo>
                  <a:lnTo>
                    <a:pt x="264" y="0"/>
                  </a:lnTo>
                  <a:lnTo>
                    <a:pt x="257" y="31"/>
                  </a:lnTo>
                  <a:lnTo>
                    <a:pt x="0" y="1023"/>
                  </a:lnTo>
                  <a:close/>
                </a:path>
              </a:pathLst>
            </a:custGeom>
            <a:solidFill>
              <a:srgbClr val="79B1E0"/>
            </a:solidFill>
            <a:ln>
              <a:noFill/>
            </a:ln>
          </p:spPr>
          <p:txBody>
            <a:bodyPr vert="horz" wrap="square" lIns="91440" tIns="45720" rIns="91440" bIns="45720" numCol="1" anchor="t" anchorCtr="0" compatLnSpc="1"/>
            <a:lstStyle/>
            <a:p>
              <a:endParaRPr lang="zh-CN" altLang="en-US" dirty="0"/>
            </a:p>
          </p:txBody>
        </p:sp>
        <p:sp>
          <p:nvSpPr>
            <p:cNvPr id="25" name="ïsḷîḓè"/>
            <p:cNvSpPr/>
            <p:nvPr userDrawn="1"/>
          </p:nvSpPr>
          <p:spPr bwMode="auto">
            <a:xfrm>
              <a:off x="5414962" y="3047206"/>
              <a:ext cx="576263" cy="1671638"/>
            </a:xfrm>
            <a:custGeom>
              <a:avLst/>
              <a:gdLst>
                <a:gd name="T0" fmla="*/ 98 w 363"/>
                <a:gd name="T1" fmla="*/ 1053 h 1053"/>
                <a:gd name="T2" fmla="*/ 106 w 363"/>
                <a:gd name="T3" fmla="*/ 1023 h 1053"/>
                <a:gd name="T4" fmla="*/ 363 w 363"/>
                <a:gd name="T5" fmla="*/ 31 h 1053"/>
                <a:gd name="T6" fmla="*/ 265 w 363"/>
                <a:gd name="T7" fmla="*/ 0 h 1053"/>
                <a:gd name="T8" fmla="*/ 0 w 363"/>
                <a:gd name="T9" fmla="*/ 1023 h 1053"/>
                <a:gd name="T10" fmla="*/ 98 w 363"/>
                <a:gd name="T11" fmla="*/ 1053 h 1053"/>
              </a:gdLst>
              <a:ahLst/>
              <a:cxnLst>
                <a:cxn ang="0">
                  <a:pos x="T0" y="T1"/>
                </a:cxn>
                <a:cxn ang="0">
                  <a:pos x="T2" y="T3"/>
                </a:cxn>
                <a:cxn ang="0">
                  <a:pos x="T4" y="T5"/>
                </a:cxn>
                <a:cxn ang="0">
                  <a:pos x="T6" y="T7"/>
                </a:cxn>
                <a:cxn ang="0">
                  <a:pos x="T8" y="T9"/>
                </a:cxn>
                <a:cxn ang="0">
                  <a:pos x="T10" y="T11"/>
                </a:cxn>
              </a:cxnLst>
              <a:rect l="0" t="0" r="r" b="b"/>
              <a:pathLst>
                <a:path w="363" h="1053">
                  <a:moveTo>
                    <a:pt x="98" y="1053"/>
                  </a:moveTo>
                  <a:lnTo>
                    <a:pt x="106" y="1023"/>
                  </a:lnTo>
                  <a:lnTo>
                    <a:pt x="363" y="31"/>
                  </a:lnTo>
                  <a:lnTo>
                    <a:pt x="265" y="0"/>
                  </a:lnTo>
                  <a:lnTo>
                    <a:pt x="0" y="1023"/>
                  </a:lnTo>
                  <a:lnTo>
                    <a:pt x="98" y="1053"/>
                  </a:lnTo>
                  <a:close/>
                </a:path>
              </a:pathLst>
            </a:custGeom>
            <a:solidFill>
              <a:srgbClr val="B7DEFF"/>
            </a:solidFill>
            <a:ln>
              <a:noFill/>
            </a:ln>
          </p:spPr>
          <p:txBody>
            <a:bodyPr vert="horz" wrap="square" lIns="91440" tIns="45720" rIns="91440" bIns="45720" numCol="1" anchor="t" anchorCtr="0" compatLnSpc="1"/>
            <a:lstStyle/>
            <a:p>
              <a:endParaRPr lang="zh-CN" altLang="en-US"/>
            </a:p>
          </p:txBody>
        </p:sp>
        <p:sp>
          <p:nvSpPr>
            <p:cNvPr id="27" name="iṩľîḓè"/>
            <p:cNvSpPr>
              <a:spLocks noEditPoints="1"/>
            </p:cNvSpPr>
            <p:nvPr userDrawn="1"/>
          </p:nvSpPr>
          <p:spPr bwMode="auto">
            <a:xfrm>
              <a:off x="6251575" y="3278981"/>
              <a:ext cx="649288" cy="139700"/>
            </a:xfrm>
            <a:custGeom>
              <a:avLst/>
              <a:gdLst>
                <a:gd name="T0" fmla="*/ 307 w 409"/>
                <a:gd name="T1" fmla="*/ 29 h 88"/>
                <a:gd name="T2" fmla="*/ 292 w 409"/>
                <a:gd name="T3" fmla="*/ 15 h 88"/>
                <a:gd name="T4" fmla="*/ 307 w 409"/>
                <a:gd name="T5" fmla="*/ 0 h 88"/>
                <a:gd name="T6" fmla="*/ 395 w 409"/>
                <a:gd name="T7" fmla="*/ 0 h 88"/>
                <a:gd name="T8" fmla="*/ 409 w 409"/>
                <a:gd name="T9" fmla="*/ 15 h 88"/>
                <a:gd name="T10" fmla="*/ 395 w 409"/>
                <a:gd name="T11" fmla="*/ 29 h 88"/>
                <a:gd name="T12" fmla="*/ 307 w 409"/>
                <a:gd name="T13" fmla="*/ 29 h 88"/>
                <a:gd name="T14" fmla="*/ 307 w 409"/>
                <a:gd name="T15" fmla="*/ 88 h 88"/>
                <a:gd name="T16" fmla="*/ 292 w 409"/>
                <a:gd name="T17" fmla="*/ 73 h 88"/>
                <a:gd name="T18" fmla="*/ 307 w 409"/>
                <a:gd name="T19" fmla="*/ 59 h 88"/>
                <a:gd name="T20" fmla="*/ 395 w 409"/>
                <a:gd name="T21" fmla="*/ 59 h 88"/>
                <a:gd name="T22" fmla="*/ 409 w 409"/>
                <a:gd name="T23" fmla="*/ 73 h 88"/>
                <a:gd name="T24" fmla="*/ 395 w 409"/>
                <a:gd name="T25" fmla="*/ 88 h 88"/>
                <a:gd name="T26" fmla="*/ 307 w 409"/>
                <a:gd name="T27" fmla="*/ 88 h 88"/>
                <a:gd name="T28" fmla="*/ 14 w 409"/>
                <a:gd name="T29" fmla="*/ 29 h 88"/>
                <a:gd name="T30" fmla="*/ 0 w 409"/>
                <a:gd name="T31" fmla="*/ 15 h 88"/>
                <a:gd name="T32" fmla="*/ 14 w 409"/>
                <a:gd name="T33" fmla="*/ 0 h 88"/>
                <a:gd name="T34" fmla="*/ 102 w 409"/>
                <a:gd name="T35" fmla="*/ 0 h 88"/>
                <a:gd name="T36" fmla="*/ 117 w 409"/>
                <a:gd name="T37" fmla="*/ 15 h 88"/>
                <a:gd name="T38" fmla="*/ 102 w 409"/>
                <a:gd name="T39" fmla="*/ 29 h 88"/>
                <a:gd name="T40" fmla="*/ 14 w 409"/>
                <a:gd name="T41" fmla="*/ 29 h 88"/>
                <a:gd name="T42" fmla="*/ 14 w 409"/>
                <a:gd name="T43" fmla="*/ 88 h 88"/>
                <a:gd name="T44" fmla="*/ 0 w 409"/>
                <a:gd name="T45" fmla="*/ 73 h 88"/>
                <a:gd name="T46" fmla="*/ 14 w 409"/>
                <a:gd name="T47" fmla="*/ 59 h 88"/>
                <a:gd name="T48" fmla="*/ 102 w 409"/>
                <a:gd name="T49" fmla="*/ 59 h 88"/>
                <a:gd name="T50" fmla="*/ 117 w 409"/>
                <a:gd name="T51" fmla="*/ 73 h 88"/>
                <a:gd name="T52" fmla="*/ 102 w 409"/>
                <a:gd name="T53" fmla="*/ 88 h 88"/>
                <a:gd name="T54" fmla="*/ 14 w 409"/>
                <a:gd name="T5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9" h="88">
                  <a:moveTo>
                    <a:pt x="307" y="29"/>
                  </a:moveTo>
                  <a:cubicBezTo>
                    <a:pt x="298" y="29"/>
                    <a:pt x="292" y="24"/>
                    <a:pt x="292" y="15"/>
                  </a:cubicBezTo>
                  <a:cubicBezTo>
                    <a:pt x="292" y="6"/>
                    <a:pt x="298" y="0"/>
                    <a:pt x="307" y="0"/>
                  </a:cubicBezTo>
                  <a:cubicBezTo>
                    <a:pt x="395" y="0"/>
                    <a:pt x="395" y="0"/>
                    <a:pt x="395" y="0"/>
                  </a:cubicBezTo>
                  <a:cubicBezTo>
                    <a:pt x="404" y="0"/>
                    <a:pt x="409" y="6"/>
                    <a:pt x="409" y="15"/>
                  </a:cubicBezTo>
                  <a:cubicBezTo>
                    <a:pt x="409" y="24"/>
                    <a:pt x="404" y="29"/>
                    <a:pt x="395" y="29"/>
                  </a:cubicBezTo>
                  <a:lnTo>
                    <a:pt x="307" y="29"/>
                  </a:lnTo>
                  <a:close/>
                  <a:moveTo>
                    <a:pt x="307" y="88"/>
                  </a:moveTo>
                  <a:cubicBezTo>
                    <a:pt x="298" y="88"/>
                    <a:pt x="292" y="82"/>
                    <a:pt x="292" y="73"/>
                  </a:cubicBezTo>
                  <a:cubicBezTo>
                    <a:pt x="292" y="65"/>
                    <a:pt x="298" y="59"/>
                    <a:pt x="307" y="59"/>
                  </a:cubicBezTo>
                  <a:cubicBezTo>
                    <a:pt x="395" y="59"/>
                    <a:pt x="395" y="59"/>
                    <a:pt x="395" y="59"/>
                  </a:cubicBezTo>
                  <a:cubicBezTo>
                    <a:pt x="404" y="59"/>
                    <a:pt x="409" y="65"/>
                    <a:pt x="409" y="73"/>
                  </a:cubicBezTo>
                  <a:cubicBezTo>
                    <a:pt x="409" y="82"/>
                    <a:pt x="404" y="88"/>
                    <a:pt x="395" y="88"/>
                  </a:cubicBezTo>
                  <a:lnTo>
                    <a:pt x="307" y="88"/>
                  </a:lnTo>
                  <a:close/>
                  <a:moveTo>
                    <a:pt x="14" y="29"/>
                  </a:moveTo>
                  <a:cubicBezTo>
                    <a:pt x="6" y="29"/>
                    <a:pt x="0" y="24"/>
                    <a:pt x="0" y="15"/>
                  </a:cubicBezTo>
                  <a:cubicBezTo>
                    <a:pt x="0" y="6"/>
                    <a:pt x="6" y="0"/>
                    <a:pt x="14" y="0"/>
                  </a:cubicBezTo>
                  <a:cubicBezTo>
                    <a:pt x="102" y="0"/>
                    <a:pt x="102" y="0"/>
                    <a:pt x="102" y="0"/>
                  </a:cubicBezTo>
                  <a:cubicBezTo>
                    <a:pt x="111" y="0"/>
                    <a:pt x="117" y="6"/>
                    <a:pt x="117" y="15"/>
                  </a:cubicBezTo>
                  <a:cubicBezTo>
                    <a:pt x="117" y="24"/>
                    <a:pt x="111" y="29"/>
                    <a:pt x="102" y="29"/>
                  </a:cubicBezTo>
                  <a:lnTo>
                    <a:pt x="14" y="29"/>
                  </a:lnTo>
                  <a:close/>
                  <a:moveTo>
                    <a:pt x="14" y="88"/>
                  </a:moveTo>
                  <a:cubicBezTo>
                    <a:pt x="6" y="88"/>
                    <a:pt x="0" y="82"/>
                    <a:pt x="0" y="73"/>
                  </a:cubicBezTo>
                  <a:cubicBezTo>
                    <a:pt x="0" y="65"/>
                    <a:pt x="6" y="59"/>
                    <a:pt x="14" y="59"/>
                  </a:cubicBezTo>
                  <a:cubicBezTo>
                    <a:pt x="102" y="59"/>
                    <a:pt x="102" y="59"/>
                    <a:pt x="102" y="59"/>
                  </a:cubicBezTo>
                  <a:cubicBezTo>
                    <a:pt x="111" y="59"/>
                    <a:pt x="117" y="65"/>
                    <a:pt x="117" y="73"/>
                  </a:cubicBezTo>
                  <a:cubicBezTo>
                    <a:pt x="117" y="82"/>
                    <a:pt x="111" y="88"/>
                    <a:pt x="102" y="88"/>
                  </a:cubicBezTo>
                  <a:lnTo>
                    <a:pt x="14" y="88"/>
                  </a:lnTo>
                  <a:close/>
                </a:path>
              </a:pathLst>
            </a:custGeom>
            <a:solidFill>
              <a:srgbClr val="E9F3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ïśľîďe"/>
            <p:cNvSpPr/>
            <p:nvPr userDrawn="1"/>
          </p:nvSpPr>
          <p:spPr bwMode="auto">
            <a:xfrm>
              <a:off x="7188200" y="2318543"/>
              <a:ext cx="3421063" cy="2219325"/>
            </a:xfrm>
            <a:custGeom>
              <a:avLst/>
              <a:gdLst>
                <a:gd name="T0" fmla="*/ 2155 w 2156"/>
                <a:gd name="T1" fmla="*/ 1398 h 1398"/>
                <a:gd name="T2" fmla="*/ 0 w 2156"/>
                <a:gd name="T3" fmla="*/ 1398 h 1398"/>
                <a:gd name="T4" fmla="*/ 0 w 2156"/>
                <a:gd name="T5" fmla="*/ 49 h 1398"/>
                <a:gd name="T6" fmla="*/ 49 w 2156"/>
                <a:gd name="T7" fmla="*/ 0 h 1398"/>
                <a:gd name="T8" fmla="*/ 2107 w 2156"/>
                <a:gd name="T9" fmla="*/ 0 h 1398"/>
                <a:gd name="T10" fmla="*/ 2156 w 2156"/>
                <a:gd name="T11" fmla="*/ 49 h 1398"/>
                <a:gd name="T12" fmla="*/ 2156 w 2156"/>
                <a:gd name="T13" fmla="*/ 1398 h 1398"/>
                <a:gd name="T14" fmla="*/ 2155 w 2156"/>
                <a:gd name="T15" fmla="*/ 1398 h 13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6" h="1398">
                  <a:moveTo>
                    <a:pt x="2155" y="1398"/>
                  </a:moveTo>
                  <a:cubicBezTo>
                    <a:pt x="0" y="1398"/>
                    <a:pt x="0" y="1398"/>
                    <a:pt x="0" y="1398"/>
                  </a:cubicBezTo>
                  <a:cubicBezTo>
                    <a:pt x="0" y="49"/>
                    <a:pt x="0" y="49"/>
                    <a:pt x="0" y="49"/>
                  </a:cubicBezTo>
                  <a:cubicBezTo>
                    <a:pt x="0" y="22"/>
                    <a:pt x="22" y="0"/>
                    <a:pt x="49" y="0"/>
                  </a:cubicBezTo>
                  <a:cubicBezTo>
                    <a:pt x="2107" y="0"/>
                    <a:pt x="2107" y="0"/>
                    <a:pt x="2107" y="0"/>
                  </a:cubicBezTo>
                  <a:cubicBezTo>
                    <a:pt x="2134" y="0"/>
                    <a:pt x="2156" y="22"/>
                    <a:pt x="2156" y="49"/>
                  </a:cubicBezTo>
                  <a:cubicBezTo>
                    <a:pt x="2156" y="1398"/>
                    <a:pt x="2156" y="1398"/>
                    <a:pt x="2156" y="1398"/>
                  </a:cubicBezTo>
                  <a:cubicBezTo>
                    <a:pt x="2156" y="1398"/>
                    <a:pt x="2155" y="1398"/>
                    <a:pt x="2155" y="1398"/>
                  </a:cubicBezTo>
                  <a:close/>
                </a:path>
              </a:pathLst>
            </a:custGeom>
            <a:solidFill>
              <a:srgbClr val="7BC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íṩ1íďe"/>
            <p:cNvSpPr/>
            <p:nvPr userDrawn="1"/>
          </p:nvSpPr>
          <p:spPr bwMode="auto">
            <a:xfrm>
              <a:off x="6840537" y="4537868"/>
              <a:ext cx="4114800" cy="222250"/>
            </a:xfrm>
            <a:custGeom>
              <a:avLst/>
              <a:gdLst>
                <a:gd name="T0" fmla="*/ 2523 w 2593"/>
                <a:gd name="T1" fmla="*/ 140 h 140"/>
                <a:gd name="T2" fmla="*/ 70 w 2593"/>
                <a:gd name="T3" fmla="*/ 140 h 140"/>
                <a:gd name="T4" fmla="*/ 0 w 2593"/>
                <a:gd name="T5" fmla="*/ 70 h 140"/>
                <a:gd name="T6" fmla="*/ 70 w 2593"/>
                <a:gd name="T7" fmla="*/ 0 h 140"/>
                <a:gd name="T8" fmla="*/ 2523 w 2593"/>
                <a:gd name="T9" fmla="*/ 0 h 140"/>
                <a:gd name="T10" fmla="*/ 2593 w 2593"/>
                <a:gd name="T11" fmla="*/ 70 h 140"/>
                <a:gd name="T12" fmla="*/ 2523 w 2593"/>
                <a:gd name="T13" fmla="*/ 140 h 140"/>
              </a:gdLst>
              <a:ahLst/>
              <a:cxnLst>
                <a:cxn ang="0">
                  <a:pos x="T0" y="T1"/>
                </a:cxn>
                <a:cxn ang="0">
                  <a:pos x="T2" y="T3"/>
                </a:cxn>
                <a:cxn ang="0">
                  <a:pos x="T4" y="T5"/>
                </a:cxn>
                <a:cxn ang="0">
                  <a:pos x="T6" y="T7"/>
                </a:cxn>
                <a:cxn ang="0">
                  <a:pos x="T8" y="T9"/>
                </a:cxn>
                <a:cxn ang="0">
                  <a:pos x="T10" y="T11"/>
                </a:cxn>
                <a:cxn ang="0">
                  <a:pos x="T12" y="T13"/>
                </a:cxn>
              </a:cxnLst>
              <a:rect l="0" t="0" r="r" b="b"/>
              <a:pathLst>
                <a:path w="2593" h="140">
                  <a:moveTo>
                    <a:pt x="2523" y="140"/>
                  </a:moveTo>
                  <a:cubicBezTo>
                    <a:pt x="70" y="140"/>
                    <a:pt x="70" y="140"/>
                    <a:pt x="70" y="140"/>
                  </a:cubicBezTo>
                  <a:cubicBezTo>
                    <a:pt x="32" y="140"/>
                    <a:pt x="0" y="109"/>
                    <a:pt x="0" y="70"/>
                  </a:cubicBezTo>
                  <a:cubicBezTo>
                    <a:pt x="0" y="32"/>
                    <a:pt x="32" y="0"/>
                    <a:pt x="70" y="0"/>
                  </a:cubicBezTo>
                  <a:cubicBezTo>
                    <a:pt x="2523" y="0"/>
                    <a:pt x="2523" y="0"/>
                    <a:pt x="2523" y="0"/>
                  </a:cubicBezTo>
                  <a:cubicBezTo>
                    <a:pt x="2562" y="0"/>
                    <a:pt x="2593" y="32"/>
                    <a:pt x="2593" y="70"/>
                  </a:cubicBezTo>
                  <a:cubicBezTo>
                    <a:pt x="2593" y="109"/>
                    <a:pt x="2562" y="140"/>
                    <a:pt x="2523" y="140"/>
                  </a:cubicBezTo>
                  <a:close/>
                </a:path>
              </a:pathLst>
            </a:custGeom>
            <a:solidFill>
              <a:srgbClr val="6D76FF"/>
            </a:solidFill>
            <a:ln>
              <a:noFill/>
            </a:ln>
          </p:spPr>
          <p:txBody>
            <a:bodyPr vert="horz" wrap="square" lIns="91440" tIns="45720" rIns="91440" bIns="45720" numCol="1" anchor="t" anchorCtr="0" compatLnSpc="1"/>
            <a:lstStyle/>
            <a:p>
              <a:endParaRPr lang="zh-CN" altLang="en-US"/>
            </a:p>
          </p:txBody>
        </p:sp>
        <p:sp>
          <p:nvSpPr>
            <p:cNvPr id="33" name="íšlïḑé"/>
            <p:cNvSpPr>
              <a:spLocks noChangeArrowheads="1"/>
            </p:cNvSpPr>
            <p:nvPr userDrawn="1"/>
          </p:nvSpPr>
          <p:spPr bwMode="auto">
            <a:xfrm>
              <a:off x="7327900" y="2494756"/>
              <a:ext cx="3141663" cy="1868488"/>
            </a:xfrm>
            <a:prstGeom prst="rect">
              <a:avLst/>
            </a:prstGeom>
            <a:solidFill>
              <a:srgbClr val="EBF1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 name="íşliḋé"/>
            <p:cNvSpPr/>
            <p:nvPr userDrawn="1"/>
          </p:nvSpPr>
          <p:spPr bwMode="auto">
            <a:xfrm>
              <a:off x="7319962" y="2494756"/>
              <a:ext cx="3149600" cy="193675"/>
            </a:xfrm>
            <a:custGeom>
              <a:avLst/>
              <a:gdLst>
                <a:gd name="T0" fmla="*/ 1985 w 1985"/>
                <a:gd name="T1" fmla="*/ 122 h 122"/>
                <a:gd name="T2" fmla="*/ 0 w 1985"/>
                <a:gd name="T3" fmla="*/ 122 h 122"/>
                <a:gd name="T4" fmla="*/ 0 w 1985"/>
                <a:gd name="T5" fmla="*/ 42 h 122"/>
                <a:gd name="T6" fmla="*/ 40 w 1985"/>
                <a:gd name="T7" fmla="*/ 0 h 122"/>
                <a:gd name="T8" fmla="*/ 1944 w 1985"/>
                <a:gd name="T9" fmla="*/ 0 h 122"/>
                <a:gd name="T10" fmla="*/ 1985 w 1985"/>
                <a:gd name="T11" fmla="*/ 42 h 122"/>
                <a:gd name="T12" fmla="*/ 1985 w 1985"/>
                <a:gd name="T13" fmla="*/ 122 h 122"/>
              </a:gdLst>
              <a:ahLst/>
              <a:cxnLst>
                <a:cxn ang="0">
                  <a:pos x="T0" y="T1"/>
                </a:cxn>
                <a:cxn ang="0">
                  <a:pos x="T2" y="T3"/>
                </a:cxn>
                <a:cxn ang="0">
                  <a:pos x="T4" y="T5"/>
                </a:cxn>
                <a:cxn ang="0">
                  <a:pos x="T6" y="T7"/>
                </a:cxn>
                <a:cxn ang="0">
                  <a:pos x="T8" y="T9"/>
                </a:cxn>
                <a:cxn ang="0">
                  <a:pos x="T10" y="T11"/>
                </a:cxn>
                <a:cxn ang="0">
                  <a:pos x="T12" y="T13"/>
                </a:cxn>
              </a:cxnLst>
              <a:rect l="0" t="0" r="r" b="b"/>
              <a:pathLst>
                <a:path w="1985" h="122">
                  <a:moveTo>
                    <a:pt x="1985" y="122"/>
                  </a:moveTo>
                  <a:cubicBezTo>
                    <a:pt x="0" y="122"/>
                    <a:pt x="0" y="122"/>
                    <a:pt x="0" y="122"/>
                  </a:cubicBezTo>
                  <a:cubicBezTo>
                    <a:pt x="0" y="42"/>
                    <a:pt x="0" y="42"/>
                    <a:pt x="0" y="42"/>
                  </a:cubicBezTo>
                  <a:cubicBezTo>
                    <a:pt x="0" y="19"/>
                    <a:pt x="18" y="0"/>
                    <a:pt x="40" y="0"/>
                  </a:cubicBezTo>
                  <a:cubicBezTo>
                    <a:pt x="1944" y="0"/>
                    <a:pt x="1944" y="0"/>
                    <a:pt x="1944" y="0"/>
                  </a:cubicBezTo>
                  <a:cubicBezTo>
                    <a:pt x="1966" y="0"/>
                    <a:pt x="1985" y="19"/>
                    <a:pt x="1985" y="42"/>
                  </a:cubicBezTo>
                  <a:lnTo>
                    <a:pt x="1985" y="122"/>
                  </a:lnTo>
                  <a:close/>
                </a:path>
              </a:pathLst>
            </a:custGeom>
            <a:solidFill>
              <a:srgbClr val="7BA4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iŝļiḋe"/>
            <p:cNvSpPr>
              <a:spLocks noChangeArrowheads="1"/>
            </p:cNvSpPr>
            <p:nvPr userDrawn="1"/>
          </p:nvSpPr>
          <p:spPr bwMode="auto">
            <a:xfrm>
              <a:off x="10025062" y="2555081"/>
              <a:ext cx="76200" cy="76200"/>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39" name="îŝḷîḍe"/>
            <p:cNvSpPr>
              <a:spLocks noChangeArrowheads="1"/>
            </p:cNvSpPr>
            <p:nvPr userDrawn="1"/>
          </p:nvSpPr>
          <p:spPr bwMode="auto">
            <a:xfrm>
              <a:off x="10152062" y="2555081"/>
              <a:ext cx="76200" cy="76200"/>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41" name="ïşlîde"/>
            <p:cNvSpPr/>
            <p:nvPr userDrawn="1"/>
          </p:nvSpPr>
          <p:spPr bwMode="auto">
            <a:xfrm>
              <a:off x="10275887" y="2553493"/>
              <a:ext cx="80963" cy="80963"/>
            </a:xfrm>
            <a:custGeom>
              <a:avLst/>
              <a:gdLst>
                <a:gd name="T0" fmla="*/ 9 w 51"/>
                <a:gd name="T1" fmla="*/ 42 h 51"/>
                <a:gd name="T2" fmla="*/ 32 w 51"/>
                <a:gd name="T3" fmla="*/ 48 h 51"/>
                <a:gd name="T4" fmla="*/ 49 w 51"/>
                <a:gd name="T5" fmla="*/ 31 h 51"/>
                <a:gd name="T6" fmla="*/ 43 w 51"/>
                <a:gd name="T7" fmla="*/ 8 h 51"/>
                <a:gd name="T8" fmla="*/ 20 w 51"/>
                <a:gd name="T9" fmla="*/ 2 h 51"/>
                <a:gd name="T10" fmla="*/ 3 w 51"/>
                <a:gd name="T11" fmla="*/ 19 h 51"/>
                <a:gd name="T12" fmla="*/ 9 w 51"/>
                <a:gd name="T13" fmla="*/ 42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9" y="42"/>
                  </a:moveTo>
                  <a:cubicBezTo>
                    <a:pt x="15" y="48"/>
                    <a:pt x="24" y="51"/>
                    <a:pt x="32" y="48"/>
                  </a:cubicBezTo>
                  <a:cubicBezTo>
                    <a:pt x="40" y="46"/>
                    <a:pt x="47" y="40"/>
                    <a:pt x="49" y="31"/>
                  </a:cubicBezTo>
                  <a:cubicBezTo>
                    <a:pt x="51" y="23"/>
                    <a:pt x="49" y="14"/>
                    <a:pt x="43" y="8"/>
                  </a:cubicBezTo>
                  <a:cubicBezTo>
                    <a:pt x="37" y="2"/>
                    <a:pt x="28" y="0"/>
                    <a:pt x="20" y="2"/>
                  </a:cubicBezTo>
                  <a:cubicBezTo>
                    <a:pt x="11" y="4"/>
                    <a:pt x="5" y="11"/>
                    <a:pt x="3" y="19"/>
                  </a:cubicBezTo>
                  <a:cubicBezTo>
                    <a:pt x="0" y="27"/>
                    <a:pt x="3" y="36"/>
                    <a:pt x="9" y="4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3" name="îṩlîḋê"/>
            <p:cNvSpPr>
              <a:spLocks noEditPoints="1"/>
            </p:cNvSpPr>
            <p:nvPr userDrawn="1"/>
          </p:nvSpPr>
          <p:spPr bwMode="auto">
            <a:xfrm>
              <a:off x="7508875" y="2924968"/>
              <a:ext cx="2808288" cy="1201738"/>
            </a:xfrm>
            <a:custGeom>
              <a:avLst/>
              <a:gdLst>
                <a:gd name="T0" fmla="*/ 0 w 1769"/>
                <a:gd name="T1" fmla="*/ 1 h 757"/>
                <a:gd name="T2" fmla="*/ 619 w 1769"/>
                <a:gd name="T3" fmla="*/ 1 h 757"/>
                <a:gd name="T4" fmla="*/ 619 w 1769"/>
                <a:gd name="T5" fmla="*/ 486 h 757"/>
                <a:gd name="T6" fmla="*/ 0 w 1769"/>
                <a:gd name="T7" fmla="*/ 486 h 757"/>
                <a:gd name="T8" fmla="*/ 0 w 1769"/>
                <a:gd name="T9" fmla="*/ 1 h 757"/>
                <a:gd name="T10" fmla="*/ 696 w 1769"/>
                <a:gd name="T11" fmla="*/ 0 h 757"/>
                <a:gd name="T12" fmla="*/ 1254 w 1769"/>
                <a:gd name="T13" fmla="*/ 0 h 757"/>
                <a:gd name="T14" fmla="*/ 1254 w 1769"/>
                <a:gd name="T15" fmla="*/ 60 h 757"/>
                <a:gd name="T16" fmla="*/ 696 w 1769"/>
                <a:gd name="T17" fmla="*/ 60 h 757"/>
                <a:gd name="T18" fmla="*/ 696 w 1769"/>
                <a:gd name="T19" fmla="*/ 0 h 757"/>
                <a:gd name="T20" fmla="*/ 696 w 1769"/>
                <a:gd name="T21" fmla="*/ 141 h 757"/>
                <a:gd name="T22" fmla="*/ 1254 w 1769"/>
                <a:gd name="T23" fmla="*/ 141 h 757"/>
                <a:gd name="T24" fmla="*/ 1254 w 1769"/>
                <a:gd name="T25" fmla="*/ 200 h 757"/>
                <a:gd name="T26" fmla="*/ 696 w 1769"/>
                <a:gd name="T27" fmla="*/ 200 h 757"/>
                <a:gd name="T28" fmla="*/ 696 w 1769"/>
                <a:gd name="T29" fmla="*/ 141 h 757"/>
                <a:gd name="T30" fmla="*/ 696 w 1769"/>
                <a:gd name="T31" fmla="*/ 282 h 757"/>
                <a:gd name="T32" fmla="*/ 1254 w 1769"/>
                <a:gd name="T33" fmla="*/ 282 h 757"/>
                <a:gd name="T34" fmla="*/ 1254 w 1769"/>
                <a:gd name="T35" fmla="*/ 342 h 757"/>
                <a:gd name="T36" fmla="*/ 696 w 1769"/>
                <a:gd name="T37" fmla="*/ 342 h 757"/>
                <a:gd name="T38" fmla="*/ 696 w 1769"/>
                <a:gd name="T39" fmla="*/ 282 h 757"/>
                <a:gd name="T40" fmla="*/ 696 w 1769"/>
                <a:gd name="T41" fmla="*/ 423 h 757"/>
                <a:gd name="T42" fmla="*/ 1035 w 1769"/>
                <a:gd name="T43" fmla="*/ 423 h 757"/>
                <a:gd name="T44" fmla="*/ 1035 w 1769"/>
                <a:gd name="T45" fmla="*/ 482 h 757"/>
                <a:gd name="T46" fmla="*/ 696 w 1769"/>
                <a:gd name="T47" fmla="*/ 482 h 757"/>
                <a:gd name="T48" fmla="*/ 696 w 1769"/>
                <a:gd name="T49" fmla="*/ 423 h 757"/>
                <a:gd name="T50" fmla="*/ 1306 w 1769"/>
                <a:gd name="T51" fmla="*/ 0 h 757"/>
                <a:gd name="T52" fmla="*/ 1769 w 1769"/>
                <a:gd name="T53" fmla="*/ 0 h 757"/>
                <a:gd name="T54" fmla="*/ 1769 w 1769"/>
                <a:gd name="T55" fmla="*/ 60 h 757"/>
                <a:gd name="T56" fmla="*/ 1306 w 1769"/>
                <a:gd name="T57" fmla="*/ 60 h 757"/>
                <a:gd name="T58" fmla="*/ 1306 w 1769"/>
                <a:gd name="T59" fmla="*/ 0 h 757"/>
                <a:gd name="T60" fmla="*/ 1306 w 1769"/>
                <a:gd name="T61" fmla="*/ 141 h 757"/>
                <a:gd name="T62" fmla="*/ 1769 w 1769"/>
                <a:gd name="T63" fmla="*/ 141 h 757"/>
                <a:gd name="T64" fmla="*/ 1769 w 1769"/>
                <a:gd name="T65" fmla="*/ 200 h 757"/>
                <a:gd name="T66" fmla="*/ 1306 w 1769"/>
                <a:gd name="T67" fmla="*/ 200 h 757"/>
                <a:gd name="T68" fmla="*/ 1306 w 1769"/>
                <a:gd name="T69" fmla="*/ 141 h 757"/>
                <a:gd name="T70" fmla="*/ 1306 w 1769"/>
                <a:gd name="T71" fmla="*/ 282 h 757"/>
                <a:gd name="T72" fmla="*/ 1769 w 1769"/>
                <a:gd name="T73" fmla="*/ 282 h 757"/>
                <a:gd name="T74" fmla="*/ 1769 w 1769"/>
                <a:gd name="T75" fmla="*/ 342 h 757"/>
                <a:gd name="T76" fmla="*/ 1306 w 1769"/>
                <a:gd name="T77" fmla="*/ 342 h 757"/>
                <a:gd name="T78" fmla="*/ 1306 w 1769"/>
                <a:gd name="T79" fmla="*/ 282 h 757"/>
                <a:gd name="T80" fmla="*/ 1306 w 1769"/>
                <a:gd name="T81" fmla="*/ 423 h 757"/>
                <a:gd name="T82" fmla="*/ 1587 w 1769"/>
                <a:gd name="T83" fmla="*/ 423 h 757"/>
                <a:gd name="T84" fmla="*/ 1587 w 1769"/>
                <a:gd name="T85" fmla="*/ 482 h 757"/>
                <a:gd name="T86" fmla="*/ 1306 w 1769"/>
                <a:gd name="T87" fmla="*/ 482 h 757"/>
                <a:gd name="T88" fmla="*/ 1306 w 1769"/>
                <a:gd name="T89" fmla="*/ 423 h 757"/>
                <a:gd name="T90" fmla="*/ 0 w 1769"/>
                <a:gd name="T91" fmla="*/ 580 h 757"/>
                <a:gd name="T92" fmla="*/ 1766 w 1769"/>
                <a:gd name="T93" fmla="*/ 580 h 757"/>
                <a:gd name="T94" fmla="*/ 1766 w 1769"/>
                <a:gd name="T95" fmla="*/ 640 h 757"/>
                <a:gd name="T96" fmla="*/ 0 w 1769"/>
                <a:gd name="T97" fmla="*/ 640 h 757"/>
                <a:gd name="T98" fmla="*/ 0 w 1769"/>
                <a:gd name="T99" fmla="*/ 580 h 757"/>
                <a:gd name="T100" fmla="*/ 0 w 1769"/>
                <a:gd name="T101" fmla="*/ 697 h 757"/>
                <a:gd name="T102" fmla="*/ 837 w 1769"/>
                <a:gd name="T103" fmla="*/ 697 h 757"/>
                <a:gd name="T104" fmla="*/ 837 w 1769"/>
                <a:gd name="T105" fmla="*/ 757 h 757"/>
                <a:gd name="T106" fmla="*/ 0 w 1769"/>
                <a:gd name="T107" fmla="*/ 757 h 757"/>
                <a:gd name="T108" fmla="*/ 0 w 1769"/>
                <a:gd name="T109" fmla="*/ 697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9" h="757">
                  <a:moveTo>
                    <a:pt x="0" y="1"/>
                  </a:moveTo>
                  <a:lnTo>
                    <a:pt x="619" y="1"/>
                  </a:lnTo>
                  <a:lnTo>
                    <a:pt x="619" y="486"/>
                  </a:lnTo>
                  <a:lnTo>
                    <a:pt x="0" y="486"/>
                  </a:lnTo>
                  <a:lnTo>
                    <a:pt x="0" y="1"/>
                  </a:lnTo>
                  <a:close/>
                  <a:moveTo>
                    <a:pt x="696" y="0"/>
                  </a:moveTo>
                  <a:lnTo>
                    <a:pt x="1254" y="0"/>
                  </a:lnTo>
                  <a:lnTo>
                    <a:pt x="1254" y="60"/>
                  </a:lnTo>
                  <a:lnTo>
                    <a:pt x="696" y="60"/>
                  </a:lnTo>
                  <a:lnTo>
                    <a:pt x="696" y="0"/>
                  </a:lnTo>
                  <a:close/>
                  <a:moveTo>
                    <a:pt x="696" y="141"/>
                  </a:moveTo>
                  <a:lnTo>
                    <a:pt x="1254" y="141"/>
                  </a:lnTo>
                  <a:lnTo>
                    <a:pt x="1254" y="200"/>
                  </a:lnTo>
                  <a:lnTo>
                    <a:pt x="696" y="200"/>
                  </a:lnTo>
                  <a:lnTo>
                    <a:pt x="696" y="141"/>
                  </a:lnTo>
                  <a:close/>
                  <a:moveTo>
                    <a:pt x="696" y="282"/>
                  </a:moveTo>
                  <a:lnTo>
                    <a:pt x="1254" y="282"/>
                  </a:lnTo>
                  <a:lnTo>
                    <a:pt x="1254" y="342"/>
                  </a:lnTo>
                  <a:lnTo>
                    <a:pt x="696" y="342"/>
                  </a:lnTo>
                  <a:lnTo>
                    <a:pt x="696" y="282"/>
                  </a:lnTo>
                  <a:close/>
                  <a:moveTo>
                    <a:pt x="696" y="423"/>
                  </a:moveTo>
                  <a:lnTo>
                    <a:pt x="1035" y="423"/>
                  </a:lnTo>
                  <a:lnTo>
                    <a:pt x="1035" y="482"/>
                  </a:lnTo>
                  <a:lnTo>
                    <a:pt x="696" y="482"/>
                  </a:lnTo>
                  <a:lnTo>
                    <a:pt x="696" y="423"/>
                  </a:lnTo>
                  <a:close/>
                  <a:moveTo>
                    <a:pt x="1306" y="0"/>
                  </a:moveTo>
                  <a:lnTo>
                    <a:pt x="1769" y="0"/>
                  </a:lnTo>
                  <a:lnTo>
                    <a:pt x="1769" y="60"/>
                  </a:lnTo>
                  <a:lnTo>
                    <a:pt x="1306" y="60"/>
                  </a:lnTo>
                  <a:lnTo>
                    <a:pt x="1306" y="0"/>
                  </a:lnTo>
                  <a:close/>
                  <a:moveTo>
                    <a:pt x="1306" y="141"/>
                  </a:moveTo>
                  <a:lnTo>
                    <a:pt x="1769" y="141"/>
                  </a:lnTo>
                  <a:lnTo>
                    <a:pt x="1769" y="200"/>
                  </a:lnTo>
                  <a:lnTo>
                    <a:pt x="1306" y="200"/>
                  </a:lnTo>
                  <a:lnTo>
                    <a:pt x="1306" y="141"/>
                  </a:lnTo>
                  <a:close/>
                  <a:moveTo>
                    <a:pt x="1306" y="282"/>
                  </a:moveTo>
                  <a:lnTo>
                    <a:pt x="1769" y="282"/>
                  </a:lnTo>
                  <a:lnTo>
                    <a:pt x="1769" y="342"/>
                  </a:lnTo>
                  <a:lnTo>
                    <a:pt x="1306" y="342"/>
                  </a:lnTo>
                  <a:lnTo>
                    <a:pt x="1306" y="282"/>
                  </a:lnTo>
                  <a:close/>
                  <a:moveTo>
                    <a:pt x="1306" y="423"/>
                  </a:moveTo>
                  <a:lnTo>
                    <a:pt x="1587" y="423"/>
                  </a:lnTo>
                  <a:lnTo>
                    <a:pt x="1587" y="482"/>
                  </a:lnTo>
                  <a:lnTo>
                    <a:pt x="1306" y="482"/>
                  </a:lnTo>
                  <a:lnTo>
                    <a:pt x="1306" y="423"/>
                  </a:lnTo>
                  <a:close/>
                  <a:moveTo>
                    <a:pt x="0" y="580"/>
                  </a:moveTo>
                  <a:lnTo>
                    <a:pt x="1766" y="580"/>
                  </a:lnTo>
                  <a:lnTo>
                    <a:pt x="1766" y="640"/>
                  </a:lnTo>
                  <a:lnTo>
                    <a:pt x="0" y="640"/>
                  </a:lnTo>
                  <a:lnTo>
                    <a:pt x="0" y="580"/>
                  </a:lnTo>
                  <a:close/>
                  <a:moveTo>
                    <a:pt x="0" y="697"/>
                  </a:moveTo>
                  <a:lnTo>
                    <a:pt x="837" y="697"/>
                  </a:lnTo>
                  <a:lnTo>
                    <a:pt x="837" y="757"/>
                  </a:lnTo>
                  <a:lnTo>
                    <a:pt x="0" y="757"/>
                  </a:lnTo>
                  <a:lnTo>
                    <a:pt x="0" y="697"/>
                  </a:lnTo>
                  <a:close/>
                </a:path>
              </a:pathLst>
            </a:custGeom>
            <a:solidFill>
              <a:srgbClr val="7BA4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iśḻïdé"/>
            <p:cNvSpPr/>
            <p:nvPr userDrawn="1"/>
          </p:nvSpPr>
          <p:spPr bwMode="auto">
            <a:xfrm>
              <a:off x="7586662" y="3144043"/>
              <a:ext cx="841375" cy="409575"/>
            </a:xfrm>
            <a:custGeom>
              <a:avLst/>
              <a:gdLst>
                <a:gd name="T0" fmla="*/ 496 w 530"/>
                <a:gd name="T1" fmla="*/ 19 h 258"/>
                <a:gd name="T2" fmla="*/ 462 w 530"/>
                <a:gd name="T3" fmla="*/ 53 h 258"/>
                <a:gd name="T4" fmla="*/ 467 w 530"/>
                <a:gd name="T5" fmla="*/ 70 h 258"/>
                <a:gd name="T6" fmla="*/ 356 w 530"/>
                <a:gd name="T7" fmla="*/ 193 h 258"/>
                <a:gd name="T8" fmla="*/ 342 w 530"/>
                <a:gd name="T9" fmla="*/ 190 h 258"/>
                <a:gd name="T10" fmla="*/ 329 w 530"/>
                <a:gd name="T11" fmla="*/ 192 h 258"/>
                <a:gd name="T12" fmla="*/ 216 w 530"/>
                <a:gd name="T13" fmla="*/ 53 h 258"/>
                <a:gd name="T14" fmla="*/ 222 w 530"/>
                <a:gd name="T15" fmla="*/ 34 h 258"/>
                <a:gd name="T16" fmla="*/ 188 w 530"/>
                <a:gd name="T17" fmla="*/ 0 h 258"/>
                <a:gd name="T18" fmla="*/ 154 w 530"/>
                <a:gd name="T19" fmla="*/ 34 h 258"/>
                <a:gd name="T20" fmla="*/ 160 w 530"/>
                <a:gd name="T21" fmla="*/ 53 h 258"/>
                <a:gd name="T22" fmla="*/ 46 w 530"/>
                <a:gd name="T23" fmla="*/ 192 h 258"/>
                <a:gd name="T24" fmla="*/ 34 w 530"/>
                <a:gd name="T25" fmla="*/ 190 h 258"/>
                <a:gd name="T26" fmla="*/ 0 w 530"/>
                <a:gd name="T27" fmla="*/ 224 h 258"/>
                <a:gd name="T28" fmla="*/ 34 w 530"/>
                <a:gd name="T29" fmla="*/ 258 h 258"/>
                <a:gd name="T30" fmla="*/ 68 w 530"/>
                <a:gd name="T31" fmla="*/ 224 h 258"/>
                <a:gd name="T32" fmla="*/ 62 w 530"/>
                <a:gd name="T33" fmla="*/ 205 h 258"/>
                <a:gd name="T34" fmla="*/ 175 w 530"/>
                <a:gd name="T35" fmla="*/ 66 h 258"/>
                <a:gd name="T36" fmla="*/ 188 w 530"/>
                <a:gd name="T37" fmla="*/ 68 h 258"/>
                <a:gd name="T38" fmla="*/ 200 w 530"/>
                <a:gd name="T39" fmla="*/ 66 h 258"/>
                <a:gd name="T40" fmla="*/ 314 w 530"/>
                <a:gd name="T41" fmla="*/ 205 h 258"/>
                <a:gd name="T42" fmla="*/ 308 w 530"/>
                <a:gd name="T43" fmla="*/ 224 h 258"/>
                <a:gd name="T44" fmla="*/ 342 w 530"/>
                <a:gd name="T45" fmla="*/ 258 h 258"/>
                <a:gd name="T46" fmla="*/ 376 w 530"/>
                <a:gd name="T47" fmla="*/ 224 h 258"/>
                <a:gd name="T48" fmla="*/ 371 w 530"/>
                <a:gd name="T49" fmla="*/ 207 h 258"/>
                <a:gd name="T50" fmla="*/ 482 w 530"/>
                <a:gd name="T51" fmla="*/ 84 h 258"/>
                <a:gd name="T52" fmla="*/ 496 w 530"/>
                <a:gd name="T53" fmla="*/ 87 h 258"/>
                <a:gd name="T54" fmla="*/ 530 w 530"/>
                <a:gd name="T55" fmla="*/ 53 h 258"/>
                <a:gd name="T56" fmla="*/ 496 w 530"/>
                <a:gd name="T57" fmla="*/ 1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0" h="258">
                  <a:moveTo>
                    <a:pt x="496" y="19"/>
                  </a:moveTo>
                  <a:cubicBezTo>
                    <a:pt x="477" y="19"/>
                    <a:pt x="462" y="34"/>
                    <a:pt x="462" y="53"/>
                  </a:cubicBezTo>
                  <a:cubicBezTo>
                    <a:pt x="462" y="60"/>
                    <a:pt x="464" y="65"/>
                    <a:pt x="467" y="70"/>
                  </a:cubicBezTo>
                  <a:cubicBezTo>
                    <a:pt x="356" y="193"/>
                    <a:pt x="356" y="193"/>
                    <a:pt x="356" y="193"/>
                  </a:cubicBezTo>
                  <a:cubicBezTo>
                    <a:pt x="352" y="191"/>
                    <a:pt x="347" y="190"/>
                    <a:pt x="342" y="190"/>
                  </a:cubicBezTo>
                  <a:cubicBezTo>
                    <a:pt x="337" y="190"/>
                    <a:pt x="333" y="191"/>
                    <a:pt x="329" y="192"/>
                  </a:cubicBezTo>
                  <a:cubicBezTo>
                    <a:pt x="216" y="53"/>
                    <a:pt x="216" y="53"/>
                    <a:pt x="216" y="53"/>
                  </a:cubicBezTo>
                  <a:cubicBezTo>
                    <a:pt x="220" y="48"/>
                    <a:pt x="222" y="41"/>
                    <a:pt x="222" y="34"/>
                  </a:cubicBezTo>
                  <a:cubicBezTo>
                    <a:pt x="222" y="16"/>
                    <a:pt x="207" y="0"/>
                    <a:pt x="188" y="0"/>
                  </a:cubicBezTo>
                  <a:cubicBezTo>
                    <a:pt x="169" y="0"/>
                    <a:pt x="154" y="16"/>
                    <a:pt x="154" y="34"/>
                  </a:cubicBezTo>
                  <a:cubicBezTo>
                    <a:pt x="154" y="41"/>
                    <a:pt x="156" y="47"/>
                    <a:pt x="160" y="53"/>
                  </a:cubicBezTo>
                  <a:cubicBezTo>
                    <a:pt x="46" y="192"/>
                    <a:pt x="46" y="192"/>
                    <a:pt x="46" y="192"/>
                  </a:cubicBezTo>
                  <a:cubicBezTo>
                    <a:pt x="42" y="191"/>
                    <a:pt x="38" y="190"/>
                    <a:pt x="34" y="190"/>
                  </a:cubicBezTo>
                  <a:cubicBezTo>
                    <a:pt x="15" y="190"/>
                    <a:pt x="0" y="205"/>
                    <a:pt x="0" y="224"/>
                  </a:cubicBezTo>
                  <a:cubicBezTo>
                    <a:pt x="0" y="243"/>
                    <a:pt x="15" y="258"/>
                    <a:pt x="34" y="258"/>
                  </a:cubicBezTo>
                  <a:cubicBezTo>
                    <a:pt x="52" y="258"/>
                    <a:pt x="68" y="243"/>
                    <a:pt x="68" y="224"/>
                  </a:cubicBezTo>
                  <a:cubicBezTo>
                    <a:pt x="68" y="217"/>
                    <a:pt x="66" y="211"/>
                    <a:pt x="62" y="205"/>
                  </a:cubicBezTo>
                  <a:cubicBezTo>
                    <a:pt x="175" y="66"/>
                    <a:pt x="175" y="66"/>
                    <a:pt x="175" y="66"/>
                  </a:cubicBezTo>
                  <a:cubicBezTo>
                    <a:pt x="179" y="67"/>
                    <a:pt x="184" y="68"/>
                    <a:pt x="188" y="68"/>
                  </a:cubicBezTo>
                  <a:cubicBezTo>
                    <a:pt x="192" y="68"/>
                    <a:pt x="196" y="67"/>
                    <a:pt x="200" y="66"/>
                  </a:cubicBezTo>
                  <a:cubicBezTo>
                    <a:pt x="314" y="205"/>
                    <a:pt x="314" y="205"/>
                    <a:pt x="314" y="205"/>
                  </a:cubicBezTo>
                  <a:cubicBezTo>
                    <a:pt x="310" y="211"/>
                    <a:pt x="308" y="217"/>
                    <a:pt x="308" y="224"/>
                  </a:cubicBezTo>
                  <a:cubicBezTo>
                    <a:pt x="308" y="243"/>
                    <a:pt x="323" y="258"/>
                    <a:pt x="342" y="258"/>
                  </a:cubicBezTo>
                  <a:cubicBezTo>
                    <a:pt x="361" y="258"/>
                    <a:pt x="376" y="243"/>
                    <a:pt x="376" y="224"/>
                  </a:cubicBezTo>
                  <a:cubicBezTo>
                    <a:pt x="376" y="218"/>
                    <a:pt x="374" y="212"/>
                    <a:pt x="371" y="207"/>
                  </a:cubicBezTo>
                  <a:cubicBezTo>
                    <a:pt x="482" y="84"/>
                    <a:pt x="482" y="84"/>
                    <a:pt x="482" y="84"/>
                  </a:cubicBezTo>
                  <a:cubicBezTo>
                    <a:pt x="486" y="86"/>
                    <a:pt x="491" y="87"/>
                    <a:pt x="496" y="87"/>
                  </a:cubicBezTo>
                  <a:cubicBezTo>
                    <a:pt x="515" y="87"/>
                    <a:pt x="530" y="72"/>
                    <a:pt x="530" y="53"/>
                  </a:cubicBezTo>
                  <a:cubicBezTo>
                    <a:pt x="530" y="34"/>
                    <a:pt x="515" y="19"/>
                    <a:pt x="496" y="1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7" name="iṣ1ïḓe"/>
            <p:cNvSpPr>
              <a:spLocks noEditPoints="1"/>
            </p:cNvSpPr>
            <p:nvPr userDrawn="1"/>
          </p:nvSpPr>
          <p:spPr bwMode="auto">
            <a:xfrm>
              <a:off x="7427912" y="2537618"/>
              <a:ext cx="393700" cy="38100"/>
            </a:xfrm>
            <a:custGeom>
              <a:avLst/>
              <a:gdLst>
                <a:gd name="T0" fmla="*/ 0 w 248"/>
                <a:gd name="T1" fmla="*/ 24 h 24"/>
                <a:gd name="T2" fmla="*/ 26 w 248"/>
                <a:gd name="T3" fmla="*/ 24 h 24"/>
                <a:gd name="T4" fmla="*/ 0 w 248"/>
                <a:gd name="T5" fmla="*/ 24 h 24"/>
                <a:gd name="T6" fmla="*/ 248 w 248"/>
                <a:gd name="T7" fmla="*/ 0 h 24"/>
                <a:gd name="T8" fmla="*/ 210 w 248"/>
                <a:gd name="T9" fmla="*/ 0 h 24"/>
                <a:gd name="T10" fmla="*/ 248 w 248"/>
                <a:gd name="T11" fmla="*/ 0 h 24"/>
              </a:gdLst>
              <a:ahLst/>
              <a:cxnLst>
                <a:cxn ang="0">
                  <a:pos x="T0" y="T1"/>
                </a:cxn>
                <a:cxn ang="0">
                  <a:pos x="T2" y="T3"/>
                </a:cxn>
                <a:cxn ang="0">
                  <a:pos x="T4" y="T5"/>
                </a:cxn>
                <a:cxn ang="0">
                  <a:pos x="T6" y="T7"/>
                </a:cxn>
                <a:cxn ang="0">
                  <a:pos x="T8" y="T9"/>
                </a:cxn>
                <a:cxn ang="0">
                  <a:pos x="T10" y="T11"/>
                </a:cxn>
              </a:cxnLst>
              <a:rect l="0" t="0" r="r" b="b"/>
              <a:pathLst>
                <a:path w="248" h="24">
                  <a:moveTo>
                    <a:pt x="0" y="24"/>
                  </a:moveTo>
                  <a:lnTo>
                    <a:pt x="26" y="24"/>
                  </a:lnTo>
                  <a:lnTo>
                    <a:pt x="0" y="24"/>
                  </a:lnTo>
                  <a:close/>
                  <a:moveTo>
                    <a:pt x="248" y="0"/>
                  </a:moveTo>
                  <a:lnTo>
                    <a:pt x="210" y="0"/>
                  </a:lnTo>
                  <a:lnTo>
                    <a:pt x="24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îś1ïḓe"/>
            <p:cNvSpPr>
              <a:spLocks noEditPoints="1"/>
            </p:cNvSpPr>
            <p:nvPr userDrawn="1"/>
          </p:nvSpPr>
          <p:spPr bwMode="auto">
            <a:xfrm>
              <a:off x="7427912" y="2537618"/>
              <a:ext cx="393700" cy="38100"/>
            </a:xfrm>
            <a:custGeom>
              <a:avLst/>
              <a:gdLst>
                <a:gd name="T0" fmla="*/ 0 w 248"/>
                <a:gd name="T1" fmla="*/ 24 h 24"/>
                <a:gd name="T2" fmla="*/ 26 w 248"/>
                <a:gd name="T3" fmla="*/ 24 h 24"/>
                <a:gd name="T4" fmla="*/ 248 w 248"/>
                <a:gd name="T5" fmla="*/ 0 h 24"/>
                <a:gd name="T6" fmla="*/ 210 w 248"/>
                <a:gd name="T7" fmla="*/ 0 h 24"/>
              </a:gdLst>
              <a:ahLst/>
              <a:cxnLst>
                <a:cxn ang="0">
                  <a:pos x="T0" y="T1"/>
                </a:cxn>
                <a:cxn ang="0">
                  <a:pos x="T2" y="T3"/>
                </a:cxn>
                <a:cxn ang="0">
                  <a:pos x="T4" y="T5"/>
                </a:cxn>
                <a:cxn ang="0">
                  <a:pos x="T6" y="T7"/>
                </a:cxn>
              </a:cxnLst>
              <a:rect l="0" t="0" r="r" b="b"/>
              <a:pathLst>
                <a:path w="248" h="24">
                  <a:moveTo>
                    <a:pt x="0" y="24"/>
                  </a:moveTo>
                  <a:lnTo>
                    <a:pt x="26" y="24"/>
                  </a:lnTo>
                  <a:moveTo>
                    <a:pt x="248" y="0"/>
                  </a:moveTo>
                  <a:lnTo>
                    <a:pt x="2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îŝľiḋé"/>
            <p:cNvSpPr>
              <a:spLocks noEditPoints="1"/>
            </p:cNvSpPr>
            <p:nvPr userDrawn="1"/>
          </p:nvSpPr>
          <p:spPr bwMode="auto">
            <a:xfrm>
              <a:off x="7172325" y="2464593"/>
              <a:ext cx="620713" cy="61913"/>
            </a:xfrm>
            <a:custGeom>
              <a:avLst/>
              <a:gdLst>
                <a:gd name="T0" fmla="*/ 391 w 391"/>
                <a:gd name="T1" fmla="*/ 39 h 39"/>
                <a:gd name="T2" fmla="*/ 349 w 391"/>
                <a:gd name="T3" fmla="*/ 39 h 39"/>
                <a:gd name="T4" fmla="*/ 391 w 391"/>
                <a:gd name="T5" fmla="*/ 39 h 39"/>
                <a:gd name="T6" fmla="*/ 0 w 391"/>
                <a:gd name="T7" fmla="*/ 0 h 39"/>
                <a:gd name="T8" fmla="*/ 60 w 391"/>
                <a:gd name="T9" fmla="*/ 0 h 39"/>
                <a:gd name="T10" fmla="*/ 0 w 391"/>
                <a:gd name="T11" fmla="*/ 0 h 39"/>
              </a:gdLst>
              <a:ahLst/>
              <a:cxnLst>
                <a:cxn ang="0">
                  <a:pos x="T0" y="T1"/>
                </a:cxn>
                <a:cxn ang="0">
                  <a:pos x="T2" y="T3"/>
                </a:cxn>
                <a:cxn ang="0">
                  <a:pos x="T4" y="T5"/>
                </a:cxn>
                <a:cxn ang="0">
                  <a:pos x="T6" y="T7"/>
                </a:cxn>
                <a:cxn ang="0">
                  <a:pos x="T8" y="T9"/>
                </a:cxn>
                <a:cxn ang="0">
                  <a:pos x="T10" y="T11"/>
                </a:cxn>
              </a:cxnLst>
              <a:rect l="0" t="0" r="r" b="b"/>
              <a:pathLst>
                <a:path w="391" h="39">
                  <a:moveTo>
                    <a:pt x="391" y="39"/>
                  </a:moveTo>
                  <a:lnTo>
                    <a:pt x="349" y="39"/>
                  </a:lnTo>
                  <a:lnTo>
                    <a:pt x="391" y="39"/>
                  </a:lnTo>
                  <a:close/>
                  <a:moveTo>
                    <a:pt x="0" y="0"/>
                  </a:moveTo>
                  <a:lnTo>
                    <a:pt x="6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íŝḻiḍê"/>
            <p:cNvSpPr>
              <a:spLocks noEditPoints="1"/>
            </p:cNvSpPr>
            <p:nvPr userDrawn="1"/>
          </p:nvSpPr>
          <p:spPr bwMode="auto">
            <a:xfrm>
              <a:off x="7172325" y="2464593"/>
              <a:ext cx="620713" cy="61913"/>
            </a:xfrm>
            <a:custGeom>
              <a:avLst/>
              <a:gdLst>
                <a:gd name="T0" fmla="*/ 391 w 391"/>
                <a:gd name="T1" fmla="*/ 39 h 39"/>
                <a:gd name="T2" fmla="*/ 349 w 391"/>
                <a:gd name="T3" fmla="*/ 39 h 39"/>
                <a:gd name="T4" fmla="*/ 0 w 391"/>
                <a:gd name="T5" fmla="*/ 0 h 39"/>
                <a:gd name="T6" fmla="*/ 60 w 391"/>
                <a:gd name="T7" fmla="*/ 0 h 39"/>
              </a:gdLst>
              <a:ahLst/>
              <a:cxnLst>
                <a:cxn ang="0">
                  <a:pos x="T0" y="T1"/>
                </a:cxn>
                <a:cxn ang="0">
                  <a:pos x="T2" y="T3"/>
                </a:cxn>
                <a:cxn ang="0">
                  <a:pos x="T4" y="T5"/>
                </a:cxn>
                <a:cxn ang="0">
                  <a:pos x="T6" y="T7"/>
                </a:cxn>
              </a:cxnLst>
              <a:rect l="0" t="0" r="r" b="b"/>
              <a:pathLst>
                <a:path w="391" h="39">
                  <a:moveTo>
                    <a:pt x="391" y="39"/>
                  </a:moveTo>
                  <a:lnTo>
                    <a:pt x="349" y="39"/>
                  </a:lnTo>
                  <a:moveTo>
                    <a:pt x="0" y="0"/>
                  </a:moveTo>
                  <a:lnTo>
                    <a:pt x="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íṥľîde"/>
            <p:cNvSpPr/>
            <p:nvPr userDrawn="1"/>
          </p:nvSpPr>
          <p:spPr bwMode="auto">
            <a:xfrm>
              <a:off x="9966325" y="3710781"/>
              <a:ext cx="1530350" cy="1120775"/>
            </a:xfrm>
            <a:custGeom>
              <a:avLst/>
              <a:gdLst>
                <a:gd name="T0" fmla="*/ 943 w 964"/>
                <a:gd name="T1" fmla="*/ 706 h 706"/>
                <a:gd name="T2" fmla="*/ 21 w 964"/>
                <a:gd name="T3" fmla="*/ 706 h 706"/>
                <a:gd name="T4" fmla="*/ 0 w 964"/>
                <a:gd name="T5" fmla="*/ 685 h 706"/>
                <a:gd name="T6" fmla="*/ 0 w 964"/>
                <a:gd name="T7" fmla="*/ 20 h 706"/>
                <a:gd name="T8" fmla="*/ 21 w 964"/>
                <a:gd name="T9" fmla="*/ 0 h 706"/>
                <a:gd name="T10" fmla="*/ 943 w 964"/>
                <a:gd name="T11" fmla="*/ 0 h 706"/>
                <a:gd name="T12" fmla="*/ 964 w 964"/>
                <a:gd name="T13" fmla="*/ 20 h 706"/>
                <a:gd name="T14" fmla="*/ 964 w 964"/>
                <a:gd name="T15" fmla="*/ 685 h 706"/>
                <a:gd name="T16" fmla="*/ 943 w 964"/>
                <a:gd name="T17" fmla="*/ 706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4" h="706">
                  <a:moveTo>
                    <a:pt x="943" y="706"/>
                  </a:moveTo>
                  <a:cubicBezTo>
                    <a:pt x="21" y="706"/>
                    <a:pt x="21" y="706"/>
                    <a:pt x="21" y="706"/>
                  </a:cubicBezTo>
                  <a:cubicBezTo>
                    <a:pt x="9" y="706"/>
                    <a:pt x="0" y="696"/>
                    <a:pt x="0" y="685"/>
                  </a:cubicBezTo>
                  <a:cubicBezTo>
                    <a:pt x="0" y="20"/>
                    <a:pt x="0" y="20"/>
                    <a:pt x="0" y="20"/>
                  </a:cubicBezTo>
                  <a:cubicBezTo>
                    <a:pt x="0" y="9"/>
                    <a:pt x="9" y="0"/>
                    <a:pt x="21" y="0"/>
                  </a:cubicBezTo>
                  <a:cubicBezTo>
                    <a:pt x="943" y="0"/>
                    <a:pt x="943" y="0"/>
                    <a:pt x="943" y="0"/>
                  </a:cubicBezTo>
                  <a:cubicBezTo>
                    <a:pt x="955" y="0"/>
                    <a:pt x="964" y="9"/>
                    <a:pt x="964" y="20"/>
                  </a:cubicBezTo>
                  <a:cubicBezTo>
                    <a:pt x="964" y="685"/>
                    <a:pt x="964" y="685"/>
                    <a:pt x="964" y="685"/>
                  </a:cubicBezTo>
                  <a:cubicBezTo>
                    <a:pt x="964" y="696"/>
                    <a:pt x="955" y="706"/>
                    <a:pt x="943" y="706"/>
                  </a:cubicBezTo>
                  <a:close/>
                </a:path>
              </a:pathLst>
            </a:custGeom>
            <a:solidFill>
              <a:srgbClr val="B7DE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iṧļïḍê"/>
            <p:cNvSpPr/>
            <p:nvPr userDrawn="1"/>
          </p:nvSpPr>
          <p:spPr bwMode="auto">
            <a:xfrm>
              <a:off x="10088562" y="3710781"/>
              <a:ext cx="1403350" cy="1120775"/>
            </a:xfrm>
            <a:custGeom>
              <a:avLst/>
              <a:gdLst>
                <a:gd name="T0" fmla="*/ 863 w 884"/>
                <a:gd name="T1" fmla="*/ 706 h 706"/>
                <a:gd name="T2" fmla="*/ 21 w 884"/>
                <a:gd name="T3" fmla="*/ 706 h 706"/>
                <a:gd name="T4" fmla="*/ 0 w 884"/>
                <a:gd name="T5" fmla="*/ 685 h 706"/>
                <a:gd name="T6" fmla="*/ 0 w 884"/>
                <a:gd name="T7" fmla="*/ 20 h 706"/>
                <a:gd name="T8" fmla="*/ 21 w 884"/>
                <a:gd name="T9" fmla="*/ 0 h 706"/>
                <a:gd name="T10" fmla="*/ 863 w 884"/>
                <a:gd name="T11" fmla="*/ 0 h 706"/>
                <a:gd name="T12" fmla="*/ 884 w 884"/>
                <a:gd name="T13" fmla="*/ 20 h 706"/>
                <a:gd name="T14" fmla="*/ 884 w 884"/>
                <a:gd name="T15" fmla="*/ 685 h 706"/>
                <a:gd name="T16" fmla="*/ 863 w 884"/>
                <a:gd name="T17" fmla="*/ 706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4" h="706">
                  <a:moveTo>
                    <a:pt x="863" y="706"/>
                  </a:moveTo>
                  <a:cubicBezTo>
                    <a:pt x="21" y="706"/>
                    <a:pt x="21" y="706"/>
                    <a:pt x="21" y="706"/>
                  </a:cubicBezTo>
                  <a:cubicBezTo>
                    <a:pt x="10" y="706"/>
                    <a:pt x="0" y="696"/>
                    <a:pt x="0" y="685"/>
                  </a:cubicBezTo>
                  <a:cubicBezTo>
                    <a:pt x="0" y="20"/>
                    <a:pt x="0" y="20"/>
                    <a:pt x="0" y="20"/>
                  </a:cubicBezTo>
                  <a:cubicBezTo>
                    <a:pt x="0" y="9"/>
                    <a:pt x="10" y="0"/>
                    <a:pt x="21" y="0"/>
                  </a:cubicBezTo>
                  <a:cubicBezTo>
                    <a:pt x="863" y="0"/>
                    <a:pt x="863" y="0"/>
                    <a:pt x="863" y="0"/>
                  </a:cubicBezTo>
                  <a:cubicBezTo>
                    <a:pt x="874" y="0"/>
                    <a:pt x="884" y="9"/>
                    <a:pt x="884" y="20"/>
                  </a:cubicBezTo>
                  <a:cubicBezTo>
                    <a:pt x="884" y="685"/>
                    <a:pt x="884" y="685"/>
                    <a:pt x="884" y="685"/>
                  </a:cubicBezTo>
                  <a:cubicBezTo>
                    <a:pt x="884" y="696"/>
                    <a:pt x="874" y="706"/>
                    <a:pt x="863" y="706"/>
                  </a:cubicBezTo>
                  <a:close/>
                </a:path>
              </a:pathLst>
            </a:custGeom>
            <a:solidFill>
              <a:srgbClr val="F4F7F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iSlidê"/>
            <p:cNvSpPr/>
            <p:nvPr userDrawn="1"/>
          </p:nvSpPr>
          <p:spPr>
            <a:xfrm>
              <a:off x="10275887" y="3879701"/>
              <a:ext cx="222251" cy="827842"/>
            </a:xfrm>
            <a:prstGeom prst="rect">
              <a:avLst/>
            </a:prstGeom>
            <a:solidFill>
              <a:srgbClr val="7BA4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1" name="ïṧḷidé"/>
            <p:cNvSpPr/>
            <p:nvPr userDrawn="1"/>
          </p:nvSpPr>
          <p:spPr>
            <a:xfrm>
              <a:off x="10663235" y="4126706"/>
              <a:ext cx="222251" cy="578924"/>
            </a:xfrm>
            <a:prstGeom prst="rect">
              <a:avLst/>
            </a:prstGeom>
            <a:solidFill>
              <a:srgbClr val="7BA4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2" name="ís1íḍè"/>
            <p:cNvSpPr/>
            <p:nvPr userDrawn="1"/>
          </p:nvSpPr>
          <p:spPr>
            <a:xfrm>
              <a:off x="11025186" y="3877788"/>
              <a:ext cx="222251" cy="827842"/>
            </a:xfrm>
            <a:prstGeom prst="rect">
              <a:avLst/>
            </a:prstGeom>
            <a:solidFill>
              <a:srgbClr val="7BA4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70C8F95-E228-41DB-B485-5A1F61B25D19}" type="datetimeFigureOut">
              <a:rPr lang="zh-CN" altLang="en-US" smtClean="0"/>
              <a:t>2021/1/18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509F8F-8516-42D8-8E39-4A882E0B6018}"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70C8F95-E228-41DB-B485-5A1F61B25D19}" type="datetimeFigureOut">
              <a:rPr lang="zh-CN" altLang="en-US" smtClean="0"/>
              <a:t>2021/1/18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509F8F-8516-42D8-8E39-4A882E0B6018}"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570C8F95-E228-41DB-B485-5A1F61B25D19}" type="datetimeFigureOut">
              <a:rPr lang="zh-CN" altLang="en-US" smtClean="0"/>
              <a:t>2021/1/18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4509F8F-8516-42D8-8E39-4A882E0B6018}"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70C8F95-E228-41DB-B485-5A1F61B25D19}" type="datetimeFigureOut">
              <a:rPr lang="zh-CN" altLang="en-US" smtClean="0"/>
              <a:t>2021/1/18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4509F8F-8516-42D8-8E39-4A882E0B6018}"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70C8F95-E228-41DB-B485-5A1F61B25D19}" type="datetimeFigureOut">
              <a:rPr lang="zh-CN" altLang="en-US" smtClean="0"/>
              <a:t>2021/1/18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4509F8F-8516-42D8-8E39-4A882E0B6018}"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70C8F95-E228-41DB-B485-5A1F61B25D19}" type="datetimeFigureOut">
              <a:rPr lang="zh-CN" altLang="en-US" smtClean="0"/>
              <a:t>2021/1/18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4509F8F-8516-42D8-8E39-4A882E0B6018}"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70C8F95-E228-41DB-B485-5A1F61B25D19}" type="datetimeFigureOut">
              <a:rPr lang="zh-CN" altLang="en-US" smtClean="0"/>
              <a:t>2021/1/18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4509F8F-8516-42D8-8E39-4A882E0B6018}"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70C8F95-E228-41DB-B485-5A1F61B25D19}" type="datetimeFigureOut">
              <a:rPr lang="zh-CN" altLang="en-US" smtClean="0"/>
              <a:t>2021/1/18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4509F8F-8516-42D8-8E39-4A882E0B6018}"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C8F95-E228-41DB-B485-5A1F61B25D19}" type="datetimeFigureOut">
              <a:rPr lang="zh-CN" altLang="en-US" smtClean="0"/>
              <a:t>2021/1/18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509F8F-8516-42D8-8E39-4A882E0B601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wdUp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0" y="2509520"/>
            <a:ext cx="12192000" cy="1838960"/>
          </a:xfrm>
          <a:solidFill>
            <a:srgbClr val="1A78C3"/>
          </a:solidFill>
        </p:spPr>
        <p:txBody>
          <a:bodyPr>
            <a:normAutofit/>
          </a:bodyPr>
          <a:lstStyle/>
          <a:p>
            <a:r>
              <a:rPr lang="zh-CN" altLang="en-US" sz="5400" dirty="0">
                <a:solidFill>
                  <a:schemeClr val="bg1"/>
                </a:solidFill>
                <a:latin typeface="Arial" panose="020B0604020202020204" pitchFamily="34" charset="0"/>
                <a:ea typeface="微软雅黑" panose="020B0503020204020204" pitchFamily="34" charset="-122"/>
                <a:sym typeface="Arial" panose="020B0604020202020204" pitchFamily="34" charset="0"/>
              </a:rPr>
              <a:t>第二学位制度：</a:t>
            </a:r>
            <a:br>
              <a:rPr lang="zh-CN" altLang="en-US" sz="5400" dirty="0">
                <a:solidFill>
                  <a:schemeClr val="bg1"/>
                </a:solidFill>
                <a:latin typeface="Arial" panose="020B0604020202020204" pitchFamily="34" charset="0"/>
                <a:ea typeface="微软雅黑" panose="020B0503020204020204" pitchFamily="34" charset="-122"/>
                <a:sym typeface="Arial" panose="020B0604020202020204" pitchFamily="34" charset="0"/>
              </a:rPr>
            </a:br>
            <a:r>
              <a:rPr lang="zh-CN" altLang="en-US" sz="5400" dirty="0">
                <a:solidFill>
                  <a:schemeClr val="bg1"/>
                </a:solidFill>
                <a:latin typeface="Arial" panose="020B0604020202020204" pitchFamily="34" charset="0"/>
                <a:ea typeface="微软雅黑" panose="020B0503020204020204" pitchFamily="34" charset="-122"/>
                <a:sym typeface="Arial" panose="020B0604020202020204" pitchFamily="34" charset="0"/>
              </a:rPr>
              <a:t>是“鸡肋”抑或是“机遇”？</a:t>
            </a: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24913" y="176378"/>
            <a:ext cx="1897854" cy="555905"/>
          </a:xfrm>
          <a:prstGeom prst="rect">
            <a:avLst/>
          </a:prstGeom>
        </p:spPr>
      </p:pic>
      <p:sp>
        <p:nvSpPr>
          <p:cNvPr id="75" name="标题占位符 1"/>
          <p:cNvSpPr txBox="1"/>
          <p:nvPr/>
        </p:nvSpPr>
        <p:spPr>
          <a:xfrm>
            <a:off x="4722495" y="4529136"/>
            <a:ext cx="5435600" cy="817564"/>
          </a:xfrm>
          <a:prstGeom prst="rect">
            <a:avLst/>
          </a:prstGeom>
          <a:ln>
            <a:noFill/>
          </a:ln>
        </p:spPr>
        <p:txBody>
          <a:bodyPr vert="horz" lIns="0" tIns="45720" rIns="91440" bIns="4572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00000"/>
              </a:lnSpc>
              <a:spcBef>
                <a:spcPts val="0"/>
              </a:spcBef>
            </a:pPr>
            <a:r>
              <a:rPr lang="zh-CN" altLang="zh-CN" sz="2800" b="1" dirty="0">
                <a:solidFill>
                  <a:sysClr val="windowText" lastClr="000000"/>
                </a:solidFill>
                <a:latin typeface="Arial" panose="020B0604020202020204" pitchFamily="34" charset="0"/>
                <a:ea typeface="微软雅黑" panose="020B0503020204020204" pitchFamily="34" charset="-122"/>
                <a:cs typeface="+mn-cs"/>
                <a:sym typeface="Arial" panose="020B0604020202020204" pitchFamily="34" charset="0"/>
              </a:rPr>
              <a:t>谢琰  李亚萍  向鑫  吴华</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wdUpDiag">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8597" y="168452"/>
            <a:ext cx="1897854" cy="555905"/>
          </a:xfrm>
          <a:prstGeom prst="rect">
            <a:avLst/>
          </a:prstGeom>
        </p:spPr>
      </p:pic>
      <p:sp>
        <p:nvSpPr>
          <p:cNvPr id="10" name="椭圆 9"/>
          <p:cNvSpPr/>
          <p:nvPr/>
        </p:nvSpPr>
        <p:spPr>
          <a:xfrm>
            <a:off x="675640" y="318591"/>
            <a:ext cx="416560" cy="4057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ea typeface="微软雅黑" panose="020B0503020204020204" pitchFamily="34" charset="-122"/>
                <a:sym typeface="Arial" panose="020B0604020202020204" pitchFamily="34" charset="0"/>
              </a:rPr>
              <a:t>3</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0"/>
          <p:cNvSpPr txBox="1"/>
          <p:nvPr/>
        </p:nvSpPr>
        <p:spPr>
          <a:xfrm>
            <a:off x="1135669" y="229086"/>
            <a:ext cx="2863166" cy="584775"/>
          </a:xfrm>
          <a:prstGeom prst="rect">
            <a:avLst/>
          </a:prstGeom>
          <a:noFill/>
        </p:spPr>
        <p:txBody>
          <a:bodyPr wrap="square" rtlCol="0">
            <a:spAutoFit/>
          </a:bodyPr>
          <a:lstStyle/>
          <a:p>
            <a:r>
              <a:rPr lang="zh-CN" altLang="en-US" sz="3200" b="1" dirty="0">
                <a:latin typeface="Arial" panose="020B0604020202020204" pitchFamily="34" charset="0"/>
                <a:ea typeface="微软雅黑" panose="020B0503020204020204" pitchFamily="34" charset="-122"/>
                <a:sym typeface="Arial" panose="020B0604020202020204" pitchFamily="34" charset="0"/>
              </a:rPr>
              <a:t>解决方案参考</a:t>
            </a:r>
          </a:p>
        </p:txBody>
      </p:sp>
      <p:cxnSp>
        <p:nvCxnSpPr>
          <p:cNvPr id="12" name="直接连接符 11"/>
          <p:cNvCxnSpPr/>
          <p:nvPr/>
        </p:nvCxnSpPr>
        <p:spPr>
          <a:xfrm>
            <a:off x="660400" y="760413"/>
            <a:ext cx="10858500" cy="0"/>
          </a:xfrm>
          <a:prstGeom prst="line">
            <a:avLst/>
          </a:prstGeom>
          <a:noFill/>
          <a:ln w="22225" cap="flat" cmpd="sng" algn="ctr">
            <a:solidFill>
              <a:srgbClr val="1C6299"/>
            </a:solidFill>
            <a:prstDash val="solid"/>
            <a:miter lim="800000"/>
          </a:ln>
          <a:effectLst/>
        </p:spPr>
      </p:cxnSp>
      <p:grpSp>
        <p:nvGrpSpPr>
          <p:cNvPr id="13" name="#465127"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660399" y="1316722"/>
            <a:ext cx="10858500" cy="3706395"/>
            <a:chOff x="660399" y="1575802"/>
            <a:chExt cx="10858500" cy="3706395"/>
          </a:xfrm>
        </p:grpSpPr>
        <p:grpSp>
          <p:nvGrpSpPr>
            <p:cNvPr id="14" name="îšlídè"/>
            <p:cNvGrpSpPr/>
            <p:nvPr/>
          </p:nvGrpSpPr>
          <p:grpSpPr>
            <a:xfrm>
              <a:off x="660399" y="1575802"/>
              <a:ext cx="5226070" cy="3706395"/>
              <a:chOff x="1041459" y="1524000"/>
              <a:chExt cx="2717741" cy="3706395"/>
            </a:xfrm>
          </p:grpSpPr>
          <p:sp>
            <p:nvSpPr>
              <p:cNvPr id="19" name="ïŝļiḓé"/>
              <p:cNvSpPr/>
              <p:nvPr/>
            </p:nvSpPr>
            <p:spPr>
              <a:xfrm>
                <a:off x="1041459" y="1524000"/>
                <a:ext cx="2717741" cy="3706395"/>
              </a:xfrm>
              <a:prstGeom prst="rect">
                <a:avLst/>
              </a:prstGeom>
              <a:solidFill>
                <a:schemeClr val="bg1"/>
              </a:solidFill>
              <a:ln w="12700" cap="rnd">
                <a:noFill/>
                <a:prstDash val="solid"/>
                <a:round/>
              </a:ln>
              <a:effectLst>
                <a:outerShdw blurRad="254000" dist="127000" algn="ctr" rotWithShape="0">
                  <a:schemeClr val="tx1">
                    <a:lumMod val="85000"/>
                    <a:lumOff val="1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14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íŝlïḋe"/>
              <p:cNvSpPr txBox="1"/>
              <p:nvPr/>
            </p:nvSpPr>
            <p:spPr>
              <a:xfrm>
                <a:off x="1288616" y="4458834"/>
                <a:ext cx="2223426" cy="403316"/>
              </a:xfrm>
              <a:prstGeom prst="rect">
                <a:avLst/>
              </a:prstGeom>
              <a:noFill/>
            </p:spPr>
            <p:txBody>
              <a:bodyPr wrap="none" rtlCol="0">
                <a:spAutoFit/>
              </a:bodyPr>
              <a:lstStyle/>
              <a:p>
                <a:pPr algn="ctr">
                  <a:lnSpc>
                    <a:spcPct val="120000"/>
                  </a:lnSpc>
                </a:pPr>
                <a:r>
                  <a:rPr lang="en-US" altLang="zh-CN" dirty="0">
                    <a:solidFill>
                      <a:schemeClr val="accent1"/>
                    </a:solidFill>
                    <a:latin typeface="Arial" panose="020B0604020202020204" pitchFamily="34" charset="0"/>
                    <a:ea typeface="微软雅黑" panose="020B0503020204020204" pitchFamily="34" charset="-122"/>
                    <a:sym typeface="Arial" panose="020B0604020202020204" pitchFamily="34" charset="0"/>
                  </a:rPr>
                  <a:t>2010-2016</a:t>
                </a:r>
                <a:r>
                  <a:rPr lang="zh-CN" altLang="en-US" dirty="0">
                    <a:solidFill>
                      <a:schemeClr val="accent1"/>
                    </a:solidFill>
                    <a:latin typeface="Arial" panose="020B0604020202020204" pitchFamily="34" charset="0"/>
                    <a:ea typeface="微软雅黑" panose="020B0503020204020204" pitchFamily="34" charset="-122"/>
                    <a:sym typeface="Arial" panose="020B0604020202020204" pitchFamily="34" charset="0"/>
                  </a:rPr>
                  <a:t>年研究生招生应届生人数增幅</a:t>
                </a:r>
                <a:endParaRPr lang="en-US" altLang="zh-CN"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îsļíḋe"/>
              <p:cNvSpPr/>
              <p:nvPr/>
            </p:nvSpPr>
            <p:spPr>
              <a:xfrm>
                <a:off x="1252781" y="1750777"/>
                <a:ext cx="2295097" cy="2481280"/>
              </a:xfrm>
              <a:prstGeom prst="rect">
                <a:avLst/>
              </a:prstGeom>
              <a:blipFill>
                <a:blip r:embed="rId4"/>
                <a:stretch>
                  <a:fillRect/>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íṩlîďé"/>
            <p:cNvGrpSpPr/>
            <p:nvPr/>
          </p:nvGrpSpPr>
          <p:grpSpPr>
            <a:xfrm>
              <a:off x="6292829" y="1575802"/>
              <a:ext cx="5226070" cy="3706395"/>
              <a:chOff x="1041459" y="1524000"/>
              <a:chExt cx="2717741" cy="3706395"/>
            </a:xfrm>
          </p:grpSpPr>
          <p:sp>
            <p:nvSpPr>
              <p:cNvPr id="16" name="ïŝļíḑè"/>
              <p:cNvSpPr/>
              <p:nvPr/>
            </p:nvSpPr>
            <p:spPr>
              <a:xfrm>
                <a:off x="1041459" y="1524000"/>
                <a:ext cx="2717741" cy="3706395"/>
              </a:xfrm>
              <a:prstGeom prst="rect">
                <a:avLst/>
              </a:prstGeom>
              <a:solidFill>
                <a:schemeClr val="bg1"/>
              </a:solidFill>
              <a:ln w="12700" cap="rnd">
                <a:noFill/>
                <a:prstDash val="solid"/>
                <a:round/>
              </a:ln>
              <a:effectLst>
                <a:outerShdw blurRad="254000" dist="127000" algn="ctr" rotWithShape="0">
                  <a:schemeClr val="tx1">
                    <a:lumMod val="85000"/>
                    <a:lumOff val="1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1400" b="1">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íş1îdê"/>
              <p:cNvSpPr txBox="1"/>
              <p:nvPr/>
            </p:nvSpPr>
            <p:spPr>
              <a:xfrm>
                <a:off x="1288616" y="4458834"/>
                <a:ext cx="2223426" cy="403316"/>
              </a:xfrm>
              <a:prstGeom prst="rect">
                <a:avLst/>
              </a:prstGeom>
              <a:noFill/>
            </p:spPr>
            <p:txBody>
              <a:bodyPr wrap="none" rtlCol="0">
                <a:spAutoFit/>
              </a:bodyPr>
              <a:lstStyle/>
              <a:p>
                <a:pPr algn="ctr">
                  <a:lnSpc>
                    <a:spcPct val="120000"/>
                  </a:lnSpc>
                </a:pPr>
                <a:r>
                  <a:rPr lang="en-US" altLang="zh-CN" dirty="0">
                    <a:solidFill>
                      <a:schemeClr val="accent1"/>
                    </a:solidFill>
                    <a:latin typeface="Arial" panose="020B0604020202020204" pitchFamily="34" charset="0"/>
                    <a:ea typeface="微软雅黑" panose="020B0503020204020204" pitchFamily="34" charset="-122"/>
                    <a:sym typeface="Arial" panose="020B0604020202020204" pitchFamily="34" charset="0"/>
                  </a:rPr>
                  <a:t>2010-2016</a:t>
                </a:r>
                <a:r>
                  <a:rPr lang="zh-CN" altLang="en-US" dirty="0">
                    <a:solidFill>
                      <a:schemeClr val="accent1"/>
                    </a:solidFill>
                    <a:latin typeface="Arial" panose="020B0604020202020204" pitchFamily="34" charset="0"/>
                    <a:ea typeface="微软雅黑" panose="020B0503020204020204" pitchFamily="34" charset="-122"/>
                    <a:sym typeface="Arial" panose="020B0604020202020204" pitchFamily="34" charset="0"/>
                  </a:rPr>
                  <a:t>年研究生招生往届生人数增幅</a:t>
                </a:r>
                <a:endParaRPr lang="en-US" altLang="zh-CN"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ïṧḷíďe"/>
              <p:cNvSpPr/>
              <p:nvPr/>
            </p:nvSpPr>
            <p:spPr>
              <a:xfrm>
                <a:off x="1252781" y="1750777"/>
                <a:ext cx="2295097" cy="2481280"/>
              </a:xfrm>
              <a:prstGeom prst="rect">
                <a:avLst/>
              </a:prstGeom>
              <a:blipFill>
                <a:blip r:embed="rId5"/>
                <a:stretch>
                  <a:fillRect/>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22" name="文本框 21"/>
          <p:cNvSpPr txBox="1"/>
          <p:nvPr/>
        </p:nvSpPr>
        <p:spPr>
          <a:xfrm>
            <a:off x="1066779" y="5466477"/>
            <a:ext cx="10515600" cy="491490"/>
          </a:xfrm>
          <a:prstGeom prst="rect">
            <a:avLst/>
          </a:prstGeom>
          <a:noFill/>
        </p:spPr>
        <p:txBody>
          <a:bodyPr wrap="square">
            <a:spAutoFit/>
          </a:bodyPr>
          <a:lstStyle/>
          <a:p>
            <a:r>
              <a:rPr lang="zh-CN" altLang="en-US" sz="2600" dirty="0">
                <a:latin typeface="Arial" panose="020B0604020202020204" pitchFamily="34" charset="0"/>
                <a:ea typeface="微软雅黑" panose="020B0503020204020204" pitchFamily="34" charset="-122"/>
                <a:sym typeface="Arial" panose="020B0604020202020204" pitchFamily="34" charset="0"/>
              </a:rPr>
              <a:t>考研竞争压力过大、</a:t>
            </a:r>
            <a:r>
              <a:rPr lang="en-US" altLang="zh-CN" sz="2600" dirty="0">
                <a:latin typeface="Arial" panose="020B0604020202020204" pitchFamily="34" charset="0"/>
                <a:ea typeface="微软雅黑" panose="020B0503020204020204" pitchFamily="34" charset="-122"/>
                <a:sym typeface="Arial" panose="020B0604020202020204" pitchFamily="34" charset="0"/>
              </a:rPr>
              <a:t>“</a:t>
            </a:r>
            <a:r>
              <a:rPr lang="zh-CN" altLang="en-US" sz="2600" dirty="0">
                <a:latin typeface="Arial" panose="020B0604020202020204" pitchFamily="34" charset="0"/>
                <a:ea typeface="微软雅黑" panose="020B0503020204020204" pitchFamily="34" charset="-122"/>
                <a:sym typeface="Arial" panose="020B0604020202020204" pitchFamily="34" charset="0"/>
              </a:rPr>
              <a:t>考研二战</a:t>
            </a:r>
            <a:r>
              <a:rPr lang="en-US" altLang="zh-CN" sz="2600" dirty="0">
                <a:latin typeface="Arial" panose="020B0604020202020204" pitchFamily="34" charset="0"/>
                <a:ea typeface="微软雅黑" panose="020B0503020204020204" pitchFamily="34" charset="-122"/>
                <a:sym typeface="Arial" panose="020B0604020202020204" pitchFamily="34" charset="0"/>
              </a:rPr>
              <a:t>”</a:t>
            </a:r>
            <a:r>
              <a:rPr lang="zh-CN" altLang="en-US" sz="2600" dirty="0">
                <a:latin typeface="Arial" panose="020B0604020202020204" pitchFamily="34" charset="0"/>
                <a:ea typeface="微软雅黑" panose="020B0503020204020204" pitchFamily="34" charset="-122"/>
                <a:sym typeface="Arial" panose="020B0604020202020204" pitchFamily="34" charset="0"/>
              </a:rPr>
              <a:t>、</a:t>
            </a:r>
            <a:r>
              <a:rPr lang="en-US" altLang="zh-CN" sz="2600" dirty="0">
                <a:latin typeface="Arial" panose="020B0604020202020204" pitchFamily="34" charset="0"/>
                <a:ea typeface="微软雅黑" panose="020B0503020204020204" pitchFamily="34" charset="-122"/>
                <a:sym typeface="Arial" panose="020B0604020202020204" pitchFamily="34" charset="0"/>
              </a:rPr>
              <a:t>“</a:t>
            </a:r>
            <a:r>
              <a:rPr lang="zh-CN" altLang="en-US" sz="2600" dirty="0">
                <a:latin typeface="Arial" panose="020B0604020202020204" pitchFamily="34" charset="0"/>
                <a:ea typeface="微软雅黑" panose="020B0503020204020204" pitchFamily="34" charset="-122"/>
                <a:sym typeface="Arial" panose="020B0604020202020204" pitchFamily="34" charset="0"/>
              </a:rPr>
              <a:t>考不上</a:t>
            </a:r>
            <a:r>
              <a:rPr lang="en-US" altLang="zh-CN" sz="2600" dirty="0">
                <a:latin typeface="Arial" panose="020B0604020202020204" pitchFamily="34" charset="0"/>
                <a:ea typeface="微软雅黑" panose="020B0503020204020204" pitchFamily="34" charset="-122"/>
                <a:sym typeface="Arial" panose="020B0604020202020204" pitchFamily="34" charset="0"/>
              </a:rPr>
              <a:t>”</a:t>
            </a:r>
            <a:r>
              <a:rPr lang="zh-CN" altLang="en-US" sz="2600" dirty="0">
                <a:latin typeface="Arial" panose="020B0604020202020204" pitchFamily="34" charset="0"/>
                <a:ea typeface="微软雅黑" panose="020B0503020204020204" pitchFamily="34" charset="-122"/>
                <a:sym typeface="Arial" panose="020B0604020202020204" pitchFamily="34" charset="0"/>
              </a:rPr>
              <a:t>等僧多粥少的现实困难。</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wdUpDiag">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28597" y="168452"/>
            <a:ext cx="1897854" cy="555905"/>
          </a:xfrm>
          <a:prstGeom prst="rect">
            <a:avLst/>
          </a:prstGeom>
        </p:spPr>
      </p:pic>
      <p:sp>
        <p:nvSpPr>
          <p:cNvPr id="8" name="椭圆 7"/>
          <p:cNvSpPr/>
          <p:nvPr/>
        </p:nvSpPr>
        <p:spPr>
          <a:xfrm>
            <a:off x="640080" y="284520"/>
            <a:ext cx="416560" cy="4057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ea typeface="微软雅黑" panose="020B0503020204020204" pitchFamily="34" charset="-122"/>
                <a:sym typeface="Arial" panose="020B0604020202020204" pitchFamily="34" charset="0"/>
              </a:rPr>
              <a:t>3</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文本框 9"/>
          <p:cNvSpPr txBox="1"/>
          <p:nvPr/>
        </p:nvSpPr>
        <p:spPr>
          <a:xfrm>
            <a:off x="1134211" y="195015"/>
            <a:ext cx="3120181" cy="584775"/>
          </a:xfrm>
          <a:prstGeom prst="rect">
            <a:avLst/>
          </a:prstGeom>
          <a:noFill/>
        </p:spPr>
        <p:txBody>
          <a:bodyPr wrap="square" rtlCol="0">
            <a:spAutoFit/>
          </a:bodyPr>
          <a:lstStyle/>
          <a:p>
            <a:r>
              <a:rPr lang="zh-CN" altLang="en-US" sz="3200" b="1" dirty="0">
                <a:latin typeface="Arial" panose="020B0604020202020204" pitchFamily="34" charset="0"/>
                <a:ea typeface="微软雅黑" panose="020B0503020204020204" pitchFamily="34" charset="-122"/>
                <a:sym typeface="Arial" panose="020B0604020202020204" pitchFamily="34" charset="0"/>
              </a:rPr>
              <a:t>解决方案参考</a:t>
            </a:r>
          </a:p>
        </p:txBody>
      </p:sp>
      <p:cxnSp>
        <p:nvCxnSpPr>
          <p:cNvPr id="9" name="直接连接符 8"/>
          <p:cNvCxnSpPr/>
          <p:nvPr/>
        </p:nvCxnSpPr>
        <p:spPr>
          <a:xfrm>
            <a:off x="660400" y="760413"/>
            <a:ext cx="10858500" cy="0"/>
          </a:xfrm>
          <a:prstGeom prst="line">
            <a:avLst/>
          </a:prstGeom>
          <a:noFill/>
          <a:ln w="22225" cap="flat" cmpd="sng" algn="ctr">
            <a:solidFill>
              <a:srgbClr val="1C6299"/>
            </a:solidFill>
            <a:prstDash val="solid"/>
            <a:miter lim="800000"/>
          </a:ln>
          <a:effectLst/>
        </p:spPr>
      </p:cxnSp>
      <p:sp>
        <p:nvSpPr>
          <p:cNvPr id="11" name="îšļïḋe"/>
          <p:cNvSpPr/>
          <p:nvPr/>
        </p:nvSpPr>
        <p:spPr>
          <a:xfrm rot="5400000" flipH="1" flipV="1">
            <a:off x="9729194" y="3826175"/>
            <a:ext cx="1800000" cy="1800000"/>
          </a:xfrm>
          <a:prstGeom prst="roundRect">
            <a:avLst>
              <a:gd name="adj" fmla="val 9200"/>
            </a:avLst>
          </a:prstGeom>
          <a:ln w="76200" cap="rnd">
            <a:gradFill flip="none" rotWithShape="1">
              <a:gsLst>
                <a:gs pos="100000">
                  <a:schemeClr val="accent1">
                    <a:lumMod val="60000"/>
                    <a:lumOff val="40000"/>
                    <a:alpha val="0"/>
                  </a:schemeClr>
                </a:gs>
                <a:gs pos="0">
                  <a:schemeClr val="accent1"/>
                </a:gs>
              </a:gsLst>
              <a:lin ang="13500000" scaled="1"/>
              <a:tileRect/>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2" name="组合 11"/>
          <p:cNvGrpSpPr/>
          <p:nvPr/>
        </p:nvGrpSpPr>
        <p:grpSpPr>
          <a:xfrm>
            <a:off x="894302" y="1274240"/>
            <a:ext cx="2082250" cy="2288517"/>
            <a:chOff x="1287842" y="1494160"/>
            <a:chExt cx="2082250" cy="2288517"/>
          </a:xfrm>
        </p:grpSpPr>
        <p:sp>
          <p:nvSpPr>
            <p:cNvPr id="13" name="iś1iďê"/>
            <p:cNvSpPr/>
            <p:nvPr/>
          </p:nvSpPr>
          <p:spPr>
            <a:xfrm rot="5400000">
              <a:off x="1287842" y="1982677"/>
              <a:ext cx="1800000" cy="1800000"/>
            </a:xfrm>
            <a:prstGeom prst="roundRect">
              <a:avLst>
                <a:gd name="adj" fmla="val 9200"/>
              </a:avLst>
            </a:prstGeom>
            <a:ln w="76200" cap="rnd">
              <a:gradFill flip="none" rotWithShape="1">
                <a:gsLst>
                  <a:gs pos="100000">
                    <a:schemeClr val="accent3">
                      <a:lumMod val="60000"/>
                      <a:lumOff val="40000"/>
                      <a:alpha val="0"/>
                    </a:schemeClr>
                  </a:gs>
                  <a:gs pos="0">
                    <a:schemeClr val="accent3"/>
                  </a:gs>
                </a:gsLst>
                <a:lin ang="13500000" scaled="1"/>
                <a:tileRect/>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4" name="îṣḷidé"/>
            <p:cNvSpPr/>
            <p:nvPr/>
          </p:nvSpPr>
          <p:spPr>
            <a:xfrm>
              <a:off x="1570092" y="1494160"/>
              <a:ext cx="1800000" cy="2011391"/>
            </a:xfrm>
            <a:prstGeom prst="roundRect">
              <a:avLst>
                <a:gd name="adj" fmla="val 4700"/>
              </a:avLst>
            </a:prstGeom>
            <a:blipFill>
              <a:blip r:embed="rId3"/>
              <a:stretch>
                <a:fillRect/>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5" name="íSlíďè"/>
          <p:cNvSpPr/>
          <p:nvPr/>
        </p:nvSpPr>
        <p:spPr>
          <a:xfrm>
            <a:off x="9446944" y="4100333"/>
            <a:ext cx="1800000" cy="2149997"/>
          </a:xfrm>
          <a:prstGeom prst="roundRect">
            <a:avLst>
              <a:gd name="adj" fmla="val 4700"/>
            </a:avLst>
          </a:prstGeom>
          <a:blipFill>
            <a:blip r:embed="rId4"/>
            <a:stretch>
              <a:fillRect/>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6" name="ïśļíde"/>
          <p:cNvSpPr txBox="1"/>
          <p:nvPr/>
        </p:nvSpPr>
        <p:spPr>
          <a:xfrm>
            <a:off x="3231796" y="1164655"/>
            <a:ext cx="1066945" cy="400110"/>
          </a:xfrm>
          <a:prstGeom prst="rect">
            <a:avLst/>
          </a:prstGeom>
          <a:noFill/>
        </p:spPr>
        <p:txBody>
          <a:bodyPr wrap="square" rtlCol="0">
            <a:spAutoFit/>
          </a:bodyPr>
          <a:lstStyle/>
          <a:p>
            <a:r>
              <a:rPr lang="zh-CN" altLang="en-US" sz="20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屠呦呦</a:t>
            </a:r>
            <a:endParaRPr lang="en-US" altLang="zh-CN" sz="20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iŝ1íde"/>
          <p:cNvSpPr txBox="1"/>
          <p:nvPr/>
        </p:nvSpPr>
        <p:spPr>
          <a:xfrm>
            <a:off x="3231796" y="1564765"/>
            <a:ext cx="8597531" cy="2011045"/>
          </a:xfrm>
          <a:prstGeom prst="rect">
            <a:avLst/>
          </a:prstGeom>
          <a:noFill/>
        </p:spPr>
        <p:txBody>
          <a:bodyPr wrap="square" rtlCol="0">
            <a:spAutoFit/>
          </a:bodyPr>
          <a:lstStyle/>
          <a:p>
            <a:pPr>
              <a:lnSpc>
                <a:spcPct val="130000"/>
              </a:lnSpc>
            </a:pPr>
            <a:r>
              <a:rPr lang="zh-CN" altLang="en-US" sz="1600" dirty="0">
                <a:latin typeface="Arial" panose="020B0604020202020204" pitchFamily="34" charset="0"/>
                <a:ea typeface="微软雅黑" panose="020B0503020204020204" pitchFamily="34" charset="-122"/>
                <a:sym typeface="Arial" panose="020B0604020202020204" pitchFamily="34" charset="0"/>
              </a:rPr>
              <a:t>进入北京大学医学院药学系学习，</a:t>
            </a:r>
            <a:r>
              <a:rPr lang="en-US" altLang="zh-CN" sz="1600" dirty="0">
                <a:latin typeface="Arial" panose="020B0604020202020204" pitchFamily="34" charset="0"/>
                <a:ea typeface="微软雅黑" panose="020B0503020204020204" pitchFamily="34" charset="-122"/>
                <a:sym typeface="Arial" panose="020B0604020202020204" pitchFamily="34" charset="0"/>
              </a:rPr>
              <a:t>1955</a:t>
            </a:r>
            <a:r>
              <a:rPr lang="zh-CN" altLang="en-US" sz="1600" dirty="0">
                <a:latin typeface="Arial" panose="020B0604020202020204" pitchFamily="34" charset="0"/>
                <a:ea typeface="微软雅黑" panose="020B0503020204020204" pitchFamily="34" charset="-122"/>
                <a:sym typeface="Arial" panose="020B0604020202020204" pitchFamily="34" charset="0"/>
              </a:rPr>
              <a:t>年毕业。在工作几年之后，屠呦呦参加了北京西苑医院举办的</a:t>
            </a:r>
            <a:r>
              <a:rPr lang="en-US" altLang="zh-CN" sz="1600" dirty="0">
                <a:latin typeface="Arial" panose="020B0604020202020204" pitchFamily="34" charset="0"/>
                <a:ea typeface="微软雅黑" panose="020B0503020204020204" pitchFamily="34" charset="-122"/>
                <a:sym typeface="Arial" panose="020B0604020202020204" pitchFamily="34" charset="0"/>
              </a:rPr>
              <a:t>“</a:t>
            </a:r>
            <a:r>
              <a:rPr lang="zh-CN" altLang="en-US" sz="1600" dirty="0">
                <a:latin typeface="Arial" panose="020B0604020202020204" pitchFamily="34" charset="0"/>
                <a:ea typeface="微软雅黑" panose="020B0503020204020204" pitchFamily="34" charset="-122"/>
                <a:sym typeface="Arial" panose="020B0604020202020204" pitchFamily="34" charset="0"/>
              </a:rPr>
              <a:t>全国西医离职学习中医研究班（西学中班）</a:t>
            </a:r>
            <a:r>
              <a:rPr lang="en-US" altLang="zh-CN" sz="1600" dirty="0">
                <a:latin typeface="Arial" panose="020B0604020202020204" pitchFamily="34" charset="0"/>
                <a:ea typeface="微软雅黑" panose="020B0503020204020204" pitchFamily="34" charset="-122"/>
                <a:sym typeface="Arial" panose="020B0604020202020204" pitchFamily="34" charset="0"/>
              </a:rPr>
              <a:t>”</a:t>
            </a:r>
            <a:r>
              <a:rPr lang="zh-CN" altLang="en-US" sz="1600" dirty="0">
                <a:latin typeface="Arial" panose="020B0604020202020204" pitchFamily="34" charset="0"/>
                <a:ea typeface="微软雅黑" panose="020B0503020204020204" pitchFamily="34" charset="-122"/>
                <a:sym typeface="Arial" panose="020B0604020202020204" pitchFamily="34" charset="0"/>
              </a:rPr>
              <a:t>培训，是第三届学员。中医西医虽然同是治病救人，但对病因的看法不同，范式也不同，因此算是两个学科。在两段学习之后，屠呦呦的知识结构已经兼具中医和西医，成为跨学科知识复合型人才。</a:t>
            </a:r>
            <a:r>
              <a:rPr lang="en-US" altLang="zh-CN" sz="1600" dirty="0">
                <a:latin typeface="Arial" panose="020B0604020202020204" pitchFamily="34" charset="0"/>
                <a:ea typeface="微软雅黑" panose="020B0503020204020204" pitchFamily="34" charset="-122"/>
                <a:sym typeface="Arial" panose="020B0604020202020204" pitchFamily="34" charset="0"/>
              </a:rPr>
              <a:t>“</a:t>
            </a:r>
            <a:r>
              <a:rPr lang="zh-CN" altLang="en-US" sz="1600" dirty="0">
                <a:latin typeface="Arial" panose="020B0604020202020204" pitchFamily="34" charset="0"/>
                <a:ea typeface="微软雅黑" panose="020B0503020204020204" pitchFamily="34" charset="-122"/>
                <a:sym typeface="Arial" panose="020B0604020202020204" pitchFamily="34" charset="0"/>
              </a:rPr>
              <a:t>西学中班</a:t>
            </a:r>
            <a:r>
              <a:rPr lang="en-US" altLang="zh-CN" sz="1600" dirty="0">
                <a:latin typeface="Arial" panose="020B0604020202020204" pitchFamily="34" charset="0"/>
                <a:ea typeface="微软雅黑" panose="020B0503020204020204" pitchFamily="34" charset="-122"/>
                <a:sym typeface="Arial" panose="020B0604020202020204" pitchFamily="34" charset="0"/>
              </a:rPr>
              <a:t>”</a:t>
            </a:r>
            <a:r>
              <a:rPr lang="zh-CN" altLang="en-US" sz="1600" dirty="0">
                <a:latin typeface="Arial" panose="020B0604020202020204" pitchFamily="34" charset="0"/>
                <a:ea typeface="微软雅黑" panose="020B0503020204020204" pitchFamily="34" charset="-122"/>
                <a:sym typeface="Arial" panose="020B0604020202020204" pitchFamily="34" charset="0"/>
              </a:rPr>
              <a:t>脱产学习两年半，从教育制度角度看是典型的</a:t>
            </a:r>
            <a:r>
              <a:rPr lang="en-US" altLang="zh-CN" sz="1600" dirty="0">
                <a:latin typeface="Arial" panose="020B0604020202020204" pitchFamily="34" charset="0"/>
                <a:ea typeface="微软雅黑" panose="020B0503020204020204" pitchFamily="34" charset="-122"/>
                <a:sym typeface="Arial" panose="020B0604020202020204" pitchFamily="34" charset="0"/>
              </a:rPr>
              <a:t>“</a:t>
            </a:r>
            <a:r>
              <a:rPr lang="zh-CN" altLang="en-US" sz="1600" dirty="0">
                <a:latin typeface="Arial" panose="020B0604020202020204" pitchFamily="34" charset="0"/>
                <a:ea typeface="微软雅黑" panose="020B0503020204020204" pitchFamily="34" charset="-122"/>
                <a:sym typeface="Arial" panose="020B0604020202020204" pitchFamily="34" charset="0"/>
              </a:rPr>
              <a:t>第二学士学位</a:t>
            </a:r>
            <a:r>
              <a:rPr lang="en-US" altLang="zh-CN" sz="1600" dirty="0">
                <a:latin typeface="Arial" panose="020B0604020202020204" pitchFamily="34" charset="0"/>
                <a:ea typeface="微软雅黑" panose="020B0503020204020204" pitchFamily="34" charset="-122"/>
                <a:sym typeface="Arial" panose="020B0604020202020204" pitchFamily="34" charset="0"/>
              </a:rPr>
              <a:t>”</a:t>
            </a:r>
            <a:r>
              <a:rPr lang="zh-CN" altLang="en-US" sz="1600" dirty="0">
                <a:latin typeface="Arial" panose="020B0604020202020204" pitchFamily="34" charset="0"/>
                <a:ea typeface="微软雅黑" panose="020B0503020204020204" pitchFamily="34" charset="-122"/>
                <a:sym typeface="Arial" panose="020B0604020202020204" pitchFamily="34" charset="0"/>
              </a:rPr>
              <a:t>教育，因此从实际学习过程分析，屠呦呦就是第二学士学位毕业生，是经由第二学士学位教育培养出来的跨学科创造性人才。</a:t>
            </a:r>
            <a:endParaRPr lang="en-US" altLang="zh-CN" sz="1600" dirty="0">
              <a:solidFill>
                <a:schemeClr val="tx1">
                  <a:lumMod val="85000"/>
                  <a:lumOff val="15000"/>
                  <a:alpha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íSľîḍé"/>
          <p:cNvSpPr txBox="1"/>
          <p:nvPr/>
        </p:nvSpPr>
        <p:spPr>
          <a:xfrm>
            <a:off x="7997855" y="4091671"/>
            <a:ext cx="1060143" cy="400110"/>
          </a:xfrm>
          <a:prstGeom prst="rect">
            <a:avLst/>
          </a:prstGeom>
          <a:noFill/>
        </p:spPr>
        <p:txBody>
          <a:bodyPr wrap="square" rtlCol="0">
            <a:spAutoFit/>
          </a:bodyPr>
          <a:lstStyle/>
          <a:p>
            <a:pPr algn="r"/>
            <a:r>
              <a:rPr lang="zh-CN" altLang="en-US" sz="20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程和平</a:t>
            </a:r>
            <a:endParaRPr lang="en-US" altLang="zh-CN" sz="20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iṥ1íďè"/>
          <p:cNvSpPr txBox="1"/>
          <p:nvPr/>
        </p:nvSpPr>
        <p:spPr>
          <a:xfrm>
            <a:off x="567163" y="4563988"/>
            <a:ext cx="8597531" cy="1565910"/>
          </a:xfrm>
          <a:prstGeom prst="rect">
            <a:avLst/>
          </a:prstGeom>
          <a:noFill/>
        </p:spPr>
        <p:txBody>
          <a:bodyPr wrap="square" rtlCol="0">
            <a:spAutoFit/>
          </a:bodyPr>
          <a:lstStyle/>
          <a:p>
            <a:pPr>
              <a:lnSpc>
                <a:spcPct val="120000"/>
              </a:lnSpc>
            </a:pPr>
            <a:r>
              <a:rPr lang="zh-CN" altLang="en-US" sz="1600" dirty="0">
                <a:latin typeface="Arial" panose="020B0604020202020204" pitchFamily="34" charset="0"/>
                <a:ea typeface="微软雅黑" panose="020B0503020204020204" pitchFamily="34" charset="-122"/>
                <a:sym typeface="Arial" panose="020B0604020202020204" pitchFamily="34" charset="0"/>
              </a:rPr>
              <a:t>本科和硕士都毕业于北京大学力学系，但</a:t>
            </a:r>
            <a:r>
              <a:rPr lang="en-US" altLang="zh-CN" sz="1600" dirty="0">
                <a:latin typeface="Arial" panose="020B0604020202020204" pitchFamily="34" charset="0"/>
                <a:ea typeface="微软雅黑" panose="020B0503020204020204" pitchFamily="34" charset="-122"/>
                <a:sym typeface="Arial" panose="020B0604020202020204" pitchFamily="34" charset="0"/>
              </a:rPr>
              <a:t>2012</a:t>
            </a:r>
            <a:r>
              <a:rPr lang="zh-CN" altLang="en-US" sz="1600" dirty="0">
                <a:latin typeface="Arial" panose="020B0604020202020204" pitchFamily="34" charset="0"/>
                <a:ea typeface="微软雅黑" panose="020B0503020204020204" pitchFamily="34" charset="-122"/>
                <a:sym typeface="Arial" panose="020B0604020202020204" pitchFamily="34" charset="0"/>
              </a:rPr>
              <a:t>年他却成为中国科学院生命科学与医学学部的院士。他是最典型的跨学科知识复合型人才，是北京大学力学系和生物学系两个系的双重校友和共同的骄傲。程和平在硕士期间选课学习的课程并非单独为他开设的，他只是选修本科课程而已。因为是本科毕业后学习而非本科同时学习，因此从严格意义上来说，程和平也是第二学士学位毕业生。</a:t>
            </a:r>
            <a:endParaRPr lang="en-US" altLang="zh-CN" sz="1600" dirty="0">
              <a:solidFill>
                <a:schemeClr val="tx1">
                  <a:lumMod val="85000"/>
                  <a:lumOff val="15000"/>
                  <a:alpha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wdUp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286510" y="179543"/>
            <a:ext cx="1935480" cy="630555"/>
          </a:xfrm>
        </p:spPr>
        <p:txBody>
          <a:bodyPr>
            <a:normAutofit/>
          </a:bodyPr>
          <a:lstStyle/>
          <a:p>
            <a:r>
              <a:rPr lang="zh-CN" altLang="en-US" sz="3200" b="1" dirty="0">
                <a:latin typeface="Arial" panose="020B0604020202020204" pitchFamily="34" charset="0"/>
                <a:ea typeface="微软雅黑" panose="020B0503020204020204" pitchFamily="34" charset="-122"/>
                <a:sym typeface="Arial" panose="020B0604020202020204" pitchFamily="34" charset="0"/>
              </a:rPr>
              <a:t>问题提出</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8597" y="168452"/>
            <a:ext cx="1897854" cy="555905"/>
          </a:xfrm>
          <a:prstGeom prst="rect">
            <a:avLst/>
          </a:prstGeom>
        </p:spPr>
      </p:pic>
      <p:sp>
        <p:nvSpPr>
          <p:cNvPr id="5" name="椭圆 4"/>
          <p:cNvSpPr/>
          <p:nvPr/>
        </p:nvSpPr>
        <p:spPr>
          <a:xfrm>
            <a:off x="791209" y="234771"/>
            <a:ext cx="416560" cy="4057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ea typeface="微软雅黑" panose="020B0503020204020204" pitchFamily="34" charset="-122"/>
                <a:sym typeface="Arial" panose="020B0604020202020204" pitchFamily="34" charset="0"/>
              </a:rPr>
              <a:t>1</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cxnSp>
        <p:nvCxnSpPr>
          <p:cNvPr id="14" name="直接连接符 13"/>
          <p:cNvCxnSpPr/>
          <p:nvPr/>
        </p:nvCxnSpPr>
        <p:spPr>
          <a:xfrm>
            <a:off x="666750" y="724357"/>
            <a:ext cx="10858500" cy="0"/>
          </a:xfrm>
          <a:prstGeom prst="line">
            <a:avLst/>
          </a:prstGeom>
          <a:noFill/>
          <a:ln w="22225" cap="flat" cmpd="sng" algn="ctr">
            <a:solidFill>
              <a:srgbClr val="1C6299"/>
            </a:solidFill>
            <a:prstDash val="solid"/>
            <a:miter lim="800000"/>
          </a:ln>
          <a:effectLst/>
        </p:spPr>
      </p:cxnSp>
      <p:sp>
        <p:nvSpPr>
          <p:cNvPr id="35" name="标题 1"/>
          <p:cNvSpPr txBox="1"/>
          <p:nvPr/>
        </p:nvSpPr>
        <p:spPr>
          <a:xfrm>
            <a:off x="1181100" y="1024716"/>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zh-CN" altLang="en-US" sz="2400" b="1" dirty="0">
                <a:latin typeface="Arial" panose="020B0604020202020204" pitchFamily="34" charset="0"/>
                <a:ea typeface="微软雅黑" panose="020B0503020204020204" pitchFamily="34" charset="-122"/>
                <a:sym typeface="Arial" panose="020B0604020202020204" pitchFamily="34" charset="0"/>
              </a:rPr>
              <a:t>背景：教育部办公厅决定普通高校继续开展第二学士学位教育。</a:t>
            </a:r>
            <a:r>
              <a:rPr lang="en-US" altLang="zh-CN" sz="2400" b="1" dirty="0">
                <a:latin typeface="Arial" panose="020B0604020202020204" pitchFamily="34" charset="0"/>
                <a:ea typeface="微软雅黑" panose="020B0503020204020204" pitchFamily="34" charset="-122"/>
                <a:sym typeface="Arial" panose="020B0604020202020204" pitchFamily="34" charset="0"/>
              </a:rPr>
              <a:t/>
            </a:r>
            <a:br>
              <a:rPr lang="en-US" altLang="zh-CN" sz="2400" b="1" dirty="0">
                <a:latin typeface="Arial" panose="020B0604020202020204" pitchFamily="34" charset="0"/>
                <a:ea typeface="微软雅黑" panose="020B0503020204020204" pitchFamily="34" charset="-122"/>
                <a:sym typeface="Arial" panose="020B0604020202020204" pitchFamily="34" charset="0"/>
              </a:rPr>
            </a:br>
            <a:r>
              <a:rPr lang="en-US" altLang="zh-CN" sz="2400" b="1" dirty="0">
                <a:latin typeface="Arial" panose="020B0604020202020204" pitchFamily="34" charset="0"/>
                <a:ea typeface="微软雅黑" panose="020B0503020204020204" pitchFamily="34" charset="-122"/>
                <a:sym typeface="Arial" panose="020B0604020202020204" pitchFamily="34" charset="0"/>
              </a:rPr>
              <a:t>           </a:t>
            </a:r>
            <a:r>
              <a:rPr lang="zh-CN" altLang="en-US" sz="2400" b="1" dirty="0">
                <a:latin typeface="Arial" panose="020B0604020202020204" pitchFamily="34" charset="0"/>
                <a:ea typeface="微软雅黑" panose="020B0503020204020204" pitchFamily="34" charset="-122"/>
                <a:sym typeface="Arial" panose="020B0604020202020204" pitchFamily="34" charset="0"/>
              </a:rPr>
              <a:t>全国各地高校共</a:t>
            </a:r>
            <a:r>
              <a:rPr lang="en-US" altLang="zh-CN" sz="2400" b="1" dirty="0">
                <a:latin typeface="Arial" panose="020B0604020202020204" pitchFamily="34" charset="0"/>
                <a:ea typeface="微软雅黑" panose="020B0503020204020204" pitchFamily="34" charset="-122"/>
                <a:sym typeface="Arial" panose="020B0604020202020204" pitchFamily="34" charset="0"/>
              </a:rPr>
              <a:t>3426</a:t>
            </a:r>
            <a:r>
              <a:rPr lang="zh-CN" altLang="en-US" sz="2400" b="1" dirty="0">
                <a:latin typeface="Arial" panose="020B0604020202020204" pitchFamily="34" charset="0"/>
                <a:ea typeface="微软雅黑" panose="020B0503020204020204" pitchFamily="34" charset="-122"/>
                <a:sym typeface="Arial" panose="020B0604020202020204" pitchFamily="34" charset="0"/>
              </a:rPr>
              <a:t>个专业可以招收第二学位学生。</a:t>
            </a:r>
            <a:br>
              <a:rPr lang="zh-CN" altLang="en-US" sz="2400" b="1" dirty="0">
                <a:latin typeface="Arial" panose="020B0604020202020204" pitchFamily="34" charset="0"/>
                <a:ea typeface="微软雅黑" panose="020B0503020204020204" pitchFamily="34" charset="-122"/>
                <a:sym typeface="Arial" panose="020B0604020202020204" pitchFamily="34" charset="0"/>
              </a:rPr>
            </a:br>
            <a:endParaRPr lang="zh-CN" altLang="en-US" sz="2400" b="1" dirty="0">
              <a:latin typeface="Arial" panose="020B0604020202020204" pitchFamily="34" charset="0"/>
              <a:ea typeface="微软雅黑" panose="020B0503020204020204" pitchFamily="34" charset="-122"/>
              <a:sym typeface="Arial" panose="020B0604020202020204" pitchFamily="34" charset="0"/>
            </a:endParaRPr>
          </a:p>
        </p:txBody>
      </p:sp>
      <p:grpSp>
        <p:nvGrpSpPr>
          <p:cNvPr id="36" name="#49161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838200" y="2113294"/>
            <a:ext cx="10858500" cy="4306895"/>
            <a:chOff x="660400" y="1656094"/>
            <a:chExt cx="10858500" cy="4306895"/>
          </a:xfrm>
        </p:grpSpPr>
        <p:sp>
          <p:nvSpPr>
            <p:cNvPr id="37" name="ïṡļíḋé"/>
            <p:cNvSpPr/>
            <p:nvPr/>
          </p:nvSpPr>
          <p:spPr>
            <a:xfrm rot="16200000" flipH="1">
              <a:off x="1951135" y="1924117"/>
              <a:ext cx="236763" cy="208055"/>
            </a:xfrm>
            <a:custGeom>
              <a:avLst/>
              <a:gdLst>
                <a:gd name="connsiteX0" fmla="*/ 355527 w 772570"/>
                <a:gd name="connsiteY0" fmla="*/ 17859 h 678894"/>
                <a:gd name="connsiteX1" fmla="*/ 5007 w 772570"/>
                <a:gd name="connsiteY1" fmla="*/ 624602 h 678894"/>
                <a:gd name="connsiteX2" fmla="*/ 36439 w 772570"/>
                <a:gd name="connsiteY2" fmla="*/ 678894 h 678894"/>
                <a:gd name="connsiteX3" fmla="*/ 736527 w 772570"/>
                <a:gd name="connsiteY3" fmla="*/ 678894 h 678894"/>
                <a:gd name="connsiteX4" fmla="*/ 767960 w 772570"/>
                <a:gd name="connsiteY4" fmla="*/ 624602 h 678894"/>
                <a:gd name="connsiteX5" fmla="*/ 417439 w 772570"/>
                <a:gd name="connsiteY5" fmla="*/ 17859 h 678894"/>
                <a:gd name="connsiteX6" fmla="*/ 355527 w 772570"/>
                <a:gd name="connsiteY6" fmla="*/ 17859 h 678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2570" h="678894">
                  <a:moveTo>
                    <a:pt x="355527" y="17859"/>
                  </a:moveTo>
                  <a:lnTo>
                    <a:pt x="5007" y="624602"/>
                  </a:lnTo>
                  <a:cubicBezTo>
                    <a:pt x="-9281" y="648414"/>
                    <a:pt x="8817" y="678894"/>
                    <a:pt x="36439" y="678894"/>
                  </a:cubicBezTo>
                  <a:lnTo>
                    <a:pt x="736527" y="678894"/>
                  </a:lnTo>
                  <a:cubicBezTo>
                    <a:pt x="764149" y="678894"/>
                    <a:pt x="781295" y="649367"/>
                    <a:pt x="767960" y="624602"/>
                  </a:cubicBezTo>
                  <a:lnTo>
                    <a:pt x="417439" y="17859"/>
                  </a:lnTo>
                  <a:cubicBezTo>
                    <a:pt x="404105" y="-5953"/>
                    <a:pt x="368862" y="-5953"/>
                    <a:pt x="355527" y="17859"/>
                  </a:cubicBezTo>
                  <a:close/>
                </a:path>
              </a:pathLst>
            </a:custGeom>
            <a:solidFill>
              <a:schemeClr val="bg1">
                <a:lumMod val="95000"/>
              </a:schemeClr>
            </a:solidFill>
            <a:ln w="9525"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8" name="îşḻïḑê"/>
            <p:cNvSpPr/>
            <p:nvPr/>
          </p:nvSpPr>
          <p:spPr>
            <a:xfrm>
              <a:off x="660400" y="1656094"/>
              <a:ext cx="1104900" cy="1104900"/>
            </a:xfrm>
            <a:prstGeom prst="ellipse">
              <a:avLst/>
            </a:prstGeom>
            <a:blipFill>
              <a:blip r:embed="rId4"/>
              <a:stretch>
                <a:fillRect/>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9" name="íS1îḍè"/>
            <p:cNvSpPr/>
            <p:nvPr/>
          </p:nvSpPr>
          <p:spPr>
            <a:xfrm>
              <a:off x="2076450" y="1656094"/>
              <a:ext cx="9442450" cy="1104900"/>
            </a:xfrm>
            <a:prstGeom prst="roundRect">
              <a:avLst/>
            </a:prstGeom>
            <a:solidFill>
              <a:schemeClr val="bg1">
                <a:lumMod val="95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ísḻïdè"/>
            <p:cNvSpPr/>
            <p:nvPr/>
          </p:nvSpPr>
          <p:spPr>
            <a:xfrm flipH="1">
              <a:off x="2173544" y="1984599"/>
              <a:ext cx="8964520" cy="838201"/>
            </a:xfrm>
            <a:prstGeom prst="rect">
              <a:avLst/>
            </a:prstGeom>
            <a:ln>
              <a:noFill/>
            </a:ln>
          </p:spPr>
          <p:txBody>
            <a:bodyPr wrap="square" lIns="91440" tIns="45720" rIns="91440" bIns="45720" anchor="t">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zh-CN" altLang="en-US" sz="2200" dirty="0">
                  <a:latin typeface="Arial" panose="020B0604020202020204" pitchFamily="34" charset="0"/>
                  <a:ea typeface="微软雅黑" panose="020B0503020204020204" pitchFamily="34" charset="-122"/>
                  <a:sym typeface="Arial" panose="020B0604020202020204" pitchFamily="34" charset="0"/>
                </a:rPr>
                <a:t>第二学位制度到底是什么，它与“双学位”“辅修学位”制度有何区别？</a:t>
              </a:r>
              <a:endParaRPr lang="en-US" altLang="zh-CN" sz="2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íṩ1îḓe"/>
            <p:cNvSpPr/>
            <p:nvPr/>
          </p:nvSpPr>
          <p:spPr>
            <a:xfrm rot="16200000" flipH="1">
              <a:off x="1951135" y="5086417"/>
              <a:ext cx="236763" cy="208055"/>
            </a:xfrm>
            <a:custGeom>
              <a:avLst/>
              <a:gdLst>
                <a:gd name="connsiteX0" fmla="*/ 355527 w 772570"/>
                <a:gd name="connsiteY0" fmla="*/ 17859 h 678894"/>
                <a:gd name="connsiteX1" fmla="*/ 5007 w 772570"/>
                <a:gd name="connsiteY1" fmla="*/ 624602 h 678894"/>
                <a:gd name="connsiteX2" fmla="*/ 36439 w 772570"/>
                <a:gd name="connsiteY2" fmla="*/ 678894 h 678894"/>
                <a:gd name="connsiteX3" fmla="*/ 736527 w 772570"/>
                <a:gd name="connsiteY3" fmla="*/ 678894 h 678894"/>
                <a:gd name="connsiteX4" fmla="*/ 767960 w 772570"/>
                <a:gd name="connsiteY4" fmla="*/ 624602 h 678894"/>
                <a:gd name="connsiteX5" fmla="*/ 417439 w 772570"/>
                <a:gd name="connsiteY5" fmla="*/ 17859 h 678894"/>
                <a:gd name="connsiteX6" fmla="*/ 355527 w 772570"/>
                <a:gd name="connsiteY6" fmla="*/ 17859 h 678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2570" h="678894">
                  <a:moveTo>
                    <a:pt x="355527" y="17859"/>
                  </a:moveTo>
                  <a:lnTo>
                    <a:pt x="5007" y="624602"/>
                  </a:lnTo>
                  <a:cubicBezTo>
                    <a:pt x="-9281" y="648414"/>
                    <a:pt x="8817" y="678894"/>
                    <a:pt x="36439" y="678894"/>
                  </a:cubicBezTo>
                  <a:lnTo>
                    <a:pt x="736527" y="678894"/>
                  </a:lnTo>
                  <a:cubicBezTo>
                    <a:pt x="764149" y="678894"/>
                    <a:pt x="781295" y="649367"/>
                    <a:pt x="767960" y="624602"/>
                  </a:cubicBezTo>
                  <a:lnTo>
                    <a:pt x="417439" y="17859"/>
                  </a:lnTo>
                  <a:cubicBezTo>
                    <a:pt x="404105" y="-5953"/>
                    <a:pt x="368862" y="-5953"/>
                    <a:pt x="355527" y="17859"/>
                  </a:cubicBezTo>
                  <a:close/>
                </a:path>
              </a:pathLst>
            </a:custGeom>
            <a:solidFill>
              <a:schemeClr val="bg1">
                <a:lumMod val="95000"/>
              </a:schemeClr>
            </a:solidFill>
            <a:ln w="9525"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2" name="îšlíḋê"/>
            <p:cNvSpPr/>
            <p:nvPr/>
          </p:nvSpPr>
          <p:spPr>
            <a:xfrm>
              <a:off x="660400" y="4818394"/>
              <a:ext cx="1104900" cy="1104900"/>
            </a:xfrm>
            <a:prstGeom prst="ellipse">
              <a:avLst/>
            </a:prstGeom>
            <a:blipFill>
              <a:blip r:embed="rId5"/>
              <a:stretch>
                <a:fillRect/>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3" name="îslïďé"/>
            <p:cNvSpPr/>
            <p:nvPr/>
          </p:nvSpPr>
          <p:spPr>
            <a:xfrm>
              <a:off x="2076450" y="4818394"/>
              <a:ext cx="9442450" cy="1104900"/>
            </a:xfrm>
            <a:prstGeom prst="roundRect">
              <a:avLst/>
            </a:prstGeom>
            <a:solidFill>
              <a:schemeClr val="bg1">
                <a:lumMod val="95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iṥľiḍe"/>
            <p:cNvSpPr/>
            <p:nvPr/>
          </p:nvSpPr>
          <p:spPr>
            <a:xfrm flipH="1">
              <a:off x="2284505" y="5124788"/>
              <a:ext cx="8964520" cy="838201"/>
            </a:xfrm>
            <a:prstGeom prst="rect">
              <a:avLst/>
            </a:prstGeom>
            <a:ln>
              <a:noFill/>
            </a:ln>
          </p:spPr>
          <p:txBody>
            <a:bodyPr wrap="square" lIns="91440" tIns="45720" rIns="91440" bIns="45720" anchor="t">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zh-CN" altLang="en-US" sz="2200" dirty="0">
                  <a:latin typeface="Arial" panose="020B0604020202020204" pitchFamily="34" charset="0"/>
                  <a:ea typeface="微软雅黑" panose="020B0503020204020204" pitchFamily="34" charset="-122"/>
                  <a:sym typeface="Arial" panose="020B0604020202020204" pitchFamily="34" charset="0"/>
                </a:rPr>
                <a:t>重启的第二学位制度究竟是某种“机遇”，还只是一块应时“鸡肋”？</a:t>
              </a:r>
              <a:endParaRPr lang="en-US" altLang="zh-CN" sz="2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iṣ1îḋé"/>
            <p:cNvSpPr/>
            <p:nvPr/>
          </p:nvSpPr>
          <p:spPr>
            <a:xfrm rot="5400000">
              <a:off x="9991402" y="3620718"/>
              <a:ext cx="236763" cy="208055"/>
            </a:xfrm>
            <a:custGeom>
              <a:avLst/>
              <a:gdLst>
                <a:gd name="connsiteX0" fmla="*/ 355527 w 772570"/>
                <a:gd name="connsiteY0" fmla="*/ 17859 h 678894"/>
                <a:gd name="connsiteX1" fmla="*/ 5007 w 772570"/>
                <a:gd name="connsiteY1" fmla="*/ 624602 h 678894"/>
                <a:gd name="connsiteX2" fmla="*/ 36439 w 772570"/>
                <a:gd name="connsiteY2" fmla="*/ 678894 h 678894"/>
                <a:gd name="connsiteX3" fmla="*/ 736527 w 772570"/>
                <a:gd name="connsiteY3" fmla="*/ 678894 h 678894"/>
                <a:gd name="connsiteX4" fmla="*/ 767960 w 772570"/>
                <a:gd name="connsiteY4" fmla="*/ 624602 h 678894"/>
                <a:gd name="connsiteX5" fmla="*/ 417439 w 772570"/>
                <a:gd name="connsiteY5" fmla="*/ 17859 h 678894"/>
                <a:gd name="connsiteX6" fmla="*/ 355527 w 772570"/>
                <a:gd name="connsiteY6" fmla="*/ 17859 h 678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2570" h="678894">
                  <a:moveTo>
                    <a:pt x="355527" y="17859"/>
                  </a:moveTo>
                  <a:lnTo>
                    <a:pt x="5007" y="624602"/>
                  </a:lnTo>
                  <a:cubicBezTo>
                    <a:pt x="-9281" y="648414"/>
                    <a:pt x="8817" y="678894"/>
                    <a:pt x="36439" y="678894"/>
                  </a:cubicBezTo>
                  <a:lnTo>
                    <a:pt x="736527" y="678894"/>
                  </a:lnTo>
                  <a:cubicBezTo>
                    <a:pt x="764149" y="678894"/>
                    <a:pt x="781295" y="649367"/>
                    <a:pt x="767960" y="624602"/>
                  </a:cubicBezTo>
                  <a:lnTo>
                    <a:pt x="417439" y="17859"/>
                  </a:lnTo>
                  <a:cubicBezTo>
                    <a:pt x="404105" y="-5953"/>
                    <a:pt x="368862" y="-5953"/>
                    <a:pt x="355527" y="17859"/>
                  </a:cubicBezTo>
                  <a:close/>
                </a:path>
              </a:pathLst>
            </a:custGeom>
            <a:solidFill>
              <a:schemeClr val="accent1"/>
            </a:solidFill>
            <a:ln w="9525" cap="flat">
              <a:noFill/>
              <a:prstDash val="solid"/>
              <a:miter/>
            </a:ln>
          </p:spPr>
          <p:txBody>
            <a:bodyPr rtlCol="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6" name="iSliďê"/>
            <p:cNvSpPr/>
            <p:nvPr/>
          </p:nvSpPr>
          <p:spPr>
            <a:xfrm flipH="1">
              <a:off x="10414000" y="3352695"/>
              <a:ext cx="1104900" cy="1104900"/>
            </a:xfrm>
            <a:prstGeom prst="ellipse">
              <a:avLst/>
            </a:prstGeom>
            <a:blipFill>
              <a:blip r:embed="rId6"/>
              <a:stretch>
                <a:fillRect/>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7" name="ís1ïdê"/>
            <p:cNvSpPr/>
            <p:nvPr/>
          </p:nvSpPr>
          <p:spPr>
            <a:xfrm flipH="1">
              <a:off x="660400" y="3352695"/>
              <a:ext cx="9442450" cy="1104900"/>
            </a:xfrm>
            <a:prstGeom prst="roundRect">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îsḷíḓè"/>
            <p:cNvSpPr/>
            <p:nvPr/>
          </p:nvSpPr>
          <p:spPr>
            <a:xfrm>
              <a:off x="885661" y="3661565"/>
              <a:ext cx="8964520" cy="838201"/>
            </a:xfrm>
            <a:prstGeom prst="rect">
              <a:avLst/>
            </a:prstGeom>
            <a:ln>
              <a:noFill/>
            </a:ln>
          </p:spPr>
          <p:txBody>
            <a:bodyPr wrap="square" lIns="91440" tIns="45720" rIns="91440" bIns="45720" anchor="t">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zh-CN" altLang="en-US" sz="2200" dirty="0">
                  <a:latin typeface="Arial" panose="020B0604020202020204" pitchFamily="34" charset="0"/>
                  <a:ea typeface="微软雅黑" panose="020B0503020204020204" pitchFamily="34" charset="-122"/>
                  <a:sym typeface="Arial" panose="020B0604020202020204" pitchFamily="34" charset="0"/>
                </a:rPr>
                <a:t>本科第二学位值得进修吗，它适合什么样的人进修，又有哪些限制条件？</a:t>
              </a:r>
              <a:endParaRPr lang="en-US" altLang="zh-CN" sz="2200" dirty="0">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wdUpDiag">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8597" y="168452"/>
            <a:ext cx="1897854" cy="555905"/>
          </a:xfrm>
          <a:prstGeom prst="rect">
            <a:avLst/>
          </a:prstGeom>
        </p:spPr>
      </p:pic>
      <p:sp>
        <p:nvSpPr>
          <p:cNvPr id="5" name="椭圆 4"/>
          <p:cNvSpPr/>
          <p:nvPr/>
        </p:nvSpPr>
        <p:spPr>
          <a:xfrm>
            <a:off x="933450" y="271470"/>
            <a:ext cx="416560" cy="4057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ea typeface="微软雅黑" panose="020B0503020204020204" pitchFamily="34" charset="-122"/>
                <a:sym typeface="Arial" panose="020B0604020202020204" pitchFamily="34" charset="0"/>
              </a:rPr>
              <a:t>2</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5"/>
          <p:cNvSpPr txBox="1"/>
          <p:nvPr/>
        </p:nvSpPr>
        <p:spPr>
          <a:xfrm>
            <a:off x="1409700" y="215571"/>
            <a:ext cx="2116015" cy="583565"/>
          </a:xfrm>
          <a:prstGeom prst="rect">
            <a:avLst/>
          </a:prstGeom>
          <a:noFill/>
        </p:spPr>
        <p:txBody>
          <a:bodyPr wrap="square" rtlCol="0">
            <a:spAutoFit/>
          </a:bodyPr>
          <a:lstStyle/>
          <a:p>
            <a:r>
              <a:rPr lang="zh-CN" altLang="en-US" sz="3200" b="1" dirty="0">
                <a:latin typeface="Arial" panose="020B0604020202020204" pitchFamily="34" charset="0"/>
                <a:ea typeface="微软雅黑" panose="020B0503020204020204" pitchFamily="34" charset="-122"/>
                <a:sym typeface="Arial" panose="020B0604020202020204" pitchFamily="34" charset="0"/>
              </a:rPr>
              <a:t>现状分析</a:t>
            </a:r>
          </a:p>
        </p:txBody>
      </p:sp>
      <p:cxnSp>
        <p:nvCxnSpPr>
          <p:cNvPr id="9" name="直接连接符 8"/>
          <p:cNvCxnSpPr/>
          <p:nvPr/>
        </p:nvCxnSpPr>
        <p:spPr>
          <a:xfrm>
            <a:off x="660400" y="760413"/>
            <a:ext cx="10858500" cy="0"/>
          </a:xfrm>
          <a:prstGeom prst="line">
            <a:avLst/>
          </a:prstGeom>
          <a:noFill/>
          <a:ln w="22225" cap="flat" cmpd="sng" algn="ctr">
            <a:solidFill>
              <a:srgbClr val="1C6299"/>
            </a:solidFill>
            <a:prstDash val="solid"/>
            <a:miter lim="800000"/>
          </a:ln>
          <a:effectLst/>
        </p:spPr>
      </p:cxnSp>
      <p:grpSp>
        <p:nvGrpSpPr>
          <p:cNvPr id="10" name="#491617"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0" y="1670050"/>
            <a:ext cx="12192000" cy="3517900"/>
            <a:chOff x="0" y="1670050"/>
            <a:chExt cx="12192000" cy="3517900"/>
          </a:xfrm>
        </p:grpSpPr>
        <p:sp>
          <p:nvSpPr>
            <p:cNvPr id="11" name="i$1iḓé"/>
            <p:cNvSpPr/>
            <p:nvPr/>
          </p:nvSpPr>
          <p:spPr>
            <a:xfrm>
              <a:off x="0" y="4556125"/>
              <a:ext cx="6096000" cy="631825"/>
            </a:xfrm>
            <a:prstGeom prst="rect">
              <a:avLst/>
            </a:prstGeom>
            <a:solidFill>
              <a:schemeClr val="bg1">
                <a:lumMod val="95000"/>
                <a:alpha val="80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íṡľîḑe"/>
            <p:cNvSpPr/>
            <p:nvPr/>
          </p:nvSpPr>
          <p:spPr>
            <a:xfrm>
              <a:off x="6096000" y="1670050"/>
              <a:ext cx="6096000" cy="631825"/>
            </a:xfrm>
            <a:prstGeom prst="rect">
              <a:avLst/>
            </a:prstGeom>
            <a:solidFill>
              <a:schemeClr val="bg1">
                <a:lumMod val="95000"/>
                <a:alpha val="80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íṩḻîḍè"/>
            <p:cNvSpPr/>
            <p:nvPr/>
          </p:nvSpPr>
          <p:spPr>
            <a:xfrm>
              <a:off x="4337050" y="1670050"/>
              <a:ext cx="3517900" cy="3517900"/>
            </a:xfrm>
            <a:prstGeom prst="ellipse">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îŝḷíḍè"/>
            <p:cNvSpPr/>
            <p:nvPr/>
          </p:nvSpPr>
          <p:spPr>
            <a:xfrm>
              <a:off x="4702175" y="2035175"/>
              <a:ext cx="2787650" cy="2787650"/>
            </a:xfrm>
            <a:prstGeom prst="ellipse">
              <a:avLst/>
            </a:prstGeom>
            <a:blipFill>
              <a:blip r:embed="rId4"/>
              <a:stretch>
                <a:fillRect/>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ísļïḑè"/>
            <p:cNvSpPr txBox="1"/>
            <p:nvPr/>
          </p:nvSpPr>
          <p:spPr>
            <a:xfrm>
              <a:off x="544010" y="2224483"/>
              <a:ext cx="3793040" cy="2815451"/>
            </a:xfrm>
            <a:prstGeom prst="rect">
              <a:avLst/>
            </a:prstGeom>
            <a:noFill/>
          </p:spPr>
          <p:txBody>
            <a:bodyPr wrap="square" rtlCol="0">
              <a:spAutoFit/>
            </a:bodyPr>
            <a:lstStyle/>
            <a:p>
              <a:pPr>
                <a:lnSpc>
                  <a:spcPct val="150000"/>
                </a:lnSpc>
              </a:pPr>
              <a:r>
                <a:rPr lang="zh-CN" altLang="en-US" sz="2000" dirty="0">
                  <a:latin typeface="Arial" panose="020B0604020202020204" pitchFamily="34" charset="0"/>
                  <a:ea typeface="微软雅黑" panose="020B0503020204020204" pitchFamily="34" charset="-122"/>
                  <a:sym typeface="Arial" panose="020B0604020202020204" pitchFamily="34" charset="0"/>
                </a:rPr>
                <a:t>它指的是本科毕业生（包括应届本科毕业生）在本科毕业并获得某一学科的学士学位之后，通过在其他本科专业继续学习而获得的另一学科学士学位。</a:t>
              </a:r>
            </a:p>
            <a:p>
              <a:pPr>
                <a:lnSpc>
                  <a:spcPct val="150000"/>
                </a:lnSpc>
              </a:pPr>
              <a:endParaRPr lang="en-US" altLang="zh-CN" sz="2000" b="1" dirty="0">
                <a:latin typeface="Arial" panose="020B0604020202020204" pitchFamily="34" charset="0"/>
                <a:ea typeface="微软雅黑" panose="020B0503020204020204" pitchFamily="34" charset="-122"/>
                <a:sym typeface="Arial" panose="020B0604020202020204" pitchFamily="34" charset="0"/>
              </a:endParaRPr>
            </a:p>
          </p:txBody>
        </p:sp>
        <p:sp>
          <p:nvSpPr>
            <p:cNvPr id="16" name="íṩļïďé"/>
            <p:cNvSpPr txBox="1"/>
            <p:nvPr/>
          </p:nvSpPr>
          <p:spPr>
            <a:xfrm>
              <a:off x="7854950" y="2301875"/>
              <a:ext cx="4009101" cy="2805320"/>
            </a:xfrm>
            <a:prstGeom prst="rect">
              <a:avLst/>
            </a:prstGeom>
            <a:noFill/>
          </p:spPr>
          <p:txBody>
            <a:bodyPr wrap="square" rtlCol="0">
              <a:spAutoFit/>
            </a:bodyPr>
            <a:lstStyle>
              <a:defPPr>
                <a:defRPr lang="zh-CN"/>
              </a:defPPr>
              <a:lvl1pPr>
                <a:lnSpc>
                  <a:spcPct val="150000"/>
                </a:lnSpc>
                <a:defRPr sz="2000">
                  <a:latin typeface="Arial" panose="020B0604020202020204" pitchFamily="34" charset="0"/>
                  <a:ea typeface="微软雅黑" panose="020B0503020204020204" pitchFamily="34" charset="-122"/>
                </a:defRPr>
              </a:lvl1pPr>
            </a:lstStyle>
            <a:p>
              <a:r>
                <a:rPr lang="zh-CN" altLang="en-US" dirty="0">
                  <a:sym typeface="Arial" panose="020B0604020202020204" pitchFamily="34" charset="0"/>
                </a:rPr>
                <a:t>它与“双学位”或“辅修学位”最大的区别在于，双学位及辅修学位是为“本科正在学习中”的学生设计的，而“第二学士学位”则面向“本科毕业后”的在职人士设计。</a:t>
              </a:r>
            </a:p>
            <a:p>
              <a:endParaRPr lang="en-US" altLang="zh-CN" dirty="0">
                <a:sym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wdUp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椭圆 2"/>
          <p:cNvSpPr/>
          <p:nvPr/>
        </p:nvSpPr>
        <p:spPr>
          <a:xfrm>
            <a:off x="782320" y="289564"/>
            <a:ext cx="416560" cy="4057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ea typeface="微软雅黑" panose="020B0503020204020204" pitchFamily="34" charset="-122"/>
                <a:sym typeface="Arial" panose="020B0604020202020204" pitchFamily="34" charset="0"/>
              </a:rPr>
              <a:t>2</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1198879" y="215571"/>
            <a:ext cx="2237677" cy="583565"/>
          </a:xfrm>
          <a:prstGeom prst="rect">
            <a:avLst/>
          </a:prstGeom>
          <a:noFill/>
        </p:spPr>
        <p:txBody>
          <a:bodyPr wrap="square" rtlCol="0">
            <a:spAutoFit/>
          </a:bodyPr>
          <a:lstStyle/>
          <a:p>
            <a:r>
              <a:rPr lang="zh-CN" altLang="en-US" sz="3200" b="1" dirty="0">
                <a:latin typeface="Arial" panose="020B0604020202020204" pitchFamily="34" charset="0"/>
                <a:ea typeface="微软雅黑" panose="020B0503020204020204" pitchFamily="34" charset="-122"/>
                <a:sym typeface="Arial" panose="020B0604020202020204" pitchFamily="34" charset="0"/>
              </a:rPr>
              <a:t>现状分析</a:t>
            </a: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8597" y="168452"/>
            <a:ext cx="1897854" cy="555905"/>
          </a:xfrm>
          <a:prstGeom prst="rect">
            <a:avLst/>
          </a:prstGeom>
        </p:spPr>
      </p:pic>
      <p:cxnSp>
        <p:nvCxnSpPr>
          <p:cNvPr id="10" name="直接连接符 9"/>
          <p:cNvCxnSpPr/>
          <p:nvPr/>
        </p:nvCxnSpPr>
        <p:spPr>
          <a:xfrm>
            <a:off x="660400" y="760413"/>
            <a:ext cx="10858500" cy="0"/>
          </a:xfrm>
          <a:prstGeom prst="line">
            <a:avLst/>
          </a:prstGeom>
          <a:noFill/>
          <a:ln w="22225" cap="flat" cmpd="sng" algn="ctr">
            <a:solidFill>
              <a:srgbClr val="1C6299"/>
            </a:solidFill>
            <a:prstDash val="solid"/>
            <a:miter lim="800000"/>
          </a:ln>
          <a:effectLst/>
        </p:spPr>
      </p:cxnSp>
      <p:grpSp>
        <p:nvGrpSpPr>
          <p:cNvPr id="11" name="#47881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792485" y="-114663"/>
            <a:ext cx="8435408" cy="6386286"/>
            <a:chOff x="2316485" y="261257"/>
            <a:chExt cx="8435408" cy="6386286"/>
          </a:xfrm>
        </p:grpSpPr>
        <p:sp>
          <p:nvSpPr>
            <p:cNvPr id="12" name="iŝliḓè"/>
            <p:cNvSpPr/>
            <p:nvPr/>
          </p:nvSpPr>
          <p:spPr>
            <a:xfrm>
              <a:off x="2316485" y="2140665"/>
              <a:ext cx="3077194" cy="4009595"/>
            </a:xfrm>
            <a:prstGeom prst="roundRect">
              <a:avLst>
                <a:gd name="adj" fmla="val 7710"/>
              </a:avLst>
            </a:prstGeom>
            <a:blipFill>
              <a:blip r:embed="rId4"/>
              <a:stretch>
                <a:fillRect/>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cxnSp>
          <p:nvCxnSpPr>
            <p:cNvPr id="13" name="直接连接符 12"/>
            <p:cNvCxnSpPr/>
            <p:nvPr/>
          </p:nvCxnSpPr>
          <p:spPr>
            <a:xfrm>
              <a:off x="6111433" y="261257"/>
              <a:ext cx="0" cy="6386286"/>
            </a:xfrm>
            <a:prstGeom prst="line">
              <a:avLst/>
            </a:prstGeom>
            <a:ln w="6350" cap="rnd">
              <a:gradFill flip="none" rotWithShape="1">
                <a:gsLst>
                  <a:gs pos="0">
                    <a:schemeClr val="bg1"/>
                  </a:gs>
                  <a:gs pos="70000">
                    <a:schemeClr val="bg1">
                      <a:lumMod val="95000"/>
                    </a:schemeClr>
                  </a:gs>
                  <a:gs pos="30000">
                    <a:schemeClr val="bg1">
                      <a:lumMod val="95000"/>
                    </a:schemeClr>
                  </a:gs>
                  <a:gs pos="100000">
                    <a:schemeClr val="bg1"/>
                  </a:gs>
                </a:gsLst>
                <a:lin ang="16200000" scaled="1"/>
                <a:tileRect/>
              </a:gradFill>
              <a:round/>
            </a:ln>
          </p:spPr>
          <p:style>
            <a:lnRef idx="1">
              <a:schemeClr val="accent1"/>
            </a:lnRef>
            <a:fillRef idx="0">
              <a:schemeClr val="accent1"/>
            </a:fillRef>
            <a:effectRef idx="0">
              <a:schemeClr val="accent1"/>
            </a:effectRef>
            <a:fontRef idx="minor">
              <a:schemeClr val="tx1"/>
            </a:fontRef>
          </p:style>
        </p:cxnSp>
        <p:grpSp>
          <p:nvGrpSpPr>
            <p:cNvPr id="14" name="iṧḻíḓè"/>
            <p:cNvGrpSpPr/>
            <p:nvPr/>
          </p:nvGrpSpPr>
          <p:grpSpPr>
            <a:xfrm>
              <a:off x="5810568" y="2140666"/>
              <a:ext cx="540000" cy="540000"/>
              <a:chOff x="6844265" y="4734713"/>
              <a:chExt cx="410200" cy="410198"/>
            </a:xfrm>
          </p:grpSpPr>
          <p:sp>
            <p:nvSpPr>
              <p:cNvPr id="22" name="iṧlïde"/>
              <p:cNvSpPr/>
              <p:nvPr/>
            </p:nvSpPr>
            <p:spPr>
              <a:xfrm>
                <a:off x="6844265" y="4734713"/>
                <a:ext cx="410200" cy="410198"/>
              </a:xfrm>
              <a:prstGeom prst="ellipse">
                <a:avLst/>
              </a:prstGeom>
              <a:gradFill>
                <a:gsLst>
                  <a:gs pos="0">
                    <a:schemeClr val="accent3">
                      <a:lumMod val="60000"/>
                      <a:lumOff val="40000"/>
                    </a:schemeClr>
                  </a:gs>
                  <a:gs pos="60000">
                    <a:schemeClr val="accent3"/>
                  </a:gs>
                </a:gsLst>
                <a:lin ang="2700000" scaled="0"/>
              </a:gradFill>
              <a:ln w="57150" cap="rnd">
                <a:noFill/>
                <a:prstDash val="solid"/>
                <a:round/>
              </a:ln>
              <a:effectLst>
                <a:outerShdw blurRad="50800" dist="50800" dir="5400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îṡḷíďe"/>
              <p:cNvSpPr/>
              <p:nvPr/>
            </p:nvSpPr>
            <p:spPr>
              <a:xfrm>
                <a:off x="6960365" y="4868892"/>
                <a:ext cx="178001" cy="148188"/>
              </a:xfrm>
              <a:custGeom>
                <a:avLst/>
                <a:gdLst>
                  <a:gd name="connsiteX0" fmla="*/ 483573 w 526297"/>
                  <a:gd name="connsiteY0" fmla="*/ 133971 h 438150"/>
                  <a:gd name="connsiteX1" fmla="*/ 527674 w 526297"/>
                  <a:gd name="connsiteY1" fmla="*/ 178072 h 438150"/>
                  <a:gd name="connsiteX2" fmla="*/ 527579 w 526297"/>
                  <a:gd name="connsiteY2" fmla="*/ 181501 h 438150"/>
                  <a:gd name="connsiteX3" fmla="*/ 514244 w 526297"/>
                  <a:gd name="connsiteY3" fmla="*/ 355237 h 438150"/>
                  <a:gd name="connsiteX4" fmla="*/ 485764 w 526297"/>
                  <a:gd name="connsiteY4" fmla="*/ 381621 h 438150"/>
                  <a:gd name="connsiteX5" fmla="*/ 454998 w 526297"/>
                  <a:gd name="connsiteY5" fmla="*/ 381621 h 438150"/>
                  <a:gd name="connsiteX6" fmla="*/ 454998 w 526297"/>
                  <a:gd name="connsiteY6" fmla="*/ 438771 h 438150"/>
                  <a:gd name="connsiteX7" fmla="*/ 435948 w 526297"/>
                  <a:gd name="connsiteY7" fmla="*/ 438771 h 438150"/>
                  <a:gd name="connsiteX8" fmla="*/ 435948 w 526297"/>
                  <a:gd name="connsiteY8" fmla="*/ 381621 h 438150"/>
                  <a:gd name="connsiteX9" fmla="*/ 93048 w 526297"/>
                  <a:gd name="connsiteY9" fmla="*/ 381621 h 438150"/>
                  <a:gd name="connsiteX10" fmla="*/ 93048 w 526297"/>
                  <a:gd name="connsiteY10" fmla="*/ 438771 h 438150"/>
                  <a:gd name="connsiteX11" fmla="*/ 73998 w 526297"/>
                  <a:gd name="connsiteY11" fmla="*/ 438771 h 438150"/>
                  <a:gd name="connsiteX12" fmla="*/ 73998 w 526297"/>
                  <a:gd name="connsiteY12" fmla="*/ 381621 h 438150"/>
                  <a:gd name="connsiteX13" fmla="*/ 43328 w 526297"/>
                  <a:gd name="connsiteY13" fmla="*/ 381621 h 438150"/>
                  <a:gd name="connsiteX14" fmla="*/ 14848 w 526297"/>
                  <a:gd name="connsiteY14" fmla="*/ 355237 h 438150"/>
                  <a:gd name="connsiteX15" fmla="*/ 1513 w 526297"/>
                  <a:gd name="connsiteY15" fmla="*/ 181501 h 438150"/>
                  <a:gd name="connsiteX16" fmla="*/ 42089 w 526297"/>
                  <a:gd name="connsiteY16" fmla="*/ 134162 h 438150"/>
                  <a:gd name="connsiteX17" fmla="*/ 45518 w 526297"/>
                  <a:gd name="connsiteY17" fmla="*/ 134066 h 438150"/>
                  <a:gd name="connsiteX18" fmla="*/ 101906 w 526297"/>
                  <a:gd name="connsiteY18" fmla="*/ 180834 h 438150"/>
                  <a:gd name="connsiteX19" fmla="*/ 121623 w 526297"/>
                  <a:gd name="connsiteY19" fmla="*/ 286371 h 438150"/>
                  <a:gd name="connsiteX20" fmla="*/ 407373 w 526297"/>
                  <a:gd name="connsiteY20" fmla="*/ 286371 h 438150"/>
                  <a:gd name="connsiteX21" fmla="*/ 427185 w 526297"/>
                  <a:gd name="connsiteY21" fmla="*/ 180739 h 438150"/>
                  <a:gd name="connsiteX22" fmla="*/ 483573 w 526297"/>
                  <a:gd name="connsiteY22" fmla="*/ 133971 h 438150"/>
                  <a:gd name="connsiteX23" fmla="*/ 416898 w 526297"/>
                  <a:gd name="connsiteY23" fmla="*/ 621 h 438150"/>
                  <a:gd name="connsiteX24" fmla="*/ 483573 w 526297"/>
                  <a:gd name="connsiteY24" fmla="*/ 67296 h 438150"/>
                  <a:gd name="connsiteX25" fmla="*/ 483573 w 526297"/>
                  <a:gd name="connsiteY25" fmla="*/ 115397 h 438150"/>
                  <a:gd name="connsiteX26" fmla="*/ 476429 w 526297"/>
                  <a:gd name="connsiteY26" fmla="*/ 114921 h 438150"/>
                  <a:gd name="connsiteX27" fmla="*/ 412040 w 526297"/>
                  <a:gd name="connsiteY27" fmla="*/ 166451 h 438150"/>
                  <a:gd name="connsiteX28" fmla="*/ 411564 w 526297"/>
                  <a:gd name="connsiteY28" fmla="*/ 168737 h 438150"/>
                  <a:gd name="connsiteX29" fmla="*/ 393086 w 526297"/>
                  <a:gd name="connsiteY29" fmla="*/ 267321 h 438150"/>
                  <a:gd name="connsiteX30" fmla="*/ 135911 w 526297"/>
                  <a:gd name="connsiteY30" fmla="*/ 267321 h 438150"/>
                  <a:gd name="connsiteX31" fmla="*/ 117432 w 526297"/>
                  <a:gd name="connsiteY31" fmla="*/ 168737 h 438150"/>
                  <a:gd name="connsiteX32" fmla="*/ 52567 w 526297"/>
                  <a:gd name="connsiteY32" fmla="*/ 114921 h 438150"/>
                  <a:gd name="connsiteX33" fmla="*/ 54948 w 526297"/>
                  <a:gd name="connsiteY33" fmla="*/ 67296 h 438150"/>
                  <a:gd name="connsiteX34" fmla="*/ 121623 w 526297"/>
                  <a:gd name="connsiteY34" fmla="*/ 621 h 438150"/>
                  <a:gd name="connsiteX35" fmla="*/ 416898 w 526297"/>
                  <a:gd name="connsiteY35" fmla="*/ 621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26297" h="438150">
                    <a:moveTo>
                      <a:pt x="483573" y="133971"/>
                    </a:moveTo>
                    <a:cubicBezTo>
                      <a:pt x="507957" y="133971"/>
                      <a:pt x="527674" y="153688"/>
                      <a:pt x="527674" y="178072"/>
                    </a:cubicBezTo>
                    <a:cubicBezTo>
                      <a:pt x="527674" y="179215"/>
                      <a:pt x="527674" y="180358"/>
                      <a:pt x="527579" y="181501"/>
                    </a:cubicBezTo>
                    <a:lnTo>
                      <a:pt x="514244" y="355237"/>
                    </a:lnTo>
                    <a:cubicBezTo>
                      <a:pt x="513101" y="370096"/>
                      <a:pt x="500718" y="381621"/>
                      <a:pt x="485764" y="381621"/>
                    </a:cubicBezTo>
                    <a:lnTo>
                      <a:pt x="454998" y="381621"/>
                    </a:lnTo>
                    <a:lnTo>
                      <a:pt x="454998" y="438771"/>
                    </a:lnTo>
                    <a:lnTo>
                      <a:pt x="435948" y="438771"/>
                    </a:lnTo>
                    <a:lnTo>
                      <a:pt x="435948" y="381621"/>
                    </a:lnTo>
                    <a:lnTo>
                      <a:pt x="93048" y="381621"/>
                    </a:lnTo>
                    <a:lnTo>
                      <a:pt x="93048" y="438771"/>
                    </a:lnTo>
                    <a:lnTo>
                      <a:pt x="73998" y="438771"/>
                    </a:lnTo>
                    <a:lnTo>
                      <a:pt x="73998" y="381621"/>
                    </a:lnTo>
                    <a:lnTo>
                      <a:pt x="43328" y="381621"/>
                    </a:lnTo>
                    <a:cubicBezTo>
                      <a:pt x="28373" y="381621"/>
                      <a:pt x="15991" y="370096"/>
                      <a:pt x="14848" y="355237"/>
                    </a:cubicBezTo>
                    <a:lnTo>
                      <a:pt x="1513" y="181501"/>
                    </a:lnTo>
                    <a:cubicBezTo>
                      <a:pt x="-392" y="157212"/>
                      <a:pt x="17801" y="135971"/>
                      <a:pt x="42089" y="134162"/>
                    </a:cubicBezTo>
                    <a:cubicBezTo>
                      <a:pt x="43232" y="134066"/>
                      <a:pt x="44375" y="134066"/>
                      <a:pt x="45518" y="134066"/>
                    </a:cubicBezTo>
                    <a:cubicBezTo>
                      <a:pt x="73141" y="134066"/>
                      <a:pt x="96858" y="153688"/>
                      <a:pt x="101906" y="180834"/>
                    </a:cubicBezTo>
                    <a:lnTo>
                      <a:pt x="121623" y="286371"/>
                    </a:lnTo>
                    <a:lnTo>
                      <a:pt x="407373" y="286371"/>
                    </a:lnTo>
                    <a:lnTo>
                      <a:pt x="427185" y="180739"/>
                    </a:lnTo>
                    <a:cubicBezTo>
                      <a:pt x="432233" y="153592"/>
                      <a:pt x="455951" y="133971"/>
                      <a:pt x="483573" y="133971"/>
                    </a:cubicBezTo>
                    <a:close/>
                    <a:moveTo>
                      <a:pt x="416898" y="621"/>
                    </a:moveTo>
                    <a:cubicBezTo>
                      <a:pt x="453760" y="621"/>
                      <a:pt x="483573" y="30434"/>
                      <a:pt x="483573" y="67296"/>
                    </a:cubicBezTo>
                    <a:lnTo>
                      <a:pt x="483573" y="115397"/>
                    </a:lnTo>
                    <a:cubicBezTo>
                      <a:pt x="481192" y="115112"/>
                      <a:pt x="478811" y="114921"/>
                      <a:pt x="476429" y="114921"/>
                    </a:cubicBezTo>
                    <a:cubicBezTo>
                      <a:pt x="445473" y="114921"/>
                      <a:pt x="418803" y="136448"/>
                      <a:pt x="412040" y="166451"/>
                    </a:cubicBezTo>
                    <a:lnTo>
                      <a:pt x="411564" y="168737"/>
                    </a:lnTo>
                    <a:lnTo>
                      <a:pt x="393086" y="267321"/>
                    </a:lnTo>
                    <a:lnTo>
                      <a:pt x="135911" y="267321"/>
                    </a:lnTo>
                    <a:lnTo>
                      <a:pt x="117432" y="168737"/>
                    </a:lnTo>
                    <a:cubicBezTo>
                      <a:pt x="111622" y="137495"/>
                      <a:pt x="84285" y="114921"/>
                      <a:pt x="52567" y="114921"/>
                    </a:cubicBezTo>
                    <a:lnTo>
                      <a:pt x="54948" y="67296"/>
                    </a:lnTo>
                    <a:cubicBezTo>
                      <a:pt x="54948" y="30434"/>
                      <a:pt x="84761" y="621"/>
                      <a:pt x="121623" y="621"/>
                    </a:cubicBezTo>
                    <a:lnTo>
                      <a:pt x="416898" y="621"/>
                    </a:ln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íṩļïḑê"/>
            <p:cNvGrpSpPr/>
            <p:nvPr/>
          </p:nvGrpSpPr>
          <p:grpSpPr>
            <a:xfrm>
              <a:off x="5826001" y="5273390"/>
              <a:ext cx="540000" cy="540000"/>
              <a:chOff x="6844265" y="4885213"/>
              <a:chExt cx="410200" cy="410198"/>
            </a:xfrm>
          </p:grpSpPr>
          <p:sp>
            <p:nvSpPr>
              <p:cNvPr id="20" name="íṣlïḍè"/>
              <p:cNvSpPr/>
              <p:nvPr/>
            </p:nvSpPr>
            <p:spPr>
              <a:xfrm>
                <a:off x="6844265" y="4885213"/>
                <a:ext cx="410200" cy="410198"/>
              </a:xfrm>
              <a:prstGeom prst="ellipse">
                <a:avLst/>
              </a:prstGeom>
              <a:gradFill>
                <a:gsLst>
                  <a:gs pos="0">
                    <a:schemeClr val="accent5">
                      <a:lumMod val="60000"/>
                      <a:lumOff val="40000"/>
                    </a:schemeClr>
                  </a:gs>
                  <a:gs pos="60000">
                    <a:schemeClr val="accent5"/>
                  </a:gs>
                </a:gsLst>
                <a:lin ang="2700000" scaled="0"/>
              </a:gradFill>
              <a:ln w="57150" cap="rnd">
                <a:noFill/>
                <a:prstDash val="solid"/>
                <a:round/>
              </a:ln>
              <a:effectLst>
                <a:outerShdw blurRad="50800" dist="50800" dir="5400000" algn="ctr" rotWithShape="0">
                  <a:schemeClr val="accent5">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íṡḷíḍé"/>
              <p:cNvSpPr/>
              <p:nvPr/>
            </p:nvSpPr>
            <p:spPr>
              <a:xfrm>
                <a:off x="6960364" y="5006071"/>
                <a:ext cx="178001" cy="174822"/>
              </a:xfrm>
              <a:custGeom>
                <a:avLst/>
                <a:gdLst>
                  <a:gd name="connsiteX0" fmla="*/ 343764 w 533400"/>
                  <a:gd name="connsiteY0" fmla="*/ 276846 h 523875"/>
                  <a:gd name="connsiteX1" fmla="*/ 372339 w 533400"/>
                  <a:gd name="connsiteY1" fmla="*/ 305421 h 523875"/>
                  <a:gd name="connsiteX2" fmla="*/ 372339 w 533400"/>
                  <a:gd name="connsiteY2" fmla="*/ 495921 h 523875"/>
                  <a:gd name="connsiteX3" fmla="*/ 343764 w 533400"/>
                  <a:gd name="connsiteY3" fmla="*/ 524496 h 523875"/>
                  <a:gd name="connsiteX4" fmla="*/ 191364 w 533400"/>
                  <a:gd name="connsiteY4" fmla="*/ 524496 h 523875"/>
                  <a:gd name="connsiteX5" fmla="*/ 162789 w 533400"/>
                  <a:gd name="connsiteY5" fmla="*/ 495921 h 523875"/>
                  <a:gd name="connsiteX6" fmla="*/ 162789 w 533400"/>
                  <a:gd name="connsiteY6" fmla="*/ 305421 h 523875"/>
                  <a:gd name="connsiteX7" fmla="*/ 191364 w 533400"/>
                  <a:gd name="connsiteY7" fmla="*/ 276846 h 523875"/>
                  <a:gd name="connsiteX8" fmla="*/ 343764 w 533400"/>
                  <a:gd name="connsiteY8" fmla="*/ 276846 h 523875"/>
                  <a:gd name="connsiteX9" fmla="*/ 143739 w 533400"/>
                  <a:gd name="connsiteY9" fmla="*/ 114921 h 523875"/>
                  <a:gd name="connsiteX10" fmla="*/ 179934 w 533400"/>
                  <a:gd name="connsiteY10" fmla="*/ 153021 h 523875"/>
                  <a:gd name="connsiteX11" fmla="*/ 181839 w 533400"/>
                  <a:gd name="connsiteY11" fmla="*/ 153021 h 523875"/>
                  <a:gd name="connsiteX12" fmla="*/ 353289 w 533400"/>
                  <a:gd name="connsiteY12" fmla="*/ 153021 h 523875"/>
                  <a:gd name="connsiteX13" fmla="*/ 391389 w 533400"/>
                  <a:gd name="connsiteY13" fmla="*/ 116826 h 523875"/>
                  <a:gd name="connsiteX14" fmla="*/ 391389 w 533400"/>
                  <a:gd name="connsiteY14" fmla="*/ 114921 h 523875"/>
                  <a:gd name="connsiteX15" fmla="*/ 505689 w 533400"/>
                  <a:gd name="connsiteY15" fmla="*/ 114921 h 523875"/>
                  <a:gd name="connsiteX16" fmla="*/ 534264 w 533400"/>
                  <a:gd name="connsiteY16" fmla="*/ 143496 h 523875"/>
                  <a:gd name="connsiteX17" fmla="*/ 534264 w 533400"/>
                  <a:gd name="connsiteY17" fmla="*/ 381621 h 523875"/>
                  <a:gd name="connsiteX18" fmla="*/ 505689 w 533400"/>
                  <a:gd name="connsiteY18" fmla="*/ 410196 h 523875"/>
                  <a:gd name="connsiteX19" fmla="*/ 391389 w 533400"/>
                  <a:gd name="connsiteY19" fmla="*/ 410196 h 523875"/>
                  <a:gd name="connsiteX20" fmla="*/ 391389 w 533400"/>
                  <a:gd name="connsiteY20" fmla="*/ 295896 h 523875"/>
                  <a:gd name="connsiteX21" fmla="*/ 355194 w 533400"/>
                  <a:gd name="connsiteY21" fmla="*/ 257796 h 523875"/>
                  <a:gd name="connsiteX22" fmla="*/ 353289 w 533400"/>
                  <a:gd name="connsiteY22" fmla="*/ 257796 h 523875"/>
                  <a:gd name="connsiteX23" fmla="*/ 181839 w 533400"/>
                  <a:gd name="connsiteY23" fmla="*/ 257796 h 523875"/>
                  <a:gd name="connsiteX24" fmla="*/ 143739 w 533400"/>
                  <a:gd name="connsiteY24" fmla="*/ 293991 h 523875"/>
                  <a:gd name="connsiteX25" fmla="*/ 143739 w 533400"/>
                  <a:gd name="connsiteY25" fmla="*/ 295896 h 523875"/>
                  <a:gd name="connsiteX26" fmla="*/ 143739 w 533400"/>
                  <a:gd name="connsiteY26" fmla="*/ 410196 h 523875"/>
                  <a:gd name="connsiteX27" fmla="*/ 29439 w 533400"/>
                  <a:gd name="connsiteY27" fmla="*/ 410196 h 523875"/>
                  <a:gd name="connsiteX28" fmla="*/ 864 w 533400"/>
                  <a:gd name="connsiteY28" fmla="*/ 381621 h 523875"/>
                  <a:gd name="connsiteX29" fmla="*/ 864 w 533400"/>
                  <a:gd name="connsiteY29" fmla="*/ 201408 h 523875"/>
                  <a:gd name="connsiteX30" fmla="*/ 11151 w 533400"/>
                  <a:gd name="connsiteY30" fmla="*/ 175405 h 523875"/>
                  <a:gd name="connsiteX31" fmla="*/ 56300 w 533400"/>
                  <a:gd name="connsiteY31" fmla="*/ 127018 h 523875"/>
                  <a:gd name="connsiteX32" fmla="*/ 84112 w 533400"/>
                  <a:gd name="connsiteY32" fmla="*/ 114921 h 523875"/>
                  <a:gd name="connsiteX33" fmla="*/ 143739 w 533400"/>
                  <a:gd name="connsiteY33" fmla="*/ 114921 h 523875"/>
                  <a:gd name="connsiteX34" fmla="*/ 462827 w 533400"/>
                  <a:gd name="connsiteY34" fmla="*/ 172071 h 523875"/>
                  <a:gd name="connsiteX35" fmla="*/ 448539 w 533400"/>
                  <a:gd name="connsiteY35" fmla="*/ 186359 h 523875"/>
                  <a:gd name="connsiteX36" fmla="*/ 462827 w 533400"/>
                  <a:gd name="connsiteY36" fmla="*/ 200646 h 523875"/>
                  <a:gd name="connsiteX37" fmla="*/ 477114 w 533400"/>
                  <a:gd name="connsiteY37" fmla="*/ 186359 h 523875"/>
                  <a:gd name="connsiteX38" fmla="*/ 462827 w 533400"/>
                  <a:gd name="connsiteY38" fmla="*/ 172071 h 523875"/>
                  <a:gd name="connsiteX39" fmla="*/ 343764 w 533400"/>
                  <a:gd name="connsiteY39" fmla="*/ 621 h 523875"/>
                  <a:gd name="connsiteX40" fmla="*/ 372339 w 533400"/>
                  <a:gd name="connsiteY40" fmla="*/ 29196 h 523875"/>
                  <a:gd name="connsiteX41" fmla="*/ 372339 w 533400"/>
                  <a:gd name="connsiteY41" fmla="*/ 105396 h 523875"/>
                  <a:gd name="connsiteX42" fmla="*/ 343764 w 533400"/>
                  <a:gd name="connsiteY42" fmla="*/ 133971 h 523875"/>
                  <a:gd name="connsiteX43" fmla="*/ 191364 w 533400"/>
                  <a:gd name="connsiteY43" fmla="*/ 133971 h 523875"/>
                  <a:gd name="connsiteX44" fmla="*/ 162789 w 533400"/>
                  <a:gd name="connsiteY44" fmla="*/ 105396 h 523875"/>
                  <a:gd name="connsiteX45" fmla="*/ 162789 w 533400"/>
                  <a:gd name="connsiteY45" fmla="*/ 29196 h 523875"/>
                  <a:gd name="connsiteX46" fmla="*/ 191364 w 533400"/>
                  <a:gd name="connsiteY46" fmla="*/ 621 h 523875"/>
                  <a:gd name="connsiteX47" fmla="*/ 343764 w 533400"/>
                  <a:gd name="connsiteY47" fmla="*/ 6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33400" h="523875">
                    <a:moveTo>
                      <a:pt x="343764" y="276846"/>
                    </a:moveTo>
                    <a:cubicBezTo>
                      <a:pt x="359576" y="276846"/>
                      <a:pt x="372339" y="289610"/>
                      <a:pt x="372339" y="305421"/>
                    </a:cubicBezTo>
                    <a:lnTo>
                      <a:pt x="372339" y="495921"/>
                    </a:lnTo>
                    <a:cubicBezTo>
                      <a:pt x="372339" y="511732"/>
                      <a:pt x="359576" y="524496"/>
                      <a:pt x="343764" y="524496"/>
                    </a:cubicBezTo>
                    <a:lnTo>
                      <a:pt x="191364" y="524496"/>
                    </a:lnTo>
                    <a:cubicBezTo>
                      <a:pt x="175552" y="524496"/>
                      <a:pt x="162789" y="511732"/>
                      <a:pt x="162789" y="495921"/>
                    </a:cubicBezTo>
                    <a:lnTo>
                      <a:pt x="162789" y="305421"/>
                    </a:lnTo>
                    <a:cubicBezTo>
                      <a:pt x="162789" y="289610"/>
                      <a:pt x="175552" y="276846"/>
                      <a:pt x="191364" y="276846"/>
                    </a:cubicBezTo>
                    <a:lnTo>
                      <a:pt x="343764" y="276846"/>
                    </a:lnTo>
                    <a:close/>
                    <a:moveTo>
                      <a:pt x="143739" y="114921"/>
                    </a:moveTo>
                    <a:cubicBezTo>
                      <a:pt x="143739" y="135305"/>
                      <a:pt x="159741" y="151973"/>
                      <a:pt x="179934" y="153021"/>
                    </a:cubicBezTo>
                    <a:lnTo>
                      <a:pt x="181839" y="153021"/>
                    </a:lnTo>
                    <a:lnTo>
                      <a:pt x="353289" y="153021"/>
                    </a:lnTo>
                    <a:cubicBezTo>
                      <a:pt x="373673" y="153021"/>
                      <a:pt x="390341" y="137019"/>
                      <a:pt x="391389" y="116826"/>
                    </a:cubicBezTo>
                    <a:lnTo>
                      <a:pt x="391389" y="114921"/>
                    </a:lnTo>
                    <a:lnTo>
                      <a:pt x="505689" y="114921"/>
                    </a:lnTo>
                    <a:cubicBezTo>
                      <a:pt x="521501" y="114921"/>
                      <a:pt x="534264" y="127685"/>
                      <a:pt x="534264" y="143496"/>
                    </a:cubicBezTo>
                    <a:lnTo>
                      <a:pt x="534264" y="381621"/>
                    </a:lnTo>
                    <a:cubicBezTo>
                      <a:pt x="534264" y="397432"/>
                      <a:pt x="521501" y="410196"/>
                      <a:pt x="505689" y="410196"/>
                    </a:cubicBezTo>
                    <a:lnTo>
                      <a:pt x="391389" y="410196"/>
                    </a:lnTo>
                    <a:lnTo>
                      <a:pt x="391389" y="295896"/>
                    </a:lnTo>
                    <a:cubicBezTo>
                      <a:pt x="391389" y="275512"/>
                      <a:pt x="375387" y="258844"/>
                      <a:pt x="355194" y="257796"/>
                    </a:cubicBezTo>
                    <a:lnTo>
                      <a:pt x="353289" y="257796"/>
                    </a:lnTo>
                    <a:lnTo>
                      <a:pt x="181839" y="257796"/>
                    </a:lnTo>
                    <a:cubicBezTo>
                      <a:pt x="161455" y="257796"/>
                      <a:pt x="144787" y="273798"/>
                      <a:pt x="143739" y="293991"/>
                    </a:cubicBezTo>
                    <a:lnTo>
                      <a:pt x="143739" y="295896"/>
                    </a:lnTo>
                    <a:lnTo>
                      <a:pt x="143739" y="410196"/>
                    </a:lnTo>
                    <a:lnTo>
                      <a:pt x="29439" y="410196"/>
                    </a:lnTo>
                    <a:cubicBezTo>
                      <a:pt x="13627" y="410196"/>
                      <a:pt x="864" y="397432"/>
                      <a:pt x="864" y="381621"/>
                    </a:cubicBezTo>
                    <a:lnTo>
                      <a:pt x="864" y="201408"/>
                    </a:lnTo>
                    <a:cubicBezTo>
                      <a:pt x="864" y="191788"/>
                      <a:pt x="4484" y="182454"/>
                      <a:pt x="11151" y="175405"/>
                    </a:cubicBezTo>
                    <a:lnTo>
                      <a:pt x="56300" y="127018"/>
                    </a:lnTo>
                    <a:cubicBezTo>
                      <a:pt x="63538" y="119303"/>
                      <a:pt x="73635" y="114921"/>
                      <a:pt x="84112" y="114921"/>
                    </a:cubicBezTo>
                    <a:lnTo>
                      <a:pt x="143739" y="114921"/>
                    </a:lnTo>
                    <a:close/>
                    <a:moveTo>
                      <a:pt x="462827" y="172071"/>
                    </a:moveTo>
                    <a:cubicBezTo>
                      <a:pt x="454921" y="172071"/>
                      <a:pt x="448539" y="178453"/>
                      <a:pt x="448539" y="186359"/>
                    </a:cubicBezTo>
                    <a:cubicBezTo>
                      <a:pt x="448539" y="194264"/>
                      <a:pt x="454921" y="200646"/>
                      <a:pt x="462827" y="200646"/>
                    </a:cubicBezTo>
                    <a:cubicBezTo>
                      <a:pt x="470732" y="200646"/>
                      <a:pt x="477114" y="194264"/>
                      <a:pt x="477114" y="186359"/>
                    </a:cubicBezTo>
                    <a:cubicBezTo>
                      <a:pt x="477114" y="178453"/>
                      <a:pt x="470732" y="172071"/>
                      <a:pt x="462827" y="172071"/>
                    </a:cubicBezTo>
                    <a:close/>
                    <a:moveTo>
                      <a:pt x="343764" y="621"/>
                    </a:moveTo>
                    <a:cubicBezTo>
                      <a:pt x="359576" y="621"/>
                      <a:pt x="372339" y="13385"/>
                      <a:pt x="372339" y="29196"/>
                    </a:cubicBezTo>
                    <a:lnTo>
                      <a:pt x="372339" y="105396"/>
                    </a:lnTo>
                    <a:cubicBezTo>
                      <a:pt x="372339" y="121207"/>
                      <a:pt x="359576" y="133971"/>
                      <a:pt x="343764" y="133971"/>
                    </a:cubicBezTo>
                    <a:lnTo>
                      <a:pt x="191364" y="133971"/>
                    </a:lnTo>
                    <a:cubicBezTo>
                      <a:pt x="175552" y="133971"/>
                      <a:pt x="162789" y="121207"/>
                      <a:pt x="162789" y="105396"/>
                    </a:cubicBezTo>
                    <a:lnTo>
                      <a:pt x="162789" y="29196"/>
                    </a:lnTo>
                    <a:cubicBezTo>
                      <a:pt x="162789" y="13385"/>
                      <a:pt x="175552" y="621"/>
                      <a:pt x="191364" y="621"/>
                    </a:cubicBezTo>
                    <a:lnTo>
                      <a:pt x="343764" y="621"/>
                    </a:ln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5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 name="isľíḋe"/>
            <p:cNvGrpSpPr/>
            <p:nvPr/>
          </p:nvGrpSpPr>
          <p:grpSpPr>
            <a:xfrm>
              <a:off x="5826001" y="3714648"/>
              <a:ext cx="540000" cy="540000"/>
              <a:chOff x="6844265" y="4815752"/>
              <a:chExt cx="410200" cy="410198"/>
            </a:xfrm>
          </p:grpSpPr>
          <p:sp>
            <p:nvSpPr>
              <p:cNvPr id="18" name="íşḻïḓé"/>
              <p:cNvSpPr/>
              <p:nvPr/>
            </p:nvSpPr>
            <p:spPr>
              <a:xfrm>
                <a:off x="6844265" y="4815752"/>
                <a:ext cx="410200" cy="410198"/>
              </a:xfrm>
              <a:prstGeom prst="ellipse">
                <a:avLst/>
              </a:prstGeom>
              <a:gradFill>
                <a:gsLst>
                  <a:gs pos="0">
                    <a:schemeClr val="accent6">
                      <a:lumMod val="60000"/>
                      <a:lumOff val="40000"/>
                    </a:schemeClr>
                  </a:gs>
                  <a:gs pos="60000">
                    <a:schemeClr val="accent6"/>
                  </a:gs>
                </a:gsLst>
                <a:lin ang="2700000" scaled="0"/>
              </a:gradFill>
              <a:ln w="57150" cap="rnd">
                <a:noFill/>
                <a:prstDash val="solid"/>
                <a:round/>
              </a:ln>
              <a:effectLst>
                <a:outerShdw blurRad="50800" dist="50800" dir="5400000" algn="ctr"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í$liḓé"/>
              <p:cNvSpPr/>
              <p:nvPr/>
            </p:nvSpPr>
            <p:spPr>
              <a:xfrm>
                <a:off x="6960365" y="4936620"/>
                <a:ext cx="178001" cy="162108"/>
              </a:xfrm>
              <a:custGeom>
                <a:avLst/>
                <a:gdLst>
                  <a:gd name="connsiteX0" fmla="*/ 125329 w 533400"/>
                  <a:gd name="connsiteY0" fmla="*/ 229221 h 485775"/>
                  <a:gd name="connsiteX1" fmla="*/ 125329 w 533400"/>
                  <a:gd name="connsiteY1" fmla="*/ 276846 h 485775"/>
                  <a:gd name="connsiteX2" fmla="*/ 144379 w 533400"/>
                  <a:gd name="connsiteY2" fmla="*/ 276846 h 485775"/>
                  <a:gd name="connsiteX3" fmla="*/ 144379 w 533400"/>
                  <a:gd name="connsiteY3" fmla="*/ 229221 h 485775"/>
                  <a:gd name="connsiteX4" fmla="*/ 392029 w 533400"/>
                  <a:gd name="connsiteY4" fmla="*/ 229221 h 485775"/>
                  <a:gd name="connsiteX5" fmla="*/ 392029 w 533400"/>
                  <a:gd name="connsiteY5" fmla="*/ 276846 h 485775"/>
                  <a:gd name="connsiteX6" fmla="*/ 411079 w 533400"/>
                  <a:gd name="connsiteY6" fmla="*/ 276846 h 485775"/>
                  <a:gd name="connsiteX7" fmla="*/ 411079 w 533400"/>
                  <a:gd name="connsiteY7" fmla="*/ 229221 h 485775"/>
                  <a:gd name="connsiteX8" fmla="*/ 534904 w 533400"/>
                  <a:gd name="connsiteY8" fmla="*/ 229221 h 485775"/>
                  <a:gd name="connsiteX9" fmla="*/ 534904 w 533400"/>
                  <a:gd name="connsiteY9" fmla="*/ 457821 h 485775"/>
                  <a:gd name="connsiteX10" fmla="*/ 506329 w 533400"/>
                  <a:gd name="connsiteY10" fmla="*/ 486396 h 485775"/>
                  <a:gd name="connsiteX11" fmla="*/ 30079 w 533400"/>
                  <a:gd name="connsiteY11" fmla="*/ 486396 h 485775"/>
                  <a:gd name="connsiteX12" fmla="*/ 1504 w 533400"/>
                  <a:gd name="connsiteY12" fmla="*/ 457821 h 485775"/>
                  <a:gd name="connsiteX13" fmla="*/ 1504 w 533400"/>
                  <a:gd name="connsiteY13" fmla="*/ 229221 h 485775"/>
                  <a:gd name="connsiteX14" fmla="*/ 125329 w 533400"/>
                  <a:gd name="connsiteY14" fmla="*/ 229221 h 485775"/>
                  <a:gd name="connsiteX15" fmla="*/ 372979 w 533400"/>
                  <a:gd name="connsiteY15" fmla="*/ 621 h 485775"/>
                  <a:gd name="connsiteX16" fmla="*/ 411079 w 533400"/>
                  <a:gd name="connsiteY16" fmla="*/ 36816 h 485775"/>
                  <a:gd name="connsiteX17" fmla="*/ 411079 w 533400"/>
                  <a:gd name="connsiteY17" fmla="*/ 38721 h 485775"/>
                  <a:gd name="connsiteX18" fmla="*/ 411079 w 533400"/>
                  <a:gd name="connsiteY18" fmla="*/ 114921 h 485775"/>
                  <a:gd name="connsiteX19" fmla="*/ 506329 w 533400"/>
                  <a:gd name="connsiteY19" fmla="*/ 114921 h 485775"/>
                  <a:gd name="connsiteX20" fmla="*/ 534904 w 533400"/>
                  <a:gd name="connsiteY20" fmla="*/ 143496 h 485775"/>
                  <a:gd name="connsiteX21" fmla="*/ 534904 w 533400"/>
                  <a:gd name="connsiteY21" fmla="*/ 210171 h 485775"/>
                  <a:gd name="connsiteX22" fmla="*/ 1504 w 533400"/>
                  <a:gd name="connsiteY22" fmla="*/ 210171 h 485775"/>
                  <a:gd name="connsiteX23" fmla="*/ 1504 w 533400"/>
                  <a:gd name="connsiteY23" fmla="*/ 143496 h 485775"/>
                  <a:gd name="connsiteX24" fmla="*/ 30079 w 533400"/>
                  <a:gd name="connsiteY24" fmla="*/ 114921 h 485775"/>
                  <a:gd name="connsiteX25" fmla="*/ 125329 w 533400"/>
                  <a:gd name="connsiteY25" fmla="*/ 114921 h 485775"/>
                  <a:gd name="connsiteX26" fmla="*/ 125329 w 533400"/>
                  <a:gd name="connsiteY26" fmla="*/ 38721 h 485775"/>
                  <a:gd name="connsiteX27" fmla="*/ 161524 w 533400"/>
                  <a:gd name="connsiteY27" fmla="*/ 621 h 485775"/>
                  <a:gd name="connsiteX28" fmla="*/ 163429 w 533400"/>
                  <a:gd name="connsiteY28" fmla="*/ 621 h 485775"/>
                  <a:gd name="connsiteX29" fmla="*/ 372979 w 533400"/>
                  <a:gd name="connsiteY29" fmla="*/ 621 h 485775"/>
                  <a:gd name="connsiteX30" fmla="*/ 372979 w 533400"/>
                  <a:gd name="connsiteY30" fmla="*/ 19671 h 485775"/>
                  <a:gd name="connsiteX31" fmla="*/ 163429 w 533400"/>
                  <a:gd name="connsiteY31" fmla="*/ 19671 h 485775"/>
                  <a:gd name="connsiteX32" fmla="*/ 144474 w 533400"/>
                  <a:gd name="connsiteY32" fmla="*/ 37292 h 485775"/>
                  <a:gd name="connsiteX33" fmla="*/ 144379 w 533400"/>
                  <a:gd name="connsiteY33" fmla="*/ 38721 h 485775"/>
                  <a:gd name="connsiteX34" fmla="*/ 144379 w 533400"/>
                  <a:gd name="connsiteY34" fmla="*/ 114921 h 485775"/>
                  <a:gd name="connsiteX35" fmla="*/ 392029 w 533400"/>
                  <a:gd name="connsiteY35" fmla="*/ 114921 h 485775"/>
                  <a:gd name="connsiteX36" fmla="*/ 392029 w 533400"/>
                  <a:gd name="connsiteY36" fmla="*/ 38721 h 485775"/>
                  <a:gd name="connsiteX37" fmla="*/ 375836 w 533400"/>
                  <a:gd name="connsiteY37" fmla="*/ 19862 h 485775"/>
                  <a:gd name="connsiteX38" fmla="*/ 374408 w 533400"/>
                  <a:gd name="connsiteY38" fmla="*/ 19671 h 485775"/>
                  <a:gd name="connsiteX39" fmla="*/ 372979 w 533400"/>
                  <a:gd name="connsiteY39" fmla="*/ 1967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33400" h="485775">
                    <a:moveTo>
                      <a:pt x="125329" y="229221"/>
                    </a:moveTo>
                    <a:lnTo>
                      <a:pt x="125329" y="276846"/>
                    </a:lnTo>
                    <a:lnTo>
                      <a:pt x="144379" y="276846"/>
                    </a:lnTo>
                    <a:lnTo>
                      <a:pt x="144379" y="229221"/>
                    </a:lnTo>
                    <a:lnTo>
                      <a:pt x="392029" y="229221"/>
                    </a:lnTo>
                    <a:lnTo>
                      <a:pt x="392029" y="276846"/>
                    </a:lnTo>
                    <a:lnTo>
                      <a:pt x="411079" y="276846"/>
                    </a:lnTo>
                    <a:lnTo>
                      <a:pt x="411079" y="229221"/>
                    </a:lnTo>
                    <a:lnTo>
                      <a:pt x="534904" y="229221"/>
                    </a:lnTo>
                    <a:lnTo>
                      <a:pt x="534904" y="457821"/>
                    </a:lnTo>
                    <a:cubicBezTo>
                      <a:pt x="534904" y="473632"/>
                      <a:pt x="522141" y="486396"/>
                      <a:pt x="506329" y="486396"/>
                    </a:cubicBezTo>
                    <a:lnTo>
                      <a:pt x="30079" y="486396"/>
                    </a:lnTo>
                    <a:cubicBezTo>
                      <a:pt x="14267" y="486396"/>
                      <a:pt x="1504" y="473632"/>
                      <a:pt x="1504" y="457821"/>
                    </a:cubicBezTo>
                    <a:lnTo>
                      <a:pt x="1504" y="229221"/>
                    </a:lnTo>
                    <a:lnTo>
                      <a:pt x="125329" y="229221"/>
                    </a:lnTo>
                    <a:close/>
                    <a:moveTo>
                      <a:pt x="372979" y="621"/>
                    </a:moveTo>
                    <a:cubicBezTo>
                      <a:pt x="393363" y="621"/>
                      <a:pt x="410031" y="16623"/>
                      <a:pt x="411079" y="36816"/>
                    </a:cubicBezTo>
                    <a:lnTo>
                      <a:pt x="411079" y="38721"/>
                    </a:lnTo>
                    <a:lnTo>
                      <a:pt x="411079" y="114921"/>
                    </a:lnTo>
                    <a:lnTo>
                      <a:pt x="506329" y="114921"/>
                    </a:lnTo>
                    <a:cubicBezTo>
                      <a:pt x="522141" y="114921"/>
                      <a:pt x="534904" y="127685"/>
                      <a:pt x="534904" y="143496"/>
                    </a:cubicBezTo>
                    <a:lnTo>
                      <a:pt x="534904" y="210171"/>
                    </a:lnTo>
                    <a:lnTo>
                      <a:pt x="1504" y="210171"/>
                    </a:lnTo>
                    <a:lnTo>
                      <a:pt x="1504" y="143496"/>
                    </a:lnTo>
                    <a:cubicBezTo>
                      <a:pt x="1504" y="127685"/>
                      <a:pt x="14267" y="114921"/>
                      <a:pt x="30079" y="114921"/>
                    </a:cubicBezTo>
                    <a:lnTo>
                      <a:pt x="125329" y="114921"/>
                    </a:lnTo>
                    <a:lnTo>
                      <a:pt x="125329" y="38721"/>
                    </a:lnTo>
                    <a:cubicBezTo>
                      <a:pt x="125329" y="18337"/>
                      <a:pt x="141331" y="1669"/>
                      <a:pt x="161524" y="621"/>
                    </a:cubicBezTo>
                    <a:lnTo>
                      <a:pt x="163429" y="621"/>
                    </a:lnTo>
                    <a:lnTo>
                      <a:pt x="372979" y="621"/>
                    </a:lnTo>
                    <a:close/>
                    <a:moveTo>
                      <a:pt x="372979" y="19671"/>
                    </a:moveTo>
                    <a:lnTo>
                      <a:pt x="163429" y="19671"/>
                    </a:lnTo>
                    <a:cubicBezTo>
                      <a:pt x="153428" y="19671"/>
                      <a:pt x="145141" y="27482"/>
                      <a:pt x="144474" y="37292"/>
                    </a:cubicBezTo>
                    <a:lnTo>
                      <a:pt x="144379" y="38721"/>
                    </a:lnTo>
                    <a:lnTo>
                      <a:pt x="144379" y="114921"/>
                    </a:lnTo>
                    <a:lnTo>
                      <a:pt x="392029" y="114921"/>
                    </a:lnTo>
                    <a:lnTo>
                      <a:pt x="392029" y="38721"/>
                    </a:lnTo>
                    <a:cubicBezTo>
                      <a:pt x="392029" y="29196"/>
                      <a:pt x="384981" y="21290"/>
                      <a:pt x="375836" y="19862"/>
                    </a:cubicBezTo>
                    <a:lnTo>
                      <a:pt x="374408" y="19671"/>
                    </a:lnTo>
                    <a:lnTo>
                      <a:pt x="372979" y="19671"/>
                    </a:ln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7" name="işļiḓe"/>
            <p:cNvSpPr/>
            <p:nvPr/>
          </p:nvSpPr>
          <p:spPr>
            <a:xfrm>
              <a:off x="8349125" y="1399209"/>
              <a:ext cx="2402768" cy="411508"/>
            </a:xfrm>
            <a:prstGeom prst="roundRect">
              <a:avLst>
                <a:gd name="adj" fmla="val 50000"/>
              </a:avLst>
            </a:prstGeom>
            <a:gradFill>
              <a:gsLst>
                <a:gs pos="0">
                  <a:schemeClr val="accent1">
                    <a:lumMod val="60000"/>
                    <a:lumOff val="40000"/>
                  </a:schemeClr>
                </a:gs>
                <a:gs pos="60000">
                  <a:schemeClr val="accent1"/>
                </a:gs>
              </a:gsLst>
              <a:lin ang="2700000" scaled="0"/>
            </a:gradFill>
            <a:ln w="57150" cap="rnd">
              <a:noFill/>
              <a:prstDash val="solid"/>
              <a:round/>
            </a:ln>
            <a:effectLst>
              <a:outerShdw blurRad="508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3765"/>
              <a:r>
                <a:rPr lang="zh-CN" altLang="en-US" sz="2400" b="1" dirty="0">
                  <a:latin typeface="Arial" panose="020B0604020202020204" pitchFamily="34" charset="0"/>
                  <a:ea typeface="微软雅黑" panose="020B0503020204020204" pitchFamily="34" charset="-122"/>
                  <a:sym typeface="Arial" panose="020B0604020202020204" pitchFamily="34" charset="0"/>
                </a:rPr>
                <a:t>赞同的观点</a:t>
              </a:r>
              <a:endParaRPr lang="en-US" altLang="zh-CN" sz="2400" b="1"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24" name="文本框 23"/>
          <p:cNvSpPr txBox="1"/>
          <p:nvPr/>
        </p:nvSpPr>
        <p:spPr>
          <a:xfrm>
            <a:off x="4843842" y="1599433"/>
            <a:ext cx="6782609" cy="5262245"/>
          </a:xfrm>
          <a:prstGeom prst="rect">
            <a:avLst/>
          </a:prstGeom>
          <a:noFill/>
        </p:spPr>
        <p:txBody>
          <a:bodyPr wrap="square" rtlCol="0">
            <a:spAutoFit/>
          </a:bodyPr>
          <a:lstStyle/>
          <a:p>
            <a:pPr>
              <a:lnSpc>
                <a:spcPct val="150000"/>
              </a:lnSpc>
            </a:pPr>
            <a:r>
              <a:rPr lang="zh-CN" altLang="en-US" sz="2000" dirty="0">
                <a:latin typeface="Arial" panose="020B0604020202020204" pitchFamily="34" charset="0"/>
                <a:ea typeface="微软雅黑" panose="020B0503020204020204" pitchFamily="34" charset="-122"/>
                <a:sym typeface="Arial" panose="020B0604020202020204" pitchFamily="34" charset="0"/>
              </a:rPr>
              <a:t>第二学位制度能够在一定程度上弥补第一学位专业的缺憾。</a:t>
            </a:r>
            <a:r>
              <a:rPr lang="zh-CN" altLang="zh-CN" sz="2000" kern="100" dirty="0">
                <a:effectLst/>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让学生在对现学专业不满意的情况下，得到去心仪的学校学习自己真正喜欢的专业的机会</a:t>
            </a:r>
            <a:endParaRPr lang="en-US" altLang="zh-CN" sz="2000" kern="100" dirty="0">
              <a:effectLst/>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endParaRPr>
          </a:p>
          <a:p>
            <a:pPr>
              <a:lnSpc>
                <a:spcPct val="150000"/>
              </a:lnSpc>
            </a:pPr>
            <a:endParaRPr lang="en-US" altLang="zh-CN" sz="1200" kern="100" dirty="0">
              <a:effectLst/>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endParaRPr>
          </a:p>
          <a:p>
            <a:pPr>
              <a:lnSpc>
                <a:spcPct val="150000"/>
              </a:lnSpc>
            </a:pPr>
            <a:r>
              <a:rPr lang="zh-CN" altLang="en-US" sz="2000" kern="10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提供一个重新系统性学习其他学科或者专业的机会，拓展未来的就业发展方向，能减轻因考研导致的竞争压力并且在一定程度上促进学生对跨专业知识的掌握与应用</a:t>
            </a:r>
            <a:endParaRPr lang="en-US" altLang="zh-CN" sz="2000" kern="10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endParaRPr>
          </a:p>
          <a:p>
            <a:pPr>
              <a:lnSpc>
                <a:spcPct val="150000"/>
              </a:lnSpc>
            </a:pPr>
            <a:endParaRPr lang="en-US" altLang="zh-CN" sz="1200" kern="10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endParaRPr>
          </a:p>
          <a:p>
            <a:pPr>
              <a:lnSpc>
                <a:spcPct val="150000"/>
              </a:lnSpc>
            </a:pPr>
            <a:r>
              <a:rPr lang="zh-CN" altLang="en-US" sz="2000" kern="100" dirty="0">
                <a:effectLst/>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用第二学位的毕业证书和学位证书去考研、考公、出国，都不存在任何问题。甚至在国外认可度要高于国内。并且在学信网都有相应的备案信息</a:t>
            </a:r>
            <a:endParaRPr lang="en-US" altLang="zh-CN" sz="2000" kern="100" dirty="0">
              <a:effectLst/>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endParaRPr>
          </a:p>
          <a:p>
            <a:pPr>
              <a:lnSpc>
                <a:spcPct val="150000"/>
              </a:lnSpc>
            </a:pPr>
            <a:endParaRPr lang="zh-CN" altLang="zh-CN" sz="200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wdUp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5" name="椭圆 4"/>
          <p:cNvSpPr/>
          <p:nvPr/>
        </p:nvSpPr>
        <p:spPr>
          <a:xfrm>
            <a:off x="863600" y="315265"/>
            <a:ext cx="416560" cy="4057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ea typeface="微软雅黑" panose="020B0503020204020204" pitchFamily="34" charset="-122"/>
                <a:sym typeface="Arial" panose="020B0604020202020204" pitchFamily="34" charset="0"/>
              </a:rPr>
              <a:t>2</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6"/>
          <p:cNvSpPr txBox="1"/>
          <p:nvPr/>
        </p:nvSpPr>
        <p:spPr>
          <a:xfrm>
            <a:off x="1310995" y="225760"/>
            <a:ext cx="2178538" cy="583565"/>
          </a:xfrm>
          <a:prstGeom prst="rect">
            <a:avLst/>
          </a:prstGeom>
          <a:noFill/>
        </p:spPr>
        <p:txBody>
          <a:bodyPr wrap="square" rtlCol="0">
            <a:spAutoFit/>
          </a:bodyPr>
          <a:lstStyle/>
          <a:p>
            <a:r>
              <a:rPr lang="zh-CN" altLang="en-US" sz="3200" b="1" dirty="0">
                <a:latin typeface="Arial" panose="020B0604020202020204" pitchFamily="34" charset="0"/>
                <a:ea typeface="微软雅黑" panose="020B0503020204020204" pitchFamily="34" charset="-122"/>
                <a:sym typeface="Arial" panose="020B0604020202020204" pitchFamily="34" charset="0"/>
              </a:rPr>
              <a:t>现状分析</a:t>
            </a: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8597" y="168452"/>
            <a:ext cx="1897854" cy="555905"/>
          </a:xfrm>
          <a:prstGeom prst="rect">
            <a:avLst/>
          </a:prstGeom>
        </p:spPr>
      </p:pic>
      <p:cxnSp>
        <p:nvCxnSpPr>
          <p:cNvPr id="8" name="直接连接符 7"/>
          <p:cNvCxnSpPr/>
          <p:nvPr/>
        </p:nvCxnSpPr>
        <p:spPr>
          <a:xfrm>
            <a:off x="660400" y="760413"/>
            <a:ext cx="10858500" cy="0"/>
          </a:xfrm>
          <a:prstGeom prst="line">
            <a:avLst/>
          </a:prstGeom>
          <a:noFill/>
          <a:ln w="22225" cap="flat" cmpd="sng" algn="ctr">
            <a:solidFill>
              <a:srgbClr val="1C6299"/>
            </a:solidFill>
            <a:prstDash val="solid"/>
            <a:miter lim="800000"/>
          </a:ln>
          <a:effectLst/>
        </p:spPr>
      </p:cxnSp>
      <p:grpSp>
        <p:nvGrpSpPr>
          <p:cNvPr id="11" name="#47881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792485" y="-114663"/>
            <a:ext cx="8384886" cy="6386286"/>
            <a:chOff x="2316485" y="261257"/>
            <a:chExt cx="8384886" cy="6386286"/>
          </a:xfrm>
        </p:grpSpPr>
        <p:sp>
          <p:nvSpPr>
            <p:cNvPr id="12" name="iŝliḓè"/>
            <p:cNvSpPr/>
            <p:nvPr/>
          </p:nvSpPr>
          <p:spPr>
            <a:xfrm>
              <a:off x="2316485" y="2140665"/>
              <a:ext cx="3077194" cy="4009595"/>
            </a:xfrm>
            <a:prstGeom prst="roundRect">
              <a:avLst>
                <a:gd name="adj" fmla="val 7710"/>
              </a:avLst>
            </a:prstGeom>
            <a:blipFill>
              <a:blip r:embed="rId4"/>
              <a:stretch>
                <a:fillRect/>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cxnSp>
          <p:nvCxnSpPr>
            <p:cNvPr id="13" name="直接连接符 12"/>
            <p:cNvCxnSpPr/>
            <p:nvPr/>
          </p:nvCxnSpPr>
          <p:spPr>
            <a:xfrm>
              <a:off x="6111433" y="261257"/>
              <a:ext cx="0" cy="6386286"/>
            </a:xfrm>
            <a:prstGeom prst="line">
              <a:avLst/>
            </a:prstGeom>
            <a:ln w="6350" cap="rnd">
              <a:gradFill flip="none" rotWithShape="1">
                <a:gsLst>
                  <a:gs pos="0">
                    <a:schemeClr val="bg1"/>
                  </a:gs>
                  <a:gs pos="70000">
                    <a:schemeClr val="bg1">
                      <a:lumMod val="95000"/>
                    </a:schemeClr>
                  </a:gs>
                  <a:gs pos="30000">
                    <a:schemeClr val="bg1">
                      <a:lumMod val="95000"/>
                    </a:schemeClr>
                  </a:gs>
                  <a:gs pos="100000">
                    <a:schemeClr val="bg1"/>
                  </a:gs>
                </a:gsLst>
                <a:lin ang="16200000" scaled="1"/>
                <a:tileRect/>
              </a:gradFill>
              <a:round/>
            </a:ln>
          </p:spPr>
          <p:style>
            <a:lnRef idx="1">
              <a:schemeClr val="accent1"/>
            </a:lnRef>
            <a:fillRef idx="0">
              <a:schemeClr val="accent1"/>
            </a:fillRef>
            <a:effectRef idx="0">
              <a:schemeClr val="accent1"/>
            </a:effectRef>
            <a:fontRef idx="minor">
              <a:schemeClr val="tx1"/>
            </a:fontRef>
          </p:style>
        </p:cxnSp>
        <p:sp>
          <p:nvSpPr>
            <p:cNvPr id="14" name="îṡḷíďe"/>
            <p:cNvSpPr/>
            <p:nvPr/>
          </p:nvSpPr>
          <p:spPr>
            <a:xfrm>
              <a:off x="5963406" y="2317304"/>
              <a:ext cx="234326" cy="195080"/>
            </a:xfrm>
            <a:custGeom>
              <a:avLst/>
              <a:gdLst>
                <a:gd name="connsiteX0" fmla="*/ 483573 w 526297"/>
                <a:gd name="connsiteY0" fmla="*/ 133971 h 438150"/>
                <a:gd name="connsiteX1" fmla="*/ 527674 w 526297"/>
                <a:gd name="connsiteY1" fmla="*/ 178072 h 438150"/>
                <a:gd name="connsiteX2" fmla="*/ 527579 w 526297"/>
                <a:gd name="connsiteY2" fmla="*/ 181501 h 438150"/>
                <a:gd name="connsiteX3" fmla="*/ 514244 w 526297"/>
                <a:gd name="connsiteY3" fmla="*/ 355237 h 438150"/>
                <a:gd name="connsiteX4" fmla="*/ 485764 w 526297"/>
                <a:gd name="connsiteY4" fmla="*/ 381621 h 438150"/>
                <a:gd name="connsiteX5" fmla="*/ 454998 w 526297"/>
                <a:gd name="connsiteY5" fmla="*/ 381621 h 438150"/>
                <a:gd name="connsiteX6" fmla="*/ 454998 w 526297"/>
                <a:gd name="connsiteY6" fmla="*/ 438771 h 438150"/>
                <a:gd name="connsiteX7" fmla="*/ 435948 w 526297"/>
                <a:gd name="connsiteY7" fmla="*/ 438771 h 438150"/>
                <a:gd name="connsiteX8" fmla="*/ 435948 w 526297"/>
                <a:gd name="connsiteY8" fmla="*/ 381621 h 438150"/>
                <a:gd name="connsiteX9" fmla="*/ 93048 w 526297"/>
                <a:gd name="connsiteY9" fmla="*/ 381621 h 438150"/>
                <a:gd name="connsiteX10" fmla="*/ 93048 w 526297"/>
                <a:gd name="connsiteY10" fmla="*/ 438771 h 438150"/>
                <a:gd name="connsiteX11" fmla="*/ 73998 w 526297"/>
                <a:gd name="connsiteY11" fmla="*/ 438771 h 438150"/>
                <a:gd name="connsiteX12" fmla="*/ 73998 w 526297"/>
                <a:gd name="connsiteY12" fmla="*/ 381621 h 438150"/>
                <a:gd name="connsiteX13" fmla="*/ 43328 w 526297"/>
                <a:gd name="connsiteY13" fmla="*/ 381621 h 438150"/>
                <a:gd name="connsiteX14" fmla="*/ 14848 w 526297"/>
                <a:gd name="connsiteY14" fmla="*/ 355237 h 438150"/>
                <a:gd name="connsiteX15" fmla="*/ 1513 w 526297"/>
                <a:gd name="connsiteY15" fmla="*/ 181501 h 438150"/>
                <a:gd name="connsiteX16" fmla="*/ 42089 w 526297"/>
                <a:gd name="connsiteY16" fmla="*/ 134162 h 438150"/>
                <a:gd name="connsiteX17" fmla="*/ 45518 w 526297"/>
                <a:gd name="connsiteY17" fmla="*/ 134066 h 438150"/>
                <a:gd name="connsiteX18" fmla="*/ 101906 w 526297"/>
                <a:gd name="connsiteY18" fmla="*/ 180834 h 438150"/>
                <a:gd name="connsiteX19" fmla="*/ 121623 w 526297"/>
                <a:gd name="connsiteY19" fmla="*/ 286371 h 438150"/>
                <a:gd name="connsiteX20" fmla="*/ 407373 w 526297"/>
                <a:gd name="connsiteY20" fmla="*/ 286371 h 438150"/>
                <a:gd name="connsiteX21" fmla="*/ 427185 w 526297"/>
                <a:gd name="connsiteY21" fmla="*/ 180739 h 438150"/>
                <a:gd name="connsiteX22" fmla="*/ 483573 w 526297"/>
                <a:gd name="connsiteY22" fmla="*/ 133971 h 438150"/>
                <a:gd name="connsiteX23" fmla="*/ 416898 w 526297"/>
                <a:gd name="connsiteY23" fmla="*/ 621 h 438150"/>
                <a:gd name="connsiteX24" fmla="*/ 483573 w 526297"/>
                <a:gd name="connsiteY24" fmla="*/ 67296 h 438150"/>
                <a:gd name="connsiteX25" fmla="*/ 483573 w 526297"/>
                <a:gd name="connsiteY25" fmla="*/ 115397 h 438150"/>
                <a:gd name="connsiteX26" fmla="*/ 476429 w 526297"/>
                <a:gd name="connsiteY26" fmla="*/ 114921 h 438150"/>
                <a:gd name="connsiteX27" fmla="*/ 412040 w 526297"/>
                <a:gd name="connsiteY27" fmla="*/ 166451 h 438150"/>
                <a:gd name="connsiteX28" fmla="*/ 411564 w 526297"/>
                <a:gd name="connsiteY28" fmla="*/ 168737 h 438150"/>
                <a:gd name="connsiteX29" fmla="*/ 393086 w 526297"/>
                <a:gd name="connsiteY29" fmla="*/ 267321 h 438150"/>
                <a:gd name="connsiteX30" fmla="*/ 135911 w 526297"/>
                <a:gd name="connsiteY30" fmla="*/ 267321 h 438150"/>
                <a:gd name="connsiteX31" fmla="*/ 117432 w 526297"/>
                <a:gd name="connsiteY31" fmla="*/ 168737 h 438150"/>
                <a:gd name="connsiteX32" fmla="*/ 52567 w 526297"/>
                <a:gd name="connsiteY32" fmla="*/ 114921 h 438150"/>
                <a:gd name="connsiteX33" fmla="*/ 54948 w 526297"/>
                <a:gd name="connsiteY33" fmla="*/ 67296 h 438150"/>
                <a:gd name="connsiteX34" fmla="*/ 121623 w 526297"/>
                <a:gd name="connsiteY34" fmla="*/ 621 h 438150"/>
                <a:gd name="connsiteX35" fmla="*/ 416898 w 526297"/>
                <a:gd name="connsiteY35" fmla="*/ 621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26297" h="438150">
                  <a:moveTo>
                    <a:pt x="483573" y="133971"/>
                  </a:moveTo>
                  <a:cubicBezTo>
                    <a:pt x="507957" y="133971"/>
                    <a:pt x="527674" y="153688"/>
                    <a:pt x="527674" y="178072"/>
                  </a:cubicBezTo>
                  <a:cubicBezTo>
                    <a:pt x="527674" y="179215"/>
                    <a:pt x="527674" y="180358"/>
                    <a:pt x="527579" y="181501"/>
                  </a:cubicBezTo>
                  <a:lnTo>
                    <a:pt x="514244" y="355237"/>
                  </a:lnTo>
                  <a:cubicBezTo>
                    <a:pt x="513101" y="370096"/>
                    <a:pt x="500718" y="381621"/>
                    <a:pt x="485764" y="381621"/>
                  </a:cubicBezTo>
                  <a:lnTo>
                    <a:pt x="454998" y="381621"/>
                  </a:lnTo>
                  <a:lnTo>
                    <a:pt x="454998" y="438771"/>
                  </a:lnTo>
                  <a:lnTo>
                    <a:pt x="435948" y="438771"/>
                  </a:lnTo>
                  <a:lnTo>
                    <a:pt x="435948" y="381621"/>
                  </a:lnTo>
                  <a:lnTo>
                    <a:pt x="93048" y="381621"/>
                  </a:lnTo>
                  <a:lnTo>
                    <a:pt x="93048" y="438771"/>
                  </a:lnTo>
                  <a:lnTo>
                    <a:pt x="73998" y="438771"/>
                  </a:lnTo>
                  <a:lnTo>
                    <a:pt x="73998" y="381621"/>
                  </a:lnTo>
                  <a:lnTo>
                    <a:pt x="43328" y="381621"/>
                  </a:lnTo>
                  <a:cubicBezTo>
                    <a:pt x="28373" y="381621"/>
                    <a:pt x="15991" y="370096"/>
                    <a:pt x="14848" y="355237"/>
                  </a:cubicBezTo>
                  <a:lnTo>
                    <a:pt x="1513" y="181501"/>
                  </a:lnTo>
                  <a:cubicBezTo>
                    <a:pt x="-392" y="157212"/>
                    <a:pt x="17801" y="135971"/>
                    <a:pt x="42089" y="134162"/>
                  </a:cubicBezTo>
                  <a:cubicBezTo>
                    <a:pt x="43232" y="134066"/>
                    <a:pt x="44375" y="134066"/>
                    <a:pt x="45518" y="134066"/>
                  </a:cubicBezTo>
                  <a:cubicBezTo>
                    <a:pt x="73141" y="134066"/>
                    <a:pt x="96858" y="153688"/>
                    <a:pt x="101906" y="180834"/>
                  </a:cubicBezTo>
                  <a:lnTo>
                    <a:pt x="121623" y="286371"/>
                  </a:lnTo>
                  <a:lnTo>
                    <a:pt x="407373" y="286371"/>
                  </a:lnTo>
                  <a:lnTo>
                    <a:pt x="427185" y="180739"/>
                  </a:lnTo>
                  <a:cubicBezTo>
                    <a:pt x="432233" y="153592"/>
                    <a:pt x="455951" y="133971"/>
                    <a:pt x="483573" y="133971"/>
                  </a:cubicBezTo>
                  <a:close/>
                  <a:moveTo>
                    <a:pt x="416898" y="621"/>
                  </a:moveTo>
                  <a:cubicBezTo>
                    <a:pt x="453760" y="621"/>
                    <a:pt x="483573" y="30434"/>
                    <a:pt x="483573" y="67296"/>
                  </a:cubicBezTo>
                  <a:lnTo>
                    <a:pt x="483573" y="115397"/>
                  </a:lnTo>
                  <a:cubicBezTo>
                    <a:pt x="481192" y="115112"/>
                    <a:pt x="478811" y="114921"/>
                    <a:pt x="476429" y="114921"/>
                  </a:cubicBezTo>
                  <a:cubicBezTo>
                    <a:pt x="445473" y="114921"/>
                    <a:pt x="418803" y="136448"/>
                    <a:pt x="412040" y="166451"/>
                  </a:cubicBezTo>
                  <a:lnTo>
                    <a:pt x="411564" y="168737"/>
                  </a:lnTo>
                  <a:lnTo>
                    <a:pt x="393086" y="267321"/>
                  </a:lnTo>
                  <a:lnTo>
                    <a:pt x="135911" y="267321"/>
                  </a:lnTo>
                  <a:lnTo>
                    <a:pt x="117432" y="168737"/>
                  </a:lnTo>
                  <a:cubicBezTo>
                    <a:pt x="111622" y="137495"/>
                    <a:pt x="84285" y="114921"/>
                    <a:pt x="52567" y="114921"/>
                  </a:cubicBezTo>
                  <a:lnTo>
                    <a:pt x="54948" y="67296"/>
                  </a:lnTo>
                  <a:cubicBezTo>
                    <a:pt x="54948" y="30434"/>
                    <a:pt x="84761" y="621"/>
                    <a:pt x="121623" y="621"/>
                  </a:cubicBezTo>
                  <a:lnTo>
                    <a:pt x="416898" y="621"/>
                  </a:ln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íṡḷíḍé"/>
            <p:cNvSpPr/>
            <p:nvPr/>
          </p:nvSpPr>
          <p:spPr>
            <a:xfrm>
              <a:off x="5978837" y="5432492"/>
              <a:ext cx="234326" cy="230142"/>
            </a:xfrm>
            <a:custGeom>
              <a:avLst/>
              <a:gdLst>
                <a:gd name="connsiteX0" fmla="*/ 343764 w 533400"/>
                <a:gd name="connsiteY0" fmla="*/ 276846 h 523875"/>
                <a:gd name="connsiteX1" fmla="*/ 372339 w 533400"/>
                <a:gd name="connsiteY1" fmla="*/ 305421 h 523875"/>
                <a:gd name="connsiteX2" fmla="*/ 372339 w 533400"/>
                <a:gd name="connsiteY2" fmla="*/ 495921 h 523875"/>
                <a:gd name="connsiteX3" fmla="*/ 343764 w 533400"/>
                <a:gd name="connsiteY3" fmla="*/ 524496 h 523875"/>
                <a:gd name="connsiteX4" fmla="*/ 191364 w 533400"/>
                <a:gd name="connsiteY4" fmla="*/ 524496 h 523875"/>
                <a:gd name="connsiteX5" fmla="*/ 162789 w 533400"/>
                <a:gd name="connsiteY5" fmla="*/ 495921 h 523875"/>
                <a:gd name="connsiteX6" fmla="*/ 162789 w 533400"/>
                <a:gd name="connsiteY6" fmla="*/ 305421 h 523875"/>
                <a:gd name="connsiteX7" fmla="*/ 191364 w 533400"/>
                <a:gd name="connsiteY7" fmla="*/ 276846 h 523875"/>
                <a:gd name="connsiteX8" fmla="*/ 343764 w 533400"/>
                <a:gd name="connsiteY8" fmla="*/ 276846 h 523875"/>
                <a:gd name="connsiteX9" fmla="*/ 143739 w 533400"/>
                <a:gd name="connsiteY9" fmla="*/ 114921 h 523875"/>
                <a:gd name="connsiteX10" fmla="*/ 179934 w 533400"/>
                <a:gd name="connsiteY10" fmla="*/ 153021 h 523875"/>
                <a:gd name="connsiteX11" fmla="*/ 181839 w 533400"/>
                <a:gd name="connsiteY11" fmla="*/ 153021 h 523875"/>
                <a:gd name="connsiteX12" fmla="*/ 353289 w 533400"/>
                <a:gd name="connsiteY12" fmla="*/ 153021 h 523875"/>
                <a:gd name="connsiteX13" fmla="*/ 391389 w 533400"/>
                <a:gd name="connsiteY13" fmla="*/ 116826 h 523875"/>
                <a:gd name="connsiteX14" fmla="*/ 391389 w 533400"/>
                <a:gd name="connsiteY14" fmla="*/ 114921 h 523875"/>
                <a:gd name="connsiteX15" fmla="*/ 505689 w 533400"/>
                <a:gd name="connsiteY15" fmla="*/ 114921 h 523875"/>
                <a:gd name="connsiteX16" fmla="*/ 534264 w 533400"/>
                <a:gd name="connsiteY16" fmla="*/ 143496 h 523875"/>
                <a:gd name="connsiteX17" fmla="*/ 534264 w 533400"/>
                <a:gd name="connsiteY17" fmla="*/ 381621 h 523875"/>
                <a:gd name="connsiteX18" fmla="*/ 505689 w 533400"/>
                <a:gd name="connsiteY18" fmla="*/ 410196 h 523875"/>
                <a:gd name="connsiteX19" fmla="*/ 391389 w 533400"/>
                <a:gd name="connsiteY19" fmla="*/ 410196 h 523875"/>
                <a:gd name="connsiteX20" fmla="*/ 391389 w 533400"/>
                <a:gd name="connsiteY20" fmla="*/ 295896 h 523875"/>
                <a:gd name="connsiteX21" fmla="*/ 355194 w 533400"/>
                <a:gd name="connsiteY21" fmla="*/ 257796 h 523875"/>
                <a:gd name="connsiteX22" fmla="*/ 353289 w 533400"/>
                <a:gd name="connsiteY22" fmla="*/ 257796 h 523875"/>
                <a:gd name="connsiteX23" fmla="*/ 181839 w 533400"/>
                <a:gd name="connsiteY23" fmla="*/ 257796 h 523875"/>
                <a:gd name="connsiteX24" fmla="*/ 143739 w 533400"/>
                <a:gd name="connsiteY24" fmla="*/ 293991 h 523875"/>
                <a:gd name="connsiteX25" fmla="*/ 143739 w 533400"/>
                <a:gd name="connsiteY25" fmla="*/ 295896 h 523875"/>
                <a:gd name="connsiteX26" fmla="*/ 143739 w 533400"/>
                <a:gd name="connsiteY26" fmla="*/ 410196 h 523875"/>
                <a:gd name="connsiteX27" fmla="*/ 29439 w 533400"/>
                <a:gd name="connsiteY27" fmla="*/ 410196 h 523875"/>
                <a:gd name="connsiteX28" fmla="*/ 864 w 533400"/>
                <a:gd name="connsiteY28" fmla="*/ 381621 h 523875"/>
                <a:gd name="connsiteX29" fmla="*/ 864 w 533400"/>
                <a:gd name="connsiteY29" fmla="*/ 201408 h 523875"/>
                <a:gd name="connsiteX30" fmla="*/ 11151 w 533400"/>
                <a:gd name="connsiteY30" fmla="*/ 175405 h 523875"/>
                <a:gd name="connsiteX31" fmla="*/ 56300 w 533400"/>
                <a:gd name="connsiteY31" fmla="*/ 127018 h 523875"/>
                <a:gd name="connsiteX32" fmla="*/ 84112 w 533400"/>
                <a:gd name="connsiteY32" fmla="*/ 114921 h 523875"/>
                <a:gd name="connsiteX33" fmla="*/ 143739 w 533400"/>
                <a:gd name="connsiteY33" fmla="*/ 114921 h 523875"/>
                <a:gd name="connsiteX34" fmla="*/ 462827 w 533400"/>
                <a:gd name="connsiteY34" fmla="*/ 172071 h 523875"/>
                <a:gd name="connsiteX35" fmla="*/ 448539 w 533400"/>
                <a:gd name="connsiteY35" fmla="*/ 186359 h 523875"/>
                <a:gd name="connsiteX36" fmla="*/ 462827 w 533400"/>
                <a:gd name="connsiteY36" fmla="*/ 200646 h 523875"/>
                <a:gd name="connsiteX37" fmla="*/ 477114 w 533400"/>
                <a:gd name="connsiteY37" fmla="*/ 186359 h 523875"/>
                <a:gd name="connsiteX38" fmla="*/ 462827 w 533400"/>
                <a:gd name="connsiteY38" fmla="*/ 172071 h 523875"/>
                <a:gd name="connsiteX39" fmla="*/ 343764 w 533400"/>
                <a:gd name="connsiteY39" fmla="*/ 621 h 523875"/>
                <a:gd name="connsiteX40" fmla="*/ 372339 w 533400"/>
                <a:gd name="connsiteY40" fmla="*/ 29196 h 523875"/>
                <a:gd name="connsiteX41" fmla="*/ 372339 w 533400"/>
                <a:gd name="connsiteY41" fmla="*/ 105396 h 523875"/>
                <a:gd name="connsiteX42" fmla="*/ 343764 w 533400"/>
                <a:gd name="connsiteY42" fmla="*/ 133971 h 523875"/>
                <a:gd name="connsiteX43" fmla="*/ 191364 w 533400"/>
                <a:gd name="connsiteY43" fmla="*/ 133971 h 523875"/>
                <a:gd name="connsiteX44" fmla="*/ 162789 w 533400"/>
                <a:gd name="connsiteY44" fmla="*/ 105396 h 523875"/>
                <a:gd name="connsiteX45" fmla="*/ 162789 w 533400"/>
                <a:gd name="connsiteY45" fmla="*/ 29196 h 523875"/>
                <a:gd name="connsiteX46" fmla="*/ 191364 w 533400"/>
                <a:gd name="connsiteY46" fmla="*/ 621 h 523875"/>
                <a:gd name="connsiteX47" fmla="*/ 343764 w 533400"/>
                <a:gd name="connsiteY47" fmla="*/ 6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33400" h="523875">
                  <a:moveTo>
                    <a:pt x="343764" y="276846"/>
                  </a:moveTo>
                  <a:cubicBezTo>
                    <a:pt x="359576" y="276846"/>
                    <a:pt x="372339" y="289610"/>
                    <a:pt x="372339" y="305421"/>
                  </a:cubicBezTo>
                  <a:lnTo>
                    <a:pt x="372339" y="495921"/>
                  </a:lnTo>
                  <a:cubicBezTo>
                    <a:pt x="372339" y="511732"/>
                    <a:pt x="359576" y="524496"/>
                    <a:pt x="343764" y="524496"/>
                  </a:cubicBezTo>
                  <a:lnTo>
                    <a:pt x="191364" y="524496"/>
                  </a:lnTo>
                  <a:cubicBezTo>
                    <a:pt x="175552" y="524496"/>
                    <a:pt x="162789" y="511732"/>
                    <a:pt x="162789" y="495921"/>
                  </a:cubicBezTo>
                  <a:lnTo>
                    <a:pt x="162789" y="305421"/>
                  </a:lnTo>
                  <a:cubicBezTo>
                    <a:pt x="162789" y="289610"/>
                    <a:pt x="175552" y="276846"/>
                    <a:pt x="191364" y="276846"/>
                  </a:cubicBezTo>
                  <a:lnTo>
                    <a:pt x="343764" y="276846"/>
                  </a:lnTo>
                  <a:close/>
                  <a:moveTo>
                    <a:pt x="143739" y="114921"/>
                  </a:moveTo>
                  <a:cubicBezTo>
                    <a:pt x="143739" y="135305"/>
                    <a:pt x="159741" y="151973"/>
                    <a:pt x="179934" y="153021"/>
                  </a:cubicBezTo>
                  <a:lnTo>
                    <a:pt x="181839" y="153021"/>
                  </a:lnTo>
                  <a:lnTo>
                    <a:pt x="353289" y="153021"/>
                  </a:lnTo>
                  <a:cubicBezTo>
                    <a:pt x="373673" y="153021"/>
                    <a:pt x="390341" y="137019"/>
                    <a:pt x="391389" y="116826"/>
                  </a:cubicBezTo>
                  <a:lnTo>
                    <a:pt x="391389" y="114921"/>
                  </a:lnTo>
                  <a:lnTo>
                    <a:pt x="505689" y="114921"/>
                  </a:lnTo>
                  <a:cubicBezTo>
                    <a:pt x="521501" y="114921"/>
                    <a:pt x="534264" y="127685"/>
                    <a:pt x="534264" y="143496"/>
                  </a:cubicBezTo>
                  <a:lnTo>
                    <a:pt x="534264" y="381621"/>
                  </a:lnTo>
                  <a:cubicBezTo>
                    <a:pt x="534264" y="397432"/>
                    <a:pt x="521501" y="410196"/>
                    <a:pt x="505689" y="410196"/>
                  </a:cubicBezTo>
                  <a:lnTo>
                    <a:pt x="391389" y="410196"/>
                  </a:lnTo>
                  <a:lnTo>
                    <a:pt x="391389" y="295896"/>
                  </a:lnTo>
                  <a:cubicBezTo>
                    <a:pt x="391389" y="275512"/>
                    <a:pt x="375387" y="258844"/>
                    <a:pt x="355194" y="257796"/>
                  </a:cubicBezTo>
                  <a:lnTo>
                    <a:pt x="353289" y="257796"/>
                  </a:lnTo>
                  <a:lnTo>
                    <a:pt x="181839" y="257796"/>
                  </a:lnTo>
                  <a:cubicBezTo>
                    <a:pt x="161455" y="257796"/>
                    <a:pt x="144787" y="273798"/>
                    <a:pt x="143739" y="293991"/>
                  </a:cubicBezTo>
                  <a:lnTo>
                    <a:pt x="143739" y="295896"/>
                  </a:lnTo>
                  <a:lnTo>
                    <a:pt x="143739" y="410196"/>
                  </a:lnTo>
                  <a:lnTo>
                    <a:pt x="29439" y="410196"/>
                  </a:lnTo>
                  <a:cubicBezTo>
                    <a:pt x="13627" y="410196"/>
                    <a:pt x="864" y="397432"/>
                    <a:pt x="864" y="381621"/>
                  </a:cubicBezTo>
                  <a:lnTo>
                    <a:pt x="864" y="201408"/>
                  </a:lnTo>
                  <a:cubicBezTo>
                    <a:pt x="864" y="191788"/>
                    <a:pt x="4484" y="182454"/>
                    <a:pt x="11151" y="175405"/>
                  </a:cubicBezTo>
                  <a:lnTo>
                    <a:pt x="56300" y="127018"/>
                  </a:lnTo>
                  <a:cubicBezTo>
                    <a:pt x="63538" y="119303"/>
                    <a:pt x="73635" y="114921"/>
                    <a:pt x="84112" y="114921"/>
                  </a:cubicBezTo>
                  <a:lnTo>
                    <a:pt x="143739" y="114921"/>
                  </a:lnTo>
                  <a:close/>
                  <a:moveTo>
                    <a:pt x="462827" y="172071"/>
                  </a:moveTo>
                  <a:cubicBezTo>
                    <a:pt x="454921" y="172071"/>
                    <a:pt x="448539" y="178453"/>
                    <a:pt x="448539" y="186359"/>
                  </a:cubicBezTo>
                  <a:cubicBezTo>
                    <a:pt x="448539" y="194264"/>
                    <a:pt x="454921" y="200646"/>
                    <a:pt x="462827" y="200646"/>
                  </a:cubicBezTo>
                  <a:cubicBezTo>
                    <a:pt x="470732" y="200646"/>
                    <a:pt x="477114" y="194264"/>
                    <a:pt x="477114" y="186359"/>
                  </a:cubicBezTo>
                  <a:cubicBezTo>
                    <a:pt x="477114" y="178453"/>
                    <a:pt x="470732" y="172071"/>
                    <a:pt x="462827" y="172071"/>
                  </a:cubicBezTo>
                  <a:close/>
                  <a:moveTo>
                    <a:pt x="343764" y="621"/>
                  </a:moveTo>
                  <a:cubicBezTo>
                    <a:pt x="359576" y="621"/>
                    <a:pt x="372339" y="13385"/>
                    <a:pt x="372339" y="29196"/>
                  </a:cubicBezTo>
                  <a:lnTo>
                    <a:pt x="372339" y="105396"/>
                  </a:lnTo>
                  <a:cubicBezTo>
                    <a:pt x="372339" y="121207"/>
                    <a:pt x="359576" y="133971"/>
                    <a:pt x="343764" y="133971"/>
                  </a:cubicBezTo>
                  <a:lnTo>
                    <a:pt x="191364" y="133971"/>
                  </a:lnTo>
                  <a:cubicBezTo>
                    <a:pt x="175552" y="133971"/>
                    <a:pt x="162789" y="121207"/>
                    <a:pt x="162789" y="105396"/>
                  </a:cubicBezTo>
                  <a:lnTo>
                    <a:pt x="162789" y="29196"/>
                  </a:lnTo>
                  <a:cubicBezTo>
                    <a:pt x="162789" y="13385"/>
                    <a:pt x="175552" y="621"/>
                    <a:pt x="191364" y="621"/>
                  </a:cubicBezTo>
                  <a:lnTo>
                    <a:pt x="343764" y="621"/>
                  </a:ln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5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6" name="isľíḋe"/>
            <p:cNvGrpSpPr/>
            <p:nvPr/>
          </p:nvGrpSpPr>
          <p:grpSpPr>
            <a:xfrm>
              <a:off x="5826001" y="3014413"/>
              <a:ext cx="540000" cy="540000"/>
              <a:chOff x="6844265" y="4283834"/>
              <a:chExt cx="410200" cy="410198"/>
            </a:xfrm>
          </p:grpSpPr>
          <p:sp>
            <p:nvSpPr>
              <p:cNvPr id="18" name="íşḻïḓé"/>
              <p:cNvSpPr/>
              <p:nvPr/>
            </p:nvSpPr>
            <p:spPr>
              <a:xfrm>
                <a:off x="6844265" y="4283834"/>
                <a:ext cx="410200" cy="410198"/>
              </a:xfrm>
              <a:prstGeom prst="ellipse">
                <a:avLst/>
              </a:prstGeom>
              <a:gradFill>
                <a:gsLst>
                  <a:gs pos="0">
                    <a:schemeClr val="accent6">
                      <a:lumMod val="60000"/>
                      <a:lumOff val="40000"/>
                    </a:schemeClr>
                  </a:gs>
                  <a:gs pos="60000">
                    <a:schemeClr val="accent6"/>
                  </a:gs>
                </a:gsLst>
                <a:lin ang="2700000" scaled="0"/>
              </a:gradFill>
              <a:ln w="57150" cap="rnd">
                <a:noFill/>
                <a:prstDash val="solid"/>
                <a:round/>
              </a:ln>
              <a:effectLst>
                <a:outerShdw blurRad="50800" dist="50800" dir="5400000" algn="ctr"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í$liḓé"/>
              <p:cNvSpPr/>
              <p:nvPr/>
            </p:nvSpPr>
            <p:spPr>
              <a:xfrm>
                <a:off x="6960365" y="4404708"/>
                <a:ext cx="178001" cy="162108"/>
              </a:xfrm>
              <a:custGeom>
                <a:avLst/>
                <a:gdLst>
                  <a:gd name="connsiteX0" fmla="*/ 125329 w 533400"/>
                  <a:gd name="connsiteY0" fmla="*/ 229221 h 485775"/>
                  <a:gd name="connsiteX1" fmla="*/ 125329 w 533400"/>
                  <a:gd name="connsiteY1" fmla="*/ 276846 h 485775"/>
                  <a:gd name="connsiteX2" fmla="*/ 144379 w 533400"/>
                  <a:gd name="connsiteY2" fmla="*/ 276846 h 485775"/>
                  <a:gd name="connsiteX3" fmla="*/ 144379 w 533400"/>
                  <a:gd name="connsiteY3" fmla="*/ 229221 h 485775"/>
                  <a:gd name="connsiteX4" fmla="*/ 392029 w 533400"/>
                  <a:gd name="connsiteY4" fmla="*/ 229221 h 485775"/>
                  <a:gd name="connsiteX5" fmla="*/ 392029 w 533400"/>
                  <a:gd name="connsiteY5" fmla="*/ 276846 h 485775"/>
                  <a:gd name="connsiteX6" fmla="*/ 411079 w 533400"/>
                  <a:gd name="connsiteY6" fmla="*/ 276846 h 485775"/>
                  <a:gd name="connsiteX7" fmla="*/ 411079 w 533400"/>
                  <a:gd name="connsiteY7" fmla="*/ 229221 h 485775"/>
                  <a:gd name="connsiteX8" fmla="*/ 534904 w 533400"/>
                  <a:gd name="connsiteY8" fmla="*/ 229221 h 485775"/>
                  <a:gd name="connsiteX9" fmla="*/ 534904 w 533400"/>
                  <a:gd name="connsiteY9" fmla="*/ 457821 h 485775"/>
                  <a:gd name="connsiteX10" fmla="*/ 506329 w 533400"/>
                  <a:gd name="connsiteY10" fmla="*/ 486396 h 485775"/>
                  <a:gd name="connsiteX11" fmla="*/ 30079 w 533400"/>
                  <a:gd name="connsiteY11" fmla="*/ 486396 h 485775"/>
                  <a:gd name="connsiteX12" fmla="*/ 1504 w 533400"/>
                  <a:gd name="connsiteY12" fmla="*/ 457821 h 485775"/>
                  <a:gd name="connsiteX13" fmla="*/ 1504 w 533400"/>
                  <a:gd name="connsiteY13" fmla="*/ 229221 h 485775"/>
                  <a:gd name="connsiteX14" fmla="*/ 125329 w 533400"/>
                  <a:gd name="connsiteY14" fmla="*/ 229221 h 485775"/>
                  <a:gd name="connsiteX15" fmla="*/ 372979 w 533400"/>
                  <a:gd name="connsiteY15" fmla="*/ 621 h 485775"/>
                  <a:gd name="connsiteX16" fmla="*/ 411079 w 533400"/>
                  <a:gd name="connsiteY16" fmla="*/ 36816 h 485775"/>
                  <a:gd name="connsiteX17" fmla="*/ 411079 w 533400"/>
                  <a:gd name="connsiteY17" fmla="*/ 38721 h 485775"/>
                  <a:gd name="connsiteX18" fmla="*/ 411079 w 533400"/>
                  <a:gd name="connsiteY18" fmla="*/ 114921 h 485775"/>
                  <a:gd name="connsiteX19" fmla="*/ 506329 w 533400"/>
                  <a:gd name="connsiteY19" fmla="*/ 114921 h 485775"/>
                  <a:gd name="connsiteX20" fmla="*/ 534904 w 533400"/>
                  <a:gd name="connsiteY20" fmla="*/ 143496 h 485775"/>
                  <a:gd name="connsiteX21" fmla="*/ 534904 w 533400"/>
                  <a:gd name="connsiteY21" fmla="*/ 210171 h 485775"/>
                  <a:gd name="connsiteX22" fmla="*/ 1504 w 533400"/>
                  <a:gd name="connsiteY22" fmla="*/ 210171 h 485775"/>
                  <a:gd name="connsiteX23" fmla="*/ 1504 w 533400"/>
                  <a:gd name="connsiteY23" fmla="*/ 143496 h 485775"/>
                  <a:gd name="connsiteX24" fmla="*/ 30079 w 533400"/>
                  <a:gd name="connsiteY24" fmla="*/ 114921 h 485775"/>
                  <a:gd name="connsiteX25" fmla="*/ 125329 w 533400"/>
                  <a:gd name="connsiteY25" fmla="*/ 114921 h 485775"/>
                  <a:gd name="connsiteX26" fmla="*/ 125329 w 533400"/>
                  <a:gd name="connsiteY26" fmla="*/ 38721 h 485775"/>
                  <a:gd name="connsiteX27" fmla="*/ 161524 w 533400"/>
                  <a:gd name="connsiteY27" fmla="*/ 621 h 485775"/>
                  <a:gd name="connsiteX28" fmla="*/ 163429 w 533400"/>
                  <a:gd name="connsiteY28" fmla="*/ 621 h 485775"/>
                  <a:gd name="connsiteX29" fmla="*/ 372979 w 533400"/>
                  <a:gd name="connsiteY29" fmla="*/ 621 h 485775"/>
                  <a:gd name="connsiteX30" fmla="*/ 372979 w 533400"/>
                  <a:gd name="connsiteY30" fmla="*/ 19671 h 485775"/>
                  <a:gd name="connsiteX31" fmla="*/ 163429 w 533400"/>
                  <a:gd name="connsiteY31" fmla="*/ 19671 h 485775"/>
                  <a:gd name="connsiteX32" fmla="*/ 144474 w 533400"/>
                  <a:gd name="connsiteY32" fmla="*/ 37292 h 485775"/>
                  <a:gd name="connsiteX33" fmla="*/ 144379 w 533400"/>
                  <a:gd name="connsiteY33" fmla="*/ 38721 h 485775"/>
                  <a:gd name="connsiteX34" fmla="*/ 144379 w 533400"/>
                  <a:gd name="connsiteY34" fmla="*/ 114921 h 485775"/>
                  <a:gd name="connsiteX35" fmla="*/ 392029 w 533400"/>
                  <a:gd name="connsiteY35" fmla="*/ 114921 h 485775"/>
                  <a:gd name="connsiteX36" fmla="*/ 392029 w 533400"/>
                  <a:gd name="connsiteY36" fmla="*/ 38721 h 485775"/>
                  <a:gd name="connsiteX37" fmla="*/ 375836 w 533400"/>
                  <a:gd name="connsiteY37" fmla="*/ 19862 h 485775"/>
                  <a:gd name="connsiteX38" fmla="*/ 374408 w 533400"/>
                  <a:gd name="connsiteY38" fmla="*/ 19671 h 485775"/>
                  <a:gd name="connsiteX39" fmla="*/ 372979 w 533400"/>
                  <a:gd name="connsiteY39" fmla="*/ 1967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33400" h="485775">
                    <a:moveTo>
                      <a:pt x="125329" y="229221"/>
                    </a:moveTo>
                    <a:lnTo>
                      <a:pt x="125329" y="276846"/>
                    </a:lnTo>
                    <a:lnTo>
                      <a:pt x="144379" y="276846"/>
                    </a:lnTo>
                    <a:lnTo>
                      <a:pt x="144379" y="229221"/>
                    </a:lnTo>
                    <a:lnTo>
                      <a:pt x="392029" y="229221"/>
                    </a:lnTo>
                    <a:lnTo>
                      <a:pt x="392029" y="276846"/>
                    </a:lnTo>
                    <a:lnTo>
                      <a:pt x="411079" y="276846"/>
                    </a:lnTo>
                    <a:lnTo>
                      <a:pt x="411079" y="229221"/>
                    </a:lnTo>
                    <a:lnTo>
                      <a:pt x="534904" y="229221"/>
                    </a:lnTo>
                    <a:lnTo>
                      <a:pt x="534904" y="457821"/>
                    </a:lnTo>
                    <a:cubicBezTo>
                      <a:pt x="534904" y="473632"/>
                      <a:pt x="522141" y="486396"/>
                      <a:pt x="506329" y="486396"/>
                    </a:cubicBezTo>
                    <a:lnTo>
                      <a:pt x="30079" y="486396"/>
                    </a:lnTo>
                    <a:cubicBezTo>
                      <a:pt x="14267" y="486396"/>
                      <a:pt x="1504" y="473632"/>
                      <a:pt x="1504" y="457821"/>
                    </a:cubicBezTo>
                    <a:lnTo>
                      <a:pt x="1504" y="229221"/>
                    </a:lnTo>
                    <a:lnTo>
                      <a:pt x="125329" y="229221"/>
                    </a:lnTo>
                    <a:close/>
                    <a:moveTo>
                      <a:pt x="372979" y="621"/>
                    </a:moveTo>
                    <a:cubicBezTo>
                      <a:pt x="393363" y="621"/>
                      <a:pt x="410031" y="16623"/>
                      <a:pt x="411079" y="36816"/>
                    </a:cubicBezTo>
                    <a:lnTo>
                      <a:pt x="411079" y="38721"/>
                    </a:lnTo>
                    <a:lnTo>
                      <a:pt x="411079" y="114921"/>
                    </a:lnTo>
                    <a:lnTo>
                      <a:pt x="506329" y="114921"/>
                    </a:lnTo>
                    <a:cubicBezTo>
                      <a:pt x="522141" y="114921"/>
                      <a:pt x="534904" y="127685"/>
                      <a:pt x="534904" y="143496"/>
                    </a:cubicBezTo>
                    <a:lnTo>
                      <a:pt x="534904" y="210171"/>
                    </a:lnTo>
                    <a:lnTo>
                      <a:pt x="1504" y="210171"/>
                    </a:lnTo>
                    <a:lnTo>
                      <a:pt x="1504" y="143496"/>
                    </a:lnTo>
                    <a:cubicBezTo>
                      <a:pt x="1504" y="127685"/>
                      <a:pt x="14267" y="114921"/>
                      <a:pt x="30079" y="114921"/>
                    </a:cubicBezTo>
                    <a:lnTo>
                      <a:pt x="125329" y="114921"/>
                    </a:lnTo>
                    <a:lnTo>
                      <a:pt x="125329" y="38721"/>
                    </a:lnTo>
                    <a:cubicBezTo>
                      <a:pt x="125329" y="18337"/>
                      <a:pt x="141331" y="1669"/>
                      <a:pt x="161524" y="621"/>
                    </a:cubicBezTo>
                    <a:lnTo>
                      <a:pt x="163429" y="621"/>
                    </a:lnTo>
                    <a:lnTo>
                      <a:pt x="372979" y="621"/>
                    </a:lnTo>
                    <a:close/>
                    <a:moveTo>
                      <a:pt x="372979" y="19671"/>
                    </a:moveTo>
                    <a:lnTo>
                      <a:pt x="163429" y="19671"/>
                    </a:lnTo>
                    <a:cubicBezTo>
                      <a:pt x="153428" y="19671"/>
                      <a:pt x="145141" y="27482"/>
                      <a:pt x="144474" y="37292"/>
                    </a:cubicBezTo>
                    <a:lnTo>
                      <a:pt x="144379" y="38721"/>
                    </a:lnTo>
                    <a:lnTo>
                      <a:pt x="144379" y="114921"/>
                    </a:lnTo>
                    <a:lnTo>
                      <a:pt x="392029" y="114921"/>
                    </a:lnTo>
                    <a:lnTo>
                      <a:pt x="392029" y="38721"/>
                    </a:lnTo>
                    <a:cubicBezTo>
                      <a:pt x="392029" y="29196"/>
                      <a:pt x="384981" y="21290"/>
                      <a:pt x="375836" y="19862"/>
                    </a:cubicBezTo>
                    <a:lnTo>
                      <a:pt x="374408" y="19671"/>
                    </a:lnTo>
                    <a:lnTo>
                      <a:pt x="372979" y="19671"/>
                    </a:ln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7" name="işļiḓe"/>
            <p:cNvSpPr/>
            <p:nvPr/>
          </p:nvSpPr>
          <p:spPr>
            <a:xfrm>
              <a:off x="8298603" y="2209090"/>
              <a:ext cx="2402768" cy="411508"/>
            </a:xfrm>
            <a:prstGeom prst="roundRect">
              <a:avLst>
                <a:gd name="adj" fmla="val 50000"/>
              </a:avLst>
            </a:prstGeom>
            <a:gradFill>
              <a:gsLst>
                <a:gs pos="0">
                  <a:schemeClr val="accent1">
                    <a:lumMod val="60000"/>
                    <a:lumOff val="40000"/>
                  </a:schemeClr>
                </a:gs>
                <a:gs pos="60000">
                  <a:schemeClr val="accent1"/>
                </a:gs>
              </a:gsLst>
              <a:lin ang="2700000" scaled="0"/>
            </a:gradFill>
            <a:ln w="57150" cap="rnd">
              <a:noFill/>
              <a:prstDash val="solid"/>
              <a:round/>
            </a:ln>
            <a:effectLst>
              <a:outerShdw blurRad="508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3765"/>
              <a:r>
                <a:rPr lang="zh-CN" altLang="en-US" sz="2400" b="1" dirty="0">
                  <a:latin typeface="Arial" panose="020B0604020202020204" pitchFamily="34" charset="0"/>
                  <a:ea typeface="微软雅黑" panose="020B0503020204020204" pitchFamily="34" charset="-122"/>
                  <a:sym typeface="Arial" panose="020B0604020202020204" pitchFamily="34" charset="0"/>
                </a:rPr>
                <a:t>不赞同的观点</a:t>
              </a:r>
              <a:endParaRPr lang="en-US" altLang="zh-CN" sz="2400" b="1"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20" name="文本框 19"/>
          <p:cNvSpPr txBox="1"/>
          <p:nvPr/>
        </p:nvSpPr>
        <p:spPr>
          <a:xfrm>
            <a:off x="5015562" y="2638954"/>
            <a:ext cx="6782609" cy="3415030"/>
          </a:xfrm>
          <a:prstGeom prst="rect">
            <a:avLst/>
          </a:prstGeom>
          <a:noFill/>
        </p:spPr>
        <p:txBody>
          <a:bodyPr wrap="square" rtlCol="0">
            <a:spAutoFit/>
          </a:bodyPr>
          <a:lstStyle/>
          <a:p>
            <a:pPr>
              <a:lnSpc>
                <a:spcPct val="150000"/>
              </a:lnSpc>
            </a:pPr>
            <a:r>
              <a:rPr lang="zh-CN" altLang="zh-CN" sz="2400" kern="10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认为想依靠第二学位“改变出身”是不切实际的</a:t>
            </a:r>
            <a:r>
              <a:rPr lang="zh-CN" altLang="en-US" sz="2400" kern="10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a:t>
            </a:r>
            <a:r>
              <a:rPr lang="zh-CN" altLang="zh-CN" sz="2400" kern="100" dirty="0">
                <a:latin typeface="Arial" panose="020B0604020202020204" pitchFamily="34" charset="0"/>
                <a:ea typeface="微软雅黑" panose="020B0503020204020204" pitchFamily="34" charset="-122"/>
                <a:cs typeface="仿宋" panose="02010609060101010101" pitchFamily="49" charset="-122"/>
                <a:sym typeface="Arial" panose="020B0604020202020204" pitchFamily="34" charset="0"/>
              </a:rPr>
              <a:t>第二学位本来的定位就是一个过渡，类似于适应当前环境的一种</a:t>
            </a:r>
            <a:r>
              <a:rPr lang="en-US" altLang="zh-CN" sz="2400" kern="100" dirty="0">
                <a:latin typeface="Arial" panose="020B0604020202020204" pitchFamily="34" charset="0"/>
                <a:ea typeface="微软雅黑" panose="020B0503020204020204" pitchFamily="34" charset="-122"/>
                <a:cs typeface="仿宋" panose="02010609060101010101" pitchFamily="49" charset="-122"/>
                <a:sym typeface="Arial" panose="020B0604020202020204" pitchFamily="34" charset="0"/>
              </a:rPr>
              <a:t>“</a:t>
            </a:r>
            <a:r>
              <a:rPr lang="zh-CN" altLang="zh-CN" sz="2400" kern="100" dirty="0">
                <a:latin typeface="Arial" panose="020B0604020202020204" pitchFamily="34" charset="0"/>
                <a:ea typeface="微软雅黑" panose="020B0503020204020204" pitchFamily="34" charset="-122"/>
                <a:cs typeface="仿宋" panose="02010609060101010101" pitchFamily="49" charset="-122"/>
                <a:sym typeface="Arial" panose="020B0604020202020204" pitchFamily="34" charset="0"/>
              </a:rPr>
              <a:t>缓冲</a:t>
            </a:r>
            <a:r>
              <a:rPr lang="en-US" altLang="zh-CN" sz="2400" kern="100" dirty="0">
                <a:latin typeface="Arial" panose="020B0604020202020204" pitchFamily="34" charset="0"/>
                <a:ea typeface="微软雅黑" panose="020B0503020204020204" pitchFamily="34" charset="-122"/>
                <a:cs typeface="仿宋" panose="02010609060101010101" pitchFamily="49" charset="-122"/>
                <a:sym typeface="Arial" panose="020B0604020202020204" pitchFamily="34" charset="0"/>
              </a:rPr>
              <a:t>”</a:t>
            </a:r>
            <a:r>
              <a:rPr lang="zh-CN" altLang="zh-CN" sz="2400" kern="100" dirty="0">
                <a:latin typeface="Arial" panose="020B0604020202020204" pitchFamily="34" charset="0"/>
                <a:ea typeface="微软雅黑" panose="020B0503020204020204" pitchFamily="34" charset="-122"/>
                <a:cs typeface="仿宋" panose="02010609060101010101" pitchFamily="49" charset="-122"/>
                <a:sym typeface="Arial" panose="020B0604020202020204" pitchFamily="34" charset="0"/>
              </a:rPr>
              <a:t>，从学历上来讲又低于硕士学位，如果手上既没有证又没有实力，</a:t>
            </a:r>
            <a:r>
              <a:rPr lang="zh-CN" altLang="en-US" sz="2400" kern="100" dirty="0">
                <a:latin typeface="Arial" panose="020B0604020202020204" pitchFamily="34" charset="0"/>
                <a:ea typeface="微软雅黑" panose="020B0503020204020204" pitchFamily="34" charset="-122"/>
                <a:cs typeface="仿宋" panose="02010609060101010101" pitchFamily="49" charset="-122"/>
                <a:sym typeface="Arial" panose="020B0604020202020204" pitchFamily="34" charset="0"/>
              </a:rPr>
              <a:t>找到好工作很难</a:t>
            </a:r>
            <a:r>
              <a:rPr lang="zh-CN" altLang="zh-CN" sz="2400" kern="100" dirty="0">
                <a:latin typeface="Arial" panose="020B0604020202020204" pitchFamily="34" charset="0"/>
                <a:ea typeface="微软雅黑" panose="020B0503020204020204" pitchFamily="34" charset="-122"/>
                <a:cs typeface="仿宋" panose="02010609060101010101" pitchFamily="49" charset="-122"/>
                <a:sym typeface="Arial" panose="020B0604020202020204" pitchFamily="34" charset="0"/>
              </a:rPr>
              <a:t>有好工作</a:t>
            </a:r>
            <a:r>
              <a:rPr lang="zh-CN" altLang="en-US" sz="2400" kern="100" dirty="0">
                <a:latin typeface="Arial" panose="020B0604020202020204" pitchFamily="34" charset="0"/>
                <a:ea typeface="微软雅黑" panose="020B0503020204020204" pitchFamily="34" charset="-122"/>
                <a:cs typeface="仿宋" panose="02010609060101010101" pitchFamily="49" charset="-122"/>
                <a:sym typeface="Arial" panose="020B0604020202020204" pitchFamily="34" charset="0"/>
              </a:rPr>
              <a:t>。</a:t>
            </a:r>
            <a:endParaRPr lang="zh-CN" altLang="zh-CN" sz="2400" kern="100" dirty="0">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p>
            <a:pPr>
              <a:lnSpc>
                <a:spcPct val="150000"/>
              </a:lnSpc>
            </a:pPr>
            <a:endParaRPr lang="zh-CN" altLang="zh-CN" sz="2400" kern="100" dirty="0">
              <a:effectLst/>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wdUp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椭圆 2"/>
          <p:cNvSpPr/>
          <p:nvPr/>
        </p:nvSpPr>
        <p:spPr>
          <a:xfrm>
            <a:off x="762000" y="315265"/>
            <a:ext cx="416560" cy="4057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ea typeface="微软雅黑" panose="020B0503020204020204" pitchFamily="34" charset="-122"/>
                <a:sym typeface="Arial" panose="020B0604020202020204" pitchFamily="34" charset="0"/>
              </a:rPr>
              <a:t>2</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5" name="文本框 4"/>
          <p:cNvSpPr txBox="1"/>
          <p:nvPr/>
        </p:nvSpPr>
        <p:spPr>
          <a:xfrm>
            <a:off x="1210522" y="249065"/>
            <a:ext cx="1846108" cy="583565"/>
          </a:xfrm>
          <a:prstGeom prst="rect">
            <a:avLst/>
          </a:prstGeom>
          <a:noFill/>
        </p:spPr>
        <p:txBody>
          <a:bodyPr wrap="square" rtlCol="0">
            <a:spAutoFit/>
          </a:bodyPr>
          <a:lstStyle/>
          <a:p>
            <a:r>
              <a:rPr lang="zh-CN" altLang="en-US" sz="3200" b="1" dirty="0">
                <a:latin typeface="Arial" panose="020B0604020202020204" pitchFamily="34" charset="0"/>
                <a:ea typeface="微软雅黑" panose="020B0503020204020204" pitchFamily="34" charset="-122"/>
                <a:sym typeface="Arial" panose="020B0604020202020204" pitchFamily="34" charset="0"/>
              </a:rPr>
              <a:t>现状分析</a:t>
            </a: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28597" y="168452"/>
            <a:ext cx="1897854" cy="555905"/>
          </a:xfrm>
          <a:prstGeom prst="rect">
            <a:avLst/>
          </a:prstGeom>
        </p:spPr>
      </p:pic>
      <p:grpSp>
        <p:nvGrpSpPr>
          <p:cNvPr id="10" name="组合 9"/>
          <p:cNvGrpSpPr/>
          <p:nvPr/>
        </p:nvGrpSpPr>
        <p:grpSpPr>
          <a:xfrm>
            <a:off x="1325485" y="1492040"/>
            <a:ext cx="2156487" cy="2156487"/>
            <a:chOff x="1766094" y="2627734"/>
            <a:chExt cx="2610644" cy="2610644"/>
          </a:xfrm>
        </p:grpSpPr>
        <p:sp>
          <p:nvSpPr>
            <p:cNvPr id="11" name="弧形 10"/>
            <p:cNvSpPr/>
            <p:nvPr/>
          </p:nvSpPr>
          <p:spPr>
            <a:xfrm>
              <a:off x="1928972" y="2790612"/>
              <a:ext cx="2284888" cy="2284888"/>
            </a:xfrm>
            <a:prstGeom prst="arc">
              <a:avLst>
                <a:gd name="adj1" fmla="val 16200000"/>
                <a:gd name="adj2" fmla="val 758092"/>
              </a:avLst>
            </a:prstGeom>
            <a:ln w="330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12" name="椭圆 11"/>
            <p:cNvSpPr/>
            <p:nvPr/>
          </p:nvSpPr>
          <p:spPr>
            <a:xfrm>
              <a:off x="1766094" y="2627734"/>
              <a:ext cx="2610644" cy="2610644"/>
            </a:xfrm>
            <a:prstGeom prst="ellipse">
              <a:avLst/>
            </a:prstGeom>
            <a:no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grpSp>
      <p:sp>
        <p:nvSpPr>
          <p:cNvPr id="13" name="文本框 12"/>
          <p:cNvSpPr txBox="1"/>
          <p:nvPr/>
        </p:nvSpPr>
        <p:spPr>
          <a:xfrm>
            <a:off x="1747138" y="2185562"/>
            <a:ext cx="1313180" cy="769441"/>
          </a:xfrm>
          <a:prstGeom prst="rect">
            <a:avLst/>
          </a:prstGeom>
          <a:noFill/>
        </p:spPr>
        <p:txBody>
          <a:bodyPr wrap="none" rtlCol="0">
            <a:spAutoFit/>
          </a:bodyPr>
          <a:lstStyle/>
          <a:p>
            <a:r>
              <a:rPr lang="zh-CN" altLang="en-US" sz="4400" dirty="0">
                <a:latin typeface="Arial" panose="020B0604020202020204" pitchFamily="34" charset="0"/>
                <a:ea typeface="微软雅黑" panose="020B0503020204020204" pitchFamily="34" charset="-122"/>
                <a:sym typeface="Arial" panose="020B0604020202020204" pitchFamily="34" charset="0"/>
              </a:rPr>
              <a:t>个人</a:t>
            </a:r>
          </a:p>
        </p:txBody>
      </p:sp>
      <p:sp>
        <p:nvSpPr>
          <p:cNvPr id="14" name="文本框 13"/>
          <p:cNvSpPr txBox="1"/>
          <p:nvPr/>
        </p:nvSpPr>
        <p:spPr>
          <a:xfrm>
            <a:off x="1178560" y="3795410"/>
            <a:ext cx="2814320" cy="960776"/>
          </a:xfrm>
          <a:prstGeom prst="rect">
            <a:avLst/>
          </a:prstGeom>
          <a:noFill/>
        </p:spPr>
        <p:txBody>
          <a:bodyPr wrap="square" rtlCol="0">
            <a:spAutoFit/>
          </a:bodyPr>
          <a:lstStyle/>
          <a:p>
            <a:pPr>
              <a:lnSpc>
                <a:spcPct val="150000"/>
              </a:lnSpc>
            </a:pPr>
            <a:r>
              <a:rPr lang="zh-CN" altLang="en-US" sz="2000" dirty="0">
                <a:latin typeface="Arial" panose="020B0604020202020204" pitchFamily="34" charset="0"/>
                <a:ea typeface="微软雅黑" panose="020B0503020204020204" pitchFamily="34" charset="-122"/>
                <a:sym typeface="Arial" panose="020B0604020202020204" pitchFamily="34" charset="0"/>
              </a:rPr>
              <a:t>满足个人的兴趣和爱好，</a:t>
            </a:r>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2000" dirty="0">
                <a:latin typeface="Arial" panose="020B0604020202020204" pitchFamily="34" charset="0"/>
                <a:ea typeface="微软雅黑" panose="020B0503020204020204" pitchFamily="34" charset="-122"/>
                <a:sym typeface="Arial" panose="020B0604020202020204" pitchFamily="34" charset="0"/>
              </a:rPr>
              <a:t>拓宽自己的就业前景</a:t>
            </a:r>
          </a:p>
        </p:txBody>
      </p:sp>
      <p:grpSp>
        <p:nvGrpSpPr>
          <p:cNvPr id="15" name="组合 14"/>
          <p:cNvGrpSpPr/>
          <p:nvPr/>
        </p:nvGrpSpPr>
        <p:grpSpPr>
          <a:xfrm>
            <a:off x="4803998" y="1492675"/>
            <a:ext cx="2092396" cy="2092396"/>
            <a:chOff x="1766094" y="2627734"/>
            <a:chExt cx="2610644" cy="2610644"/>
          </a:xfrm>
        </p:grpSpPr>
        <p:sp>
          <p:nvSpPr>
            <p:cNvPr id="16" name="弧形 15"/>
            <p:cNvSpPr/>
            <p:nvPr/>
          </p:nvSpPr>
          <p:spPr>
            <a:xfrm>
              <a:off x="1928972" y="2790612"/>
              <a:ext cx="2284888" cy="2284888"/>
            </a:xfrm>
            <a:prstGeom prst="arc">
              <a:avLst>
                <a:gd name="adj1" fmla="val 16200000"/>
                <a:gd name="adj2" fmla="val 758092"/>
              </a:avLst>
            </a:prstGeom>
            <a:ln w="330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17" name="椭圆 16"/>
            <p:cNvSpPr/>
            <p:nvPr/>
          </p:nvSpPr>
          <p:spPr>
            <a:xfrm>
              <a:off x="1766094" y="2627734"/>
              <a:ext cx="2610644" cy="2610644"/>
            </a:xfrm>
            <a:prstGeom prst="ellipse">
              <a:avLst/>
            </a:prstGeom>
            <a:no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grpSp>
      <p:sp>
        <p:nvSpPr>
          <p:cNvPr id="18" name="文本框 17"/>
          <p:cNvSpPr txBox="1"/>
          <p:nvPr/>
        </p:nvSpPr>
        <p:spPr>
          <a:xfrm>
            <a:off x="5193606" y="2185562"/>
            <a:ext cx="1313180" cy="769441"/>
          </a:xfrm>
          <a:prstGeom prst="rect">
            <a:avLst/>
          </a:prstGeom>
          <a:noFill/>
        </p:spPr>
        <p:txBody>
          <a:bodyPr wrap="none" rtlCol="0">
            <a:spAutoFit/>
          </a:bodyPr>
          <a:lstStyle/>
          <a:p>
            <a:r>
              <a:rPr lang="zh-CN" altLang="en-US" sz="4400" dirty="0">
                <a:latin typeface="Arial" panose="020B0604020202020204" pitchFamily="34" charset="0"/>
                <a:ea typeface="微软雅黑" panose="020B0503020204020204" pitchFamily="34" charset="-122"/>
                <a:sym typeface="Arial" panose="020B0604020202020204" pitchFamily="34" charset="0"/>
              </a:rPr>
              <a:t>社会</a:t>
            </a:r>
          </a:p>
        </p:txBody>
      </p:sp>
      <p:sp>
        <p:nvSpPr>
          <p:cNvPr id="20" name="文本框 19"/>
          <p:cNvSpPr txBox="1"/>
          <p:nvPr/>
        </p:nvSpPr>
        <p:spPr>
          <a:xfrm>
            <a:off x="4229394" y="3795410"/>
            <a:ext cx="3627120" cy="1884106"/>
          </a:xfrm>
          <a:prstGeom prst="rect">
            <a:avLst/>
          </a:prstGeom>
          <a:noFill/>
        </p:spPr>
        <p:txBody>
          <a:bodyPr wrap="square" rtlCol="0">
            <a:spAutoFit/>
          </a:bodyPr>
          <a:lstStyle/>
          <a:p>
            <a:pPr>
              <a:lnSpc>
                <a:spcPct val="150000"/>
              </a:lnSpc>
            </a:pPr>
            <a:r>
              <a:rPr lang="zh-CN" altLang="en-US" sz="2000" dirty="0">
                <a:latin typeface="Arial" panose="020B0604020202020204" pitchFamily="34" charset="0"/>
                <a:ea typeface="微软雅黑" panose="020B0503020204020204" pitchFamily="34" charset="-122"/>
                <a:sym typeface="Arial" panose="020B0604020202020204" pitchFamily="34" charset="0"/>
              </a:rPr>
              <a:t>培养人才，让更多人适应因社会分工复杂程度的提升和人力资源市场的活跃导致的经常性工作岗位变动情况</a:t>
            </a:r>
          </a:p>
        </p:txBody>
      </p:sp>
      <p:grpSp>
        <p:nvGrpSpPr>
          <p:cNvPr id="21" name="组合 20"/>
          <p:cNvGrpSpPr/>
          <p:nvPr/>
        </p:nvGrpSpPr>
        <p:grpSpPr>
          <a:xfrm>
            <a:off x="8430836" y="1462334"/>
            <a:ext cx="2112716" cy="2112716"/>
            <a:chOff x="1766094" y="2627734"/>
            <a:chExt cx="2610644" cy="2610644"/>
          </a:xfrm>
        </p:grpSpPr>
        <p:sp>
          <p:nvSpPr>
            <p:cNvPr id="22" name="弧形 21"/>
            <p:cNvSpPr/>
            <p:nvPr/>
          </p:nvSpPr>
          <p:spPr>
            <a:xfrm>
              <a:off x="1928972" y="2790612"/>
              <a:ext cx="2284888" cy="2284888"/>
            </a:xfrm>
            <a:prstGeom prst="arc">
              <a:avLst>
                <a:gd name="adj1" fmla="val 16200000"/>
                <a:gd name="adj2" fmla="val 3557642"/>
              </a:avLst>
            </a:prstGeom>
            <a:ln w="330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23" name="椭圆 22"/>
            <p:cNvSpPr/>
            <p:nvPr/>
          </p:nvSpPr>
          <p:spPr>
            <a:xfrm>
              <a:off x="1766094" y="2627734"/>
              <a:ext cx="2610644" cy="2610644"/>
            </a:xfrm>
            <a:prstGeom prst="ellipse">
              <a:avLst/>
            </a:prstGeom>
            <a:no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grpSp>
      <p:sp>
        <p:nvSpPr>
          <p:cNvPr id="24" name="文本框 23"/>
          <p:cNvSpPr txBox="1"/>
          <p:nvPr/>
        </p:nvSpPr>
        <p:spPr>
          <a:xfrm>
            <a:off x="8830603" y="2185561"/>
            <a:ext cx="1313180" cy="769441"/>
          </a:xfrm>
          <a:prstGeom prst="rect">
            <a:avLst/>
          </a:prstGeom>
          <a:noFill/>
        </p:spPr>
        <p:txBody>
          <a:bodyPr wrap="none" rtlCol="0">
            <a:spAutoFit/>
          </a:bodyPr>
          <a:lstStyle/>
          <a:p>
            <a:r>
              <a:rPr lang="zh-CN" altLang="en-US" sz="4400" dirty="0">
                <a:latin typeface="Arial" panose="020B0604020202020204" pitchFamily="34" charset="0"/>
                <a:ea typeface="微软雅黑" panose="020B0503020204020204" pitchFamily="34" charset="-122"/>
                <a:sym typeface="Arial" panose="020B0604020202020204" pitchFamily="34" charset="0"/>
              </a:rPr>
              <a:t>国家</a:t>
            </a:r>
          </a:p>
        </p:txBody>
      </p:sp>
      <p:sp>
        <p:nvSpPr>
          <p:cNvPr id="29" name="文本框 28"/>
          <p:cNvSpPr txBox="1"/>
          <p:nvPr/>
        </p:nvSpPr>
        <p:spPr>
          <a:xfrm>
            <a:off x="8093028" y="3706862"/>
            <a:ext cx="3793141" cy="2861310"/>
          </a:xfrm>
          <a:prstGeom prst="rect">
            <a:avLst/>
          </a:prstGeom>
          <a:noFill/>
        </p:spPr>
        <p:txBody>
          <a:bodyPr wrap="square" rtlCol="0">
            <a:spAutoFit/>
          </a:bodyPr>
          <a:lstStyle/>
          <a:p>
            <a:pPr>
              <a:lnSpc>
                <a:spcPct val="150000"/>
              </a:lnSpc>
            </a:pPr>
            <a:r>
              <a:rPr lang="en-US" altLang="zh-CN" sz="2000" dirty="0">
                <a:latin typeface="Arial" panose="020B0604020202020204" pitchFamily="34" charset="0"/>
                <a:ea typeface="微软雅黑" panose="020B0503020204020204" pitchFamily="34" charset="-122"/>
                <a:sym typeface="Arial" panose="020B0604020202020204" pitchFamily="34" charset="0"/>
              </a:rPr>
              <a:t>1.</a:t>
            </a:r>
            <a:r>
              <a:rPr lang="zh-CN" altLang="en-US" sz="2000" dirty="0">
                <a:latin typeface="Arial" panose="020B0604020202020204" pitchFamily="34" charset="0"/>
                <a:ea typeface="微软雅黑" panose="020B0503020204020204" pitchFamily="34" charset="-122"/>
                <a:sym typeface="Arial" panose="020B0604020202020204" pitchFamily="34" charset="0"/>
              </a:rPr>
              <a:t>符合当前“双一流学科建设”目标指导下学科交叉的趋势</a:t>
            </a:r>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en-US" altLang="zh-CN" sz="2000" dirty="0">
                <a:latin typeface="Arial" panose="020B0604020202020204" pitchFamily="34" charset="0"/>
                <a:ea typeface="微软雅黑" panose="020B0503020204020204" pitchFamily="34" charset="-122"/>
                <a:sym typeface="Arial" panose="020B0604020202020204" pitchFamily="34" charset="0"/>
              </a:rPr>
              <a:t>2.</a:t>
            </a:r>
            <a:r>
              <a:rPr lang="zh-CN" altLang="en-US" sz="2000" dirty="0">
                <a:latin typeface="Arial" panose="020B0604020202020204" pitchFamily="34" charset="0"/>
                <a:ea typeface="微软雅黑" panose="020B0503020204020204" pitchFamily="34" charset="-122"/>
                <a:sym typeface="Arial" panose="020B0604020202020204" pitchFamily="34" charset="0"/>
              </a:rPr>
              <a:t>是对当前我国人才战略的一种“专业</a:t>
            </a:r>
            <a:r>
              <a:rPr lang="en-US" altLang="zh-CN" sz="2000" dirty="0">
                <a:latin typeface="Arial" panose="020B0604020202020204" pitchFamily="34" charset="0"/>
                <a:ea typeface="微软雅黑" panose="020B0503020204020204" pitchFamily="34" charset="-122"/>
                <a:sym typeface="Arial" panose="020B0604020202020204" pitchFamily="34" charset="0"/>
              </a:rPr>
              <a:t>/</a:t>
            </a:r>
            <a:r>
              <a:rPr lang="zh-CN" altLang="en-US" sz="2000" dirty="0">
                <a:latin typeface="Arial" panose="020B0604020202020204" pitchFamily="34" charset="0"/>
                <a:ea typeface="微软雅黑" panose="020B0503020204020204" pitchFamily="34" charset="-122"/>
                <a:sym typeface="Arial" panose="020B0604020202020204" pitchFamily="34" charset="0"/>
              </a:rPr>
              <a:t>文凭补充”</a:t>
            </a:r>
            <a:endParaRPr lang="en-US" altLang="zh-CN" sz="2000" dirty="0">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en-US" altLang="zh-CN" sz="2000" dirty="0">
                <a:latin typeface="Arial" panose="020B0604020202020204" pitchFamily="34" charset="0"/>
                <a:ea typeface="微软雅黑" panose="020B0503020204020204" pitchFamily="34" charset="-122"/>
                <a:sym typeface="Arial" panose="020B0604020202020204" pitchFamily="34" charset="0"/>
              </a:rPr>
              <a:t>3.</a:t>
            </a:r>
            <a:r>
              <a:rPr lang="zh-CN" altLang="en-US" sz="2000" dirty="0">
                <a:latin typeface="Arial" panose="020B0604020202020204" pitchFamily="34" charset="0"/>
                <a:ea typeface="微软雅黑" panose="020B0503020204020204" pitchFamily="34" charset="-122"/>
                <a:sym typeface="Arial" panose="020B0604020202020204" pitchFamily="34" charset="0"/>
              </a:rPr>
              <a:t>也是深化高等教育改革的必然途径</a:t>
            </a:r>
          </a:p>
        </p:txBody>
      </p:sp>
      <p:sp>
        <p:nvSpPr>
          <p:cNvPr id="30" name="文本框 29"/>
          <p:cNvSpPr txBox="1"/>
          <p:nvPr/>
        </p:nvSpPr>
        <p:spPr>
          <a:xfrm>
            <a:off x="235288" y="2925252"/>
            <a:ext cx="850223" cy="1446550"/>
          </a:xfrm>
          <a:prstGeom prst="rect">
            <a:avLst/>
          </a:prstGeom>
          <a:noFill/>
        </p:spPr>
        <p:txBody>
          <a:bodyPr wrap="square" rtlCol="0">
            <a:spAutoFit/>
          </a:bodyPr>
          <a:lstStyle/>
          <a:p>
            <a:r>
              <a:rPr lang="zh-CN" altLang="en-US" sz="4400" dirty="0">
                <a:latin typeface="Arial" panose="020B0604020202020204" pitchFamily="34" charset="0"/>
                <a:ea typeface="微软雅黑" panose="020B0503020204020204" pitchFamily="34" charset="-122"/>
                <a:sym typeface="Arial" panose="020B0604020202020204" pitchFamily="34" charset="0"/>
              </a:rPr>
              <a:t>机遇</a:t>
            </a:r>
          </a:p>
        </p:txBody>
      </p:sp>
      <p:cxnSp>
        <p:nvCxnSpPr>
          <p:cNvPr id="25" name="直接连接符 24"/>
          <p:cNvCxnSpPr/>
          <p:nvPr/>
        </p:nvCxnSpPr>
        <p:spPr>
          <a:xfrm>
            <a:off x="660400" y="760413"/>
            <a:ext cx="10858500" cy="0"/>
          </a:xfrm>
          <a:prstGeom prst="line">
            <a:avLst/>
          </a:prstGeom>
          <a:noFill/>
          <a:ln w="22225" cap="flat" cmpd="sng" algn="ctr">
            <a:solidFill>
              <a:srgbClr val="1C6299"/>
            </a:solidFill>
            <a:prstDash val="solid"/>
            <a:miter lim="800000"/>
          </a:ln>
          <a:effectLst/>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wdUp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椭圆 2"/>
          <p:cNvSpPr/>
          <p:nvPr/>
        </p:nvSpPr>
        <p:spPr>
          <a:xfrm>
            <a:off x="829310" y="318591"/>
            <a:ext cx="416560" cy="4057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ea typeface="微软雅黑" panose="020B0503020204020204" pitchFamily="34" charset="-122"/>
                <a:sym typeface="Arial" panose="020B0604020202020204" pitchFamily="34" charset="0"/>
              </a:rPr>
              <a:t>2</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5" name="文本框 4"/>
          <p:cNvSpPr txBox="1"/>
          <p:nvPr/>
        </p:nvSpPr>
        <p:spPr>
          <a:xfrm>
            <a:off x="1245870" y="229086"/>
            <a:ext cx="1819910" cy="583565"/>
          </a:xfrm>
          <a:prstGeom prst="rect">
            <a:avLst/>
          </a:prstGeom>
          <a:noFill/>
        </p:spPr>
        <p:txBody>
          <a:bodyPr wrap="square" rtlCol="0">
            <a:spAutoFit/>
          </a:bodyPr>
          <a:lstStyle/>
          <a:p>
            <a:r>
              <a:rPr lang="zh-CN" altLang="en-US" sz="3200" b="1" dirty="0">
                <a:latin typeface="Arial" panose="020B0604020202020204" pitchFamily="34" charset="0"/>
                <a:ea typeface="微软雅黑" panose="020B0503020204020204" pitchFamily="34" charset="-122"/>
                <a:sym typeface="Arial" panose="020B0604020202020204" pitchFamily="34" charset="0"/>
              </a:rPr>
              <a:t>现状分析</a:t>
            </a: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28597" y="168452"/>
            <a:ext cx="1897854" cy="555905"/>
          </a:xfrm>
          <a:prstGeom prst="rect">
            <a:avLst/>
          </a:prstGeom>
        </p:spPr>
      </p:pic>
      <p:sp>
        <p:nvSpPr>
          <p:cNvPr id="8" name="文本框 7"/>
          <p:cNvSpPr txBox="1"/>
          <p:nvPr/>
        </p:nvSpPr>
        <p:spPr>
          <a:xfrm>
            <a:off x="496570" y="2905115"/>
            <a:ext cx="665480" cy="1446550"/>
          </a:xfrm>
          <a:prstGeom prst="rect">
            <a:avLst/>
          </a:prstGeom>
          <a:noFill/>
        </p:spPr>
        <p:txBody>
          <a:bodyPr wrap="square" rtlCol="0">
            <a:spAutoFit/>
          </a:bodyPr>
          <a:lstStyle/>
          <a:p>
            <a:r>
              <a:rPr lang="zh-CN" altLang="en-US" sz="4400" dirty="0">
                <a:latin typeface="Arial" panose="020B0604020202020204" pitchFamily="34" charset="0"/>
                <a:ea typeface="微软雅黑" panose="020B0503020204020204" pitchFamily="34" charset="-122"/>
                <a:sym typeface="Arial" panose="020B0604020202020204" pitchFamily="34" charset="0"/>
              </a:rPr>
              <a:t>鸡肋</a:t>
            </a:r>
          </a:p>
        </p:txBody>
      </p:sp>
      <p:sp>
        <p:nvSpPr>
          <p:cNvPr id="9" name="文本框 8"/>
          <p:cNvSpPr txBox="1"/>
          <p:nvPr/>
        </p:nvSpPr>
        <p:spPr>
          <a:xfrm>
            <a:off x="1666240" y="1593830"/>
            <a:ext cx="9372600" cy="2953385"/>
          </a:xfrm>
          <a:prstGeom prst="rect">
            <a:avLst/>
          </a:prstGeom>
          <a:noFill/>
        </p:spPr>
        <p:txBody>
          <a:bodyPr wrap="square" rtlCol="0">
            <a:spAutoFit/>
          </a:bodyPr>
          <a:lstStyle/>
          <a:p>
            <a:pPr>
              <a:lnSpc>
                <a:spcPct val="150000"/>
              </a:lnSpc>
            </a:pPr>
            <a:r>
              <a:rPr lang="en-US" altLang="zh-CN" sz="2800" dirty="0">
                <a:latin typeface="Arial" panose="020B0604020202020204" pitchFamily="34" charset="0"/>
                <a:ea typeface="微软雅黑" panose="020B0503020204020204" pitchFamily="34" charset="-122"/>
                <a:sym typeface="Arial" panose="020B0604020202020204" pitchFamily="34" charset="0"/>
              </a:rPr>
              <a:t>1.</a:t>
            </a:r>
            <a:r>
              <a:rPr lang="zh-CN" altLang="en-US" sz="2800" dirty="0">
                <a:latin typeface="Arial" panose="020B0604020202020204" pitchFamily="34" charset="0"/>
                <a:ea typeface="微软雅黑" panose="020B0503020204020204" pitchFamily="34" charset="-122"/>
                <a:sym typeface="Arial" panose="020B0604020202020204" pitchFamily="34" charset="0"/>
              </a:rPr>
              <a:t>随着博士、硕士的扩招，加之第二学位这个“学士后”的扩招，马上要面临学历贬值时代。而第二学位花费的时间相比其他学位太长。</a:t>
            </a:r>
            <a:endParaRPr lang="en-US" altLang="zh-CN" sz="2800" dirty="0">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en-US" altLang="zh-CN" sz="2800" dirty="0">
                <a:latin typeface="Arial" panose="020B0604020202020204" pitchFamily="34" charset="0"/>
                <a:ea typeface="微软雅黑" panose="020B0503020204020204" pitchFamily="34" charset="-122"/>
                <a:sym typeface="Arial" panose="020B0604020202020204" pitchFamily="34" charset="0"/>
              </a:rPr>
              <a:t>2.</a:t>
            </a:r>
            <a:r>
              <a:rPr lang="zh-CN" altLang="en-US" sz="2800" dirty="0">
                <a:latin typeface="Arial" panose="020B0604020202020204" pitchFamily="34" charset="0"/>
                <a:ea typeface="微软雅黑" panose="020B0503020204020204" pitchFamily="34" charset="-122"/>
                <a:sym typeface="Arial" panose="020B0604020202020204" pitchFamily="34" charset="0"/>
              </a:rPr>
              <a:t>第二学位认可度不高，性价比不大。</a:t>
            </a:r>
            <a:endParaRPr lang="en-US" altLang="zh-CN" sz="2800" dirty="0">
              <a:latin typeface="Arial" panose="020B0604020202020204" pitchFamily="34" charset="0"/>
              <a:ea typeface="微软雅黑" panose="020B0503020204020204" pitchFamily="34" charset="-122"/>
              <a:sym typeface="Arial" panose="020B0604020202020204" pitchFamily="34" charset="0"/>
            </a:endParaRPr>
          </a:p>
          <a:p>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pic>
        <p:nvPicPr>
          <p:cNvPr id="11" name="图片 10" descr="31"/>
          <p:cNvPicPr>
            <a:picLocks noChangeAspect="1"/>
          </p:cNvPicPr>
          <p:nvPr/>
        </p:nvPicPr>
        <p:blipFill>
          <a:blip r:embed="rId3"/>
          <a:stretch>
            <a:fillRect/>
          </a:stretch>
        </p:blipFill>
        <p:spPr>
          <a:xfrm>
            <a:off x="8538210" y="3628390"/>
            <a:ext cx="2500630" cy="2763520"/>
          </a:xfrm>
          <a:prstGeom prst="rect">
            <a:avLst/>
          </a:prstGeom>
        </p:spPr>
      </p:pic>
      <p:cxnSp>
        <p:nvCxnSpPr>
          <p:cNvPr id="10" name="直接连接符 9"/>
          <p:cNvCxnSpPr/>
          <p:nvPr/>
        </p:nvCxnSpPr>
        <p:spPr>
          <a:xfrm>
            <a:off x="660400" y="760413"/>
            <a:ext cx="10858500" cy="0"/>
          </a:xfrm>
          <a:prstGeom prst="line">
            <a:avLst/>
          </a:prstGeom>
          <a:noFill/>
          <a:ln w="22225" cap="flat" cmpd="sng" algn="ctr">
            <a:solidFill>
              <a:srgbClr val="1C6299"/>
            </a:solidFill>
            <a:prstDash val="solid"/>
            <a:miter lim="800000"/>
          </a:ln>
          <a:effectLst/>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wdUp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椭圆 2"/>
          <p:cNvSpPr/>
          <p:nvPr/>
        </p:nvSpPr>
        <p:spPr>
          <a:xfrm>
            <a:off x="844550" y="318591"/>
            <a:ext cx="416560" cy="4057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ea typeface="微软雅黑" panose="020B0503020204020204" pitchFamily="34" charset="-122"/>
                <a:sym typeface="Arial" panose="020B0604020202020204" pitchFamily="34" charset="0"/>
              </a:rPr>
              <a:t>3</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1261110" y="229086"/>
            <a:ext cx="2765767" cy="584775"/>
          </a:xfrm>
          <a:prstGeom prst="rect">
            <a:avLst/>
          </a:prstGeom>
          <a:noFill/>
        </p:spPr>
        <p:txBody>
          <a:bodyPr wrap="square" rtlCol="0">
            <a:spAutoFit/>
          </a:bodyPr>
          <a:lstStyle/>
          <a:p>
            <a:r>
              <a:rPr lang="zh-CN" altLang="en-US" sz="3200" b="1" dirty="0">
                <a:latin typeface="Arial" panose="020B0604020202020204" pitchFamily="34" charset="0"/>
                <a:ea typeface="微软雅黑" panose="020B0503020204020204" pitchFamily="34" charset="-122"/>
                <a:sym typeface="Arial" panose="020B0604020202020204" pitchFamily="34" charset="0"/>
              </a:rPr>
              <a:t>解决方案参考</a:t>
            </a: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28597" y="168452"/>
            <a:ext cx="1897854" cy="555905"/>
          </a:xfrm>
          <a:prstGeom prst="rect">
            <a:avLst/>
          </a:prstGeom>
        </p:spPr>
      </p:pic>
      <p:sp>
        <p:nvSpPr>
          <p:cNvPr id="7" name="文本框 6"/>
          <p:cNvSpPr txBox="1"/>
          <p:nvPr/>
        </p:nvSpPr>
        <p:spPr>
          <a:xfrm>
            <a:off x="4132580" y="2774910"/>
            <a:ext cx="7599680" cy="1308179"/>
          </a:xfrm>
          <a:prstGeom prst="rect">
            <a:avLst/>
          </a:prstGeom>
          <a:noFill/>
        </p:spPr>
        <p:txBody>
          <a:bodyPr wrap="square" rtlCol="0">
            <a:spAutoFit/>
          </a:bodyPr>
          <a:lstStyle/>
          <a:p>
            <a:pPr>
              <a:lnSpc>
                <a:spcPct val="150000"/>
              </a:lnSpc>
            </a:pPr>
            <a:r>
              <a:rPr lang="zh-CN" altLang="en-US" sz="2800" dirty="0">
                <a:latin typeface="Arial" panose="020B0604020202020204" pitchFamily="34" charset="0"/>
                <a:ea typeface="微软雅黑" panose="020B0503020204020204" pitchFamily="34" charset="-122"/>
                <a:sym typeface="Arial" panose="020B0604020202020204" pitchFamily="34" charset="0"/>
              </a:rPr>
              <a:t>对于现阶段正在就读大学本科的同学们而言，究竟要不要在毕业后选择继续进修第二学位呢？</a:t>
            </a:r>
          </a:p>
        </p:txBody>
      </p:sp>
      <p:cxnSp>
        <p:nvCxnSpPr>
          <p:cNvPr id="8" name="直接连接符 7"/>
          <p:cNvCxnSpPr/>
          <p:nvPr/>
        </p:nvCxnSpPr>
        <p:spPr>
          <a:xfrm>
            <a:off x="660400" y="760413"/>
            <a:ext cx="10858500" cy="0"/>
          </a:xfrm>
          <a:prstGeom prst="line">
            <a:avLst/>
          </a:prstGeom>
          <a:noFill/>
          <a:ln w="22225" cap="flat" cmpd="sng" algn="ctr">
            <a:solidFill>
              <a:srgbClr val="1C6299"/>
            </a:solidFill>
            <a:prstDash val="solid"/>
            <a:miter lim="800000"/>
          </a:ln>
          <a:effectLst/>
        </p:spPr>
      </p:cxn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400" y="1887059"/>
            <a:ext cx="3472180" cy="3472180"/>
          </a:xfrm>
          <a:prstGeom prst="ellipse">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wdUp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椭圆 2"/>
          <p:cNvSpPr/>
          <p:nvPr/>
        </p:nvSpPr>
        <p:spPr>
          <a:xfrm>
            <a:off x="782320" y="318591"/>
            <a:ext cx="416560" cy="4057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ea typeface="微软雅黑" panose="020B0503020204020204" pitchFamily="34" charset="-122"/>
                <a:sym typeface="Arial" panose="020B0604020202020204" pitchFamily="34" charset="0"/>
              </a:rPr>
              <a:t>3</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5" name="文本框 4"/>
          <p:cNvSpPr txBox="1"/>
          <p:nvPr/>
        </p:nvSpPr>
        <p:spPr>
          <a:xfrm>
            <a:off x="1301262" y="230661"/>
            <a:ext cx="2866292" cy="584775"/>
          </a:xfrm>
          <a:prstGeom prst="rect">
            <a:avLst/>
          </a:prstGeom>
          <a:noFill/>
        </p:spPr>
        <p:txBody>
          <a:bodyPr wrap="square" rtlCol="0">
            <a:spAutoFit/>
          </a:bodyPr>
          <a:lstStyle/>
          <a:p>
            <a:r>
              <a:rPr lang="zh-CN" altLang="en-US" sz="3200" b="1" dirty="0">
                <a:latin typeface="Arial" panose="020B0604020202020204" pitchFamily="34" charset="0"/>
                <a:ea typeface="微软雅黑" panose="020B0503020204020204" pitchFamily="34" charset="-122"/>
                <a:sym typeface="Arial" panose="020B0604020202020204" pitchFamily="34" charset="0"/>
              </a:rPr>
              <a:t>解决方案参考</a:t>
            </a: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8597" y="168452"/>
            <a:ext cx="1897854" cy="555905"/>
          </a:xfrm>
          <a:prstGeom prst="rect">
            <a:avLst/>
          </a:prstGeom>
        </p:spPr>
      </p:pic>
      <p:cxnSp>
        <p:nvCxnSpPr>
          <p:cNvPr id="10" name="直接连接符 9"/>
          <p:cNvCxnSpPr/>
          <p:nvPr/>
        </p:nvCxnSpPr>
        <p:spPr>
          <a:xfrm>
            <a:off x="660400" y="760413"/>
            <a:ext cx="10858500" cy="0"/>
          </a:xfrm>
          <a:prstGeom prst="line">
            <a:avLst/>
          </a:prstGeom>
          <a:noFill/>
          <a:ln w="22225" cap="flat" cmpd="sng" algn="ctr">
            <a:solidFill>
              <a:srgbClr val="1C6299"/>
            </a:solidFill>
            <a:prstDash val="solid"/>
            <a:miter lim="800000"/>
          </a:ln>
          <a:effectLst/>
        </p:spPr>
      </p:cxnSp>
      <p:grpSp>
        <p:nvGrpSpPr>
          <p:cNvPr id="13" name="#49160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379340" y="1420812"/>
            <a:ext cx="9433321" cy="4629468"/>
            <a:chOff x="1379340" y="1420812"/>
            <a:chExt cx="9433321" cy="4301335"/>
          </a:xfrm>
        </p:grpSpPr>
        <p:grpSp>
          <p:nvGrpSpPr>
            <p:cNvPr id="14" name="iS1ídé"/>
            <p:cNvGrpSpPr/>
            <p:nvPr/>
          </p:nvGrpSpPr>
          <p:grpSpPr>
            <a:xfrm>
              <a:off x="1379340" y="1420812"/>
              <a:ext cx="9433321" cy="1363663"/>
              <a:chOff x="660400" y="1420812"/>
              <a:chExt cx="9433321" cy="1363663"/>
            </a:xfrm>
          </p:grpSpPr>
          <p:sp>
            <p:nvSpPr>
              <p:cNvPr id="23" name="i$ḷîḓe"/>
              <p:cNvSpPr/>
              <p:nvPr/>
            </p:nvSpPr>
            <p:spPr>
              <a:xfrm rot="5400000">
                <a:off x="9383910" y="1862732"/>
                <a:ext cx="939799" cy="479822"/>
              </a:xfrm>
              <a:prstGeom prst="round2SameRect">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r" defTabSz="914400"/>
                <a:endParaRPr lang="en-US" altLang="zh-CN"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ïṥḷiḋé"/>
              <p:cNvSpPr/>
              <p:nvPr/>
            </p:nvSpPr>
            <p:spPr>
              <a:xfrm>
                <a:off x="660400" y="1420812"/>
                <a:ext cx="8953500" cy="1363663"/>
              </a:xfrm>
              <a:prstGeom prst="roundRect">
                <a:avLst>
                  <a:gd name="adj" fmla="val 12689"/>
                </a:avLst>
              </a:prstGeom>
              <a:solidFill>
                <a:schemeClr val="bg1">
                  <a:lumMod val="95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íṩlïḍé"/>
              <p:cNvSpPr txBox="1"/>
              <p:nvPr/>
            </p:nvSpPr>
            <p:spPr>
              <a:xfrm>
                <a:off x="9633238" y="2203210"/>
                <a:ext cx="444352" cy="343154"/>
              </a:xfrm>
              <a:prstGeom prst="rect">
                <a:avLst/>
              </a:prstGeom>
              <a:noFill/>
            </p:spPr>
            <p:txBody>
              <a:bodyPr wrap="none" rtlCol="0">
                <a:spAutoFit/>
              </a:bodyPr>
              <a:lstStyle/>
              <a:p>
                <a:r>
                  <a:rPr lang="en-US" altLang="zh-CN">
                    <a:solidFill>
                      <a:schemeClr val="bg1"/>
                    </a:solidFill>
                    <a:latin typeface="Arial" panose="020B0604020202020204" pitchFamily="34" charset="0"/>
                    <a:ea typeface="微软雅黑" panose="020B0503020204020204" pitchFamily="34" charset="-122"/>
                    <a:sym typeface="Arial" panose="020B0604020202020204" pitchFamily="34" charset="0"/>
                  </a:rPr>
                  <a:t>0</a:t>
                </a:r>
                <a:r>
                  <a:rPr lang="en-US" altLang="zh-CN" sz="10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a:solidFill>
                      <a:schemeClr val="bg1"/>
                    </a:solidFill>
                    <a:latin typeface="Arial" panose="020B0604020202020204" pitchFamily="34" charset="0"/>
                    <a:ea typeface="微软雅黑" panose="020B0503020204020204" pitchFamily="34" charset="-122"/>
                    <a:sym typeface="Arial" panose="020B0604020202020204" pitchFamily="34" charset="0"/>
                  </a:rPr>
                  <a:t>1</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íṥļíḓe"/>
            <p:cNvGrpSpPr/>
            <p:nvPr/>
          </p:nvGrpSpPr>
          <p:grpSpPr>
            <a:xfrm>
              <a:off x="1379340" y="2889648"/>
              <a:ext cx="9433321" cy="1363663"/>
              <a:chOff x="660400" y="1420812"/>
              <a:chExt cx="9433321" cy="1363663"/>
            </a:xfrm>
          </p:grpSpPr>
          <p:sp>
            <p:nvSpPr>
              <p:cNvPr id="20" name="îṩļîḑe"/>
              <p:cNvSpPr/>
              <p:nvPr/>
            </p:nvSpPr>
            <p:spPr>
              <a:xfrm rot="5400000">
                <a:off x="9383910" y="1862732"/>
                <a:ext cx="939799" cy="479822"/>
              </a:xfrm>
              <a:prstGeom prst="round2SameRect">
                <a:avLst/>
              </a:prstGeom>
              <a:solidFill>
                <a:schemeClr val="tx1">
                  <a:lumMod val="50000"/>
                  <a:lumOff val="50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r" defTabSz="914400"/>
                <a:endParaRPr lang="en-US" altLang="zh-CN"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iśļiḑè"/>
              <p:cNvSpPr/>
              <p:nvPr/>
            </p:nvSpPr>
            <p:spPr>
              <a:xfrm>
                <a:off x="660400" y="1420812"/>
                <a:ext cx="8953500" cy="1363663"/>
              </a:xfrm>
              <a:prstGeom prst="roundRect">
                <a:avLst>
                  <a:gd name="adj" fmla="val 12689"/>
                </a:avLst>
              </a:prstGeom>
              <a:solidFill>
                <a:schemeClr val="bg1">
                  <a:lumMod val="95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îṩ1iḋe"/>
              <p:cNvSpPr txBox="1"/>
              <p:nvPr/>
            </p:nvSpPr>
            <p:spPr>
              <a:xfrm>
                <a:off x="9633238" y="2203210"/>
                <a:ext cx="444352" cy="343154"/>
              </a:xfrm>
              <a:prstGeom prst="rect">
                <a:avLst/>
              </a:prstGeom>
              <a:noFill/>
            </p:spPr>
            <p:txBody>
              <a:bodyPr wrap="none" rtlCol="0">
                <a:spAutoFit/>
              </a:bodyPr>
              <a:lstStyle/>
              <a:p>
                <a:r>
                  <a:rPr lang="en-US" altLang="zh-CN">
                    <a:solidFill>
                      <a:schemeClr val="bg1"/>
                    </a:solidFill>
                    <a:latin typeface="Arial" panose="020B0604020202020204" pitchFamily="34" charset="0"/>
                    <a:ea typeface="微软雅黑" panose="020B0503020204020204" pitchFamily="34" charset="-122"/>
                    <a:sym typeface="Arial" panose="020B0604020202020204" pitchFamily="34" charset="0"/>
                  </a:rPr>
                  <a:t>0</a:t>
                </a:r>
                <a:r>
                  <a:rPr lang="en-US" altLang="zh-CN" sz="10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a:solidFill>
                      <a:schemeClr val="bg1"/>
                    </a:solidFill>
                    <a:latin typeface="Arial" panose="020B0604020202020204" pitchFamily="34" charset="0"/>
                    <a:ea typeface="微软雅黑" panose="020B0503020204020204" pitchFamily="34" charset="-122"/>
                    <a:sym typeface="Arial" panose="020B0604020202020204" pitchFamily="34" charset="0"/>
                  </a:rPr>
                  <a:t>2</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 name="íṧ1iḓé"/>
            <p:cNvGrpSpPr/>
            <p:nvPr/>
          </p:nvGrpSpPr>
          <p:grpSpPr>
            <a:xfrm>
              <a:off x="1379340" y="4358484"/>
              <a:ext cx="9433321" cy="1363663"/>
              <a:chOff x="660400" y="1420812"/>
              <a:chExt cx="9433321" cy="1363663"/>
            </a:xfrm>
          </p:grpSpPr>
          <p:sp>
            <p:nvSpPr>
              <p:cNvPr id="17" name="iş1iḑé"/>
              <p:cNvSpPr/>
              <p:nvPr/>
            </p:nvSpPr>
            <p:spPr>
              <a:xfrm rot="5400000">
                <a:off x="9383910" y="1862732"/>
                <a:ext cx="939799" cy="479822"/>
              </a:xfrm>
              <a:prstGeom prst="round2SameRect">
                <a:avLst/>
              </a:prstGeom>
              <a:solidFill>
                <a:schemeClr val="tx1">
                  <a:lumMod val="50000"/>
                  <a:lumOff val="50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r" defTabSz="914400"/>
                <a:endParaRPr lang="en-US" altLang="zh-CN"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ïṥļíḋê"/>
              <p:cNvSpPr/>
              <p:nvPr/>
            </p:nvSpPr>
            <p:spPr>
              <a:xfrm>
                <a:off x="660400" y="1420812"/>
                <a:ext cx="8953500" cy="1363663"/>
              </a:xfrm>
              <a:prstGeom prst="roundRect">
                <a:avLst>
                  <a:gd name="adj" fmla="val 12689"/>
                </a:avLst>
              </a:prstGeom>
              <a:solidFill>
                <a:schemeClr val="bg1">
                  <a:lumMod val="95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ïṣlïďe"/>
              <p:cNvSpPr txBox="1"/>
              <p:nvPr/>
            </p:nvSpPr>
            <p:spPr>
              <a:xfrm>
                <a:off x="9633238" y="2203210"/>
                <a:ext cx="444352" cy="343154"/>
              </a:xfrm>
              <a:prstGeom prst="rect">
                <a:avLst/>
              </a:prstGeom>
              <a:noFill/>
            </p:spPr>
            <p:txBody>
              <a:bodyPr wrap="none" rtlCol="0">
                <a:spAutoFit/>
              </a:bodyPr>
              <a:lstStyle/>
              <a:p>
                <a:r>
                  <a:rPr lang="en-US" altLang="zh-CN">
                    <a:solidFill>
                      <a:schemeClr val="bg1"/>
                    </a:solidFill>
                    <a:latin typeface="Arial" panose="020B0604020202020204" pitchFamily="34" charset="0"/>
                    <a:ea typeface="微软雅黑" panose="020B0503020204020204" pitchFamily="34" charset="-122"/>
                    <a:sym typeface="Arial" panose="020B0604020202020204" pitchFamily="34" charset="0"/>
                  </a:rPr>
                  <a:t>0</a:t>
                </a:r>
                <a:r>
                  <a:rPr lang="en-US" altLang="zh-CN" sz="100">
                    <a:solidFill>
                      <a:schemeClr val="bg1"/>
                    </a:solidFill>
                    <a:latin typeface="Arial" panose="020B0604020202020204" pitchFamily="34" charset="0"/>
                    <a:ea typeface="微软雅黑" panose="020B0503020204020204" pitchFamily="34" charset="-122"/>
                    <a:sym typeface="Arial" panose="020B0604020202020204" pitchFamily="34" charset="0"/>
                  </a:rPr>
                  <a:t> </a:t>
                </a:r>
                <a:r>
                  <a:rPr lang="en-US" altLang="zh-CN">
                    <a:solidFill>
                      <a:schemeClr val="bg1"/>
                    </a:solidFill>
                    <a:latin typeface="Arial" panose="020B0604020202020204" pitchFamily="34" charset="0"/>
                    <a:ea typeface="微软雅黑" panose="020B0503020204020204" pitchFamily="34" charset="-122"/>
                    <a:sym typeface="Arial" panose="020B0604020202020204" pitchFamily="34" charset="0"/>
                  </a:rPr>
                  <a:t>3</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26" name="文本框 25"/>
          <p:cNvSpPr txBox="1"/>
          <p:nvPr/>
        </p:nvSpPr>
        <p:spPr>
          <a:xfrm>
            <a:off x="1381878" y="1703410"/>
            <a:ext cx="8798560" cy="853054"/>
          </a:xfrm>
          <a:prstGeom prst="rect">
            <a:avLst/>
          </a:prstGeom>
          <a:noFill/>
        </p:spPr>
        <p:txBody>
          <a:bodyPr wrap="square" rtlCol="0">
            <a:spAutoFit/>
          </a:bodyPr>
          <a:lstStyle/>
          <a:p>
            <a:pPr>
              <a:lnSpc>
                <a:spcPct val="130000"/>
              </a:lnSpc>
            </a:pPr>
            <a:r>
              <a:rPr lang="zh-CN" altLang="en-US" sz="2000" dirty="0">
                <a:latin typeface="Arial" panose="020B0604020202020204" pitchFamily="34" charset="0"/>
                <a:ea typeface="微软雅黑" panose="020B0503020204020204" pitchFamily="34" charset="-122"/>
                <a:sym typeface="Arial" panose="020B0604020202020204" pitchFamily="34" charset="0"/>
              </a:rPr>
              <a:t>首先，综合第二学位制度的跨专业优势指向进行考量，如果大学生本人对现学专业或原本专业已感到满意，可选择不继续进修。</a:t>
            </a:r>
          </a:p>
        </p:txBody>
      </p:sp>
      <p:sp>
        <p:nvSpPr>
          <p:cNvPr id="27" name="文本框 26"/>
          <p:cNvSpPr txBox="1"/>
          <p:nvPr/>
        </p:nvSpPr>
        <p:spPr>
          <a:xfrm>
            <a:off x="1381878" y="3051698"/>
            <a:ext cx="8950960" cy="1253164"/>
          </a:xfrm>
          <a:prstGeom prst="rect">
            <a:avLst/>
          </a:prstGeom>
          <a:noFill/>
        </p:spPr>
        <p:txBody>
          <a:bodyPr wrap="square" rtlCol="0">
            <a:spAutoFit/>
          </a:bodyPr>
          <a:lstStyle/>
          <a:p>
            <a:pPr>
              <a:lnSpc>
                <a:spcPct val="130000"/>
              </a:lnSpc>
            </a:pPr>
            <a:r>
              <a:rPr lang="zh-CN" altLang="en-US" sz="2000" dirty="0">
                <a:latin typeface="Arial" panose="020B0604020202020204" pitchFamily="34" charset="0"/>
                <a:ea typeface="微软雅黑" panose="020B0503020204020204" pitchFamily="34" charset="-122"/>
                <a:sym typeface="Arial" panose="020B0604020202020204" pitchFamily="34" charset="0"/>
              </a:rPr>
              <a:t>其次，对于想要借由进修第二学位“改变出身”的同学而言，不仅要参考就业前景，更应结合自身兴趣与优势所在，抓住第二学位制度给予的“第二次机会”，正确规划、精准努力。</a:t>
            </a:r>
          </a:p>
        </p:txBody>
      </p:sp>
      <p:sp>
        <p:nvSpPr>
          <p:cNvPr id="28" name="文本框 27"/>
          <p:cNvSpPr txBox="1"/>
          <p:nvPr/>
        </p:nvSpPr>
        <p:spPr>
          <a:xfrm>
            <a:off x="1381878" y="4912001"/>
            <a:ext cx="8798560" cy="853054"/>
          </a:xfrm>
          <a:prstGeom prst="rect">
            <a:avLst/>
          </a:prstGeom>
          <a:noFill/>
        </p:spPr>
        <p:txBody>
          <a:bodyPr wrap="square" rtlCol="0">
            <a:spAutoFit/>
          </a:bodyPr>
          <a:lstStyle/>
          <a:p>
            <a:pPr>
              <a:lnSpc>
                <a:spcPct val="130000"/>
              </a:lnSpc>
            </a:pPr>
            <a:r>
              <a:rPr lang="zh-CN" altLang="en-US" sz="2000" dirty="0">
                <a:latin typeface="Arial" panose="020B0604020202020204" pitchFamily="34" charset="0"/>
                <a:ea typeface="微软雅黑" panose="020B0503020204020204" pitchFamily="34" charset="-122"/>
                <a:sym typeface="Arial" panose="020B0604020202020204" pitchFamily="34" charset="0"/>
              </a:rPr>
              <a:t>最后，也有同学会产生疑问：同样要求本科毕业后方可继续深造，我何不直接考研？</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DIAGRAM" val="#491615"/>
</p:tagLst>
</file>

<file path=ppt/tags/tag2.xml><?xml version="1.0" encoding="utf-8"?>
<p:tagLst xmlns:a="http://schemas.openxmlformats.org/drawingml/2006/main" xmlns:r="http://schemas.openxmlformats.org/officeDocument/2006/relationships" xmlns:p="http://schemas.openxmlformats.org/presentationml/2006/main">
  <p:tag name="ISLIDE.DIAGRAM" val="#491617"/>
</p:tagLst>
</file>

<file path=ppt/tags/tag3.xml><?xml version="1.0" encoding="utf-8"?>
<p:tagLst xmlns:a="http://schemas.openxmlformats.org/drawingml/2006/main" xmlns:r="http://schemas.openxmlformats.org/officeDocument/2006/relationships" xmlns:p="http://schemas.openxmlformats.org/presentationml/2006/main">
  <p:tag name="ISLIDE.DIAGRAM" val="#478815"/>
</p:tagLst>
</file>

<file path=ppt/tags/tag4.xml><?xml version="1.0" encoding="utf-8"?>
<p:tagLst xmlns:a="http://schemas.openxmlformats.org/drawingml/2006/main" xmlns:r="http://schemas.openxmlformats.org/officeDocument/2006/relationships" xmlns:p="http://schemas.openxmlformats.org/presentationml/2006/main">
  <p:tag name="ISLIDE.DIAGRAM" val="#478815"/>
</p:tagLst>
</file>

<file path=ppt/tags/tag5.xml><?xml version="1.0" encoding="utf-8"?>
<p:tagLst xmlns:a="http://schemas.openxmlformats.org/drawingml/2006/main" xmlns:r="http://schemas.openxmlformats.org/officeDocument/2006/relationships" xmlns:p="http://schemas.openxmlformats.org/presentationml/2006/main">
  <p:tag name="ISLIDE.DIAGRAM" val="#491604"/>
</p:tagLst>
</file>

<file path=ppt/tags/tag6.xml><?xml version="1.0" encoding="utf-8"?>
<p:tagLst xmlns:a="http://schemas.openxmlformats.org/drawingml/2006/main" xmlns:r="http://schemas.openxmlformats.org/officeDocument/2006/relationships" xmlns:p="http://schemas.openxmlformats.org/presentationml/2006/main">
  <p:tag name="ISLIDE.DIAGRAM" val="#46512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940</Words>
  <Application>Microsoft Office PowerPoint</Application>
  <PresentationFormat>自定义</PresentationFormat>
  <Paragraphs>63</Paragraphs>
  <Slides>11</Slides>
  <Notes>0</Notes>
  <HiddenSlides>0</HiddenSlides>
  <MMClips>0</MMClips>
  <ScaleCrop>false</ScaleCrop>
  <HeadingPairs>
    <vt:vector size="4" baseType="variant">
      <vt:variant>
        <vt:lpstr>主题</vt:lpstr>
      </vt:variant>
      <vt:variant>
        <vt:i4>1</vt:i4>
      </vt:variant>
      <vt:variant>
        <vt:lpstr>幻灯片标题</vt:lpstr>
      </vt:variant>
      <vt:variant>
        <vt:i4>11</vt:i4>
      </vt:variant>
    </vt:vector>
  </HeadingPairs>
  <TitlesOfParts>
    <vt:vector size="12" baseType="lpstr">
      <vt:lpstr>Office 主题​​</vt:lpstr>
      <vt:lpstr>第二学位制度： 是“鸡肋”抑或是“机遇”？</vt:lpstr>
      <vt:lpstr>问题提出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第二学位制度： 是“鸡肋”抑或是“机遇”？</dc:title>
  <dc:creator>王 浩在</dc:creator>
  <cp:lastModifiedBy>Administrator</cp:lastModifiedBy>
  <cp:revision>50</cp:revision>
  <dcterms:created xsi:type="dcterms:W3CDTF">2020-10-18T14:57:00Z</dcterms:created>
  <dcterms:modified xsi:type="dcterms:W3CDTF">2021-01-18T03:34:40Z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2052-11.3.0.9228</vt:lpwstr>
  </property>
</Properties>
</file>